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notesSlides/notesSlide2.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notesSlides/notesSlide3.xml" ContentType="application/vnd.openxmlformats-officedocument.presentationml.notesSlide+xml"/>
  <Override PartName="/ppt/charts/chart7.xml" ContentType="application/vnd.openxmlformats-officedocument.drawingml.chart+xml"/>
  <Override PartName="/ppt/notesSlides/notesSlide4.xml" ContentType="application/vnd.openxmlformats-officedocument.presentationml.notesSlide+xml"/>
  <Override PartName="/ppt/charts/chart8.xml" ContentType="application/vnd.openxmlformats-officedocument.drawingml.chart+xml"/>
  <Override PartName="/ppt/notesSlides/notesSlide5.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charts/chart14.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3"/>
  </p:notesMasterIdLst>
  <p:handoutMasterIdLst>
    <p:handoutMasterId r:id="rId24"/>
  </p:handoutMasterIdLst>
  <p:sldIdLst>
    <p:sldId id="256" r:id="rId3"/>
    <p:sldId id="259" r:id="rId4"/>
    <p:sldId id="341" r:id="rId5"/>
    <p:sldId id="342" r:id="rId6"/>
    <p:sldId id="263" r:id="rId7"/>
    <p:sldId id="312" r:id="rId8"/>
    <p:sldId id="320" r:id="rId9"/>
    <p:sldId id="332" r:id="rId10"/>
    <p:sldId id="313" r:id="rId11"/>
    <p:sldId id="324" r:id="rId12"/>
    <p:sldId id="262" r:id="rId13"/>
    <p:sldId id="330" r:id="rId14"/>
    <p:sldId id="333" r:id="rId15"/>
    <p:sldId id="334" r:id="rId16"/>
    <p:sldId id="335" r:id="rId17"/>
    <p:sldId id="336" r:id="rId18"/>
    <p:sldId id="337" r:id="rId19"/>
    <p:sldId id="338" r:id="rId20"/>
    <p:sldId id="339" r:id="rId21"/>
    <p:sldId id="34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DED707-7347-C704-6E8B-95A681F48E16}" name="Eleanor Mullan" initials="EM" userId="S::Eleanor.Mullan@consumer.scot::957a1c2f-a164-4e5c-a90c-7342114823e8" providerId="AD"/>
  <p188:author id="{F5A22719-9332-F9AA-C087-6280BF5EDF62}" name="Sophie Webb" initials="SW" userId="S::sophie.webb@yougov.com::2bdd8c68-ad64-438c-8487-6199b728c72d" providerId="AD"/>
  <p188:author id="{AEA0952D-5100-C1E2-0DE1-00216EB228AD}" name="Brian Cancian" initials="BC" userId="S::brian.cancian@yougov.com::b620aff9-0755-4808-ae59-766769efbdba" providerId="AD"/>
  <p188:author id="{EA9A7063-1CF9-B667-CE93-C351827AB595}" name="David Moyes" initials="DM" userId="S::David.Moyes@consumer.scot::1e165499-69a2-4a55-b4d2-020f470c569b" providerId="AD"/>
  <p188:author id="{C9170381-6311-79A0-1C1A-AE15AD692834}" name="Conor Cotton" initials="CC" userId="S::conor.cotton@yougov.com::26f331c3-ee3a-4923-8024-63de231413d7" providerId="AD"/>
  <p188:author id="{713C7DBE-0F1C-D84F-B4BA-7A3D48B83F1D}" name="Honor Gray" initials="HG" userId="S::honor.gray@yougov.com::38d9fd68-db04-4f76-bb98-ebe1553772e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ophie Webb" initials="SW" lastIdx="5" clrIdx="0">
    <p:extLst>
      <p:ext uri="{19B8F6BF-5375-455C-9EA6-DF929625EA0E}">
        <p15:presenceInfo xmlns:p15="http://schemas.microsoft.com/office/powerpoint/2012/main" userId="S::sophie.webb@yougov.com::2bdd8c68-ad64-438c-8487-6199b728c72d" providerId="AD"/>
      </p:ext>
    </p:extLst>
  </p:cmAuthor>
  <p:cmAuthor id="2" name="Ewa Zabicka" initials="EZ" lastIdx="1" clrIdx="1">
    <p:extLst>
      <p:ext uri="{19B8F6BF-5375-455C-9EA6-DF929625EA0E}">
        <p15:presenceInfo xmlns:p15="http://schemas.microsoft.com/office/powerpoint/2012/main" userId="S::ewa.zabicka@yougov.com::567f03a7-7dcd-453c-b5ed-9899fd95934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F8D80"/>
    <a:srgbClr val="D9A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979" autoAdjust="0"/>
  </p:normalViewPr>
  <p:slideViewPr>
    <p:cSldViewPr snapToGrid="0" showGuides="1">
      <p:cViewPr varScale="1">
        <p:scale>
          <a:sx n="114" d="100"/>
          <a:sy n="114" d="100"/>
        </p:scale>
        <p:origin x="540"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2346" y="-18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6.xml"/><Relationship Id="rId1" Type="http://schemas.microsoft.com/office/2011/relationships/chartStyle" Target="style6.xm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6367372658751698E-2"/>
          <c:w val="0.66521652132164322"/>
          <c:h val="0.84939598999682397"/>
        </c:manualLayout>
      </c:layout>
      <c:barChart>
        <c:barDir val="col"/>
        <c:grouping val="percentStacked"/>
        <c:varyColors val="1"/>
        <c:ser>
          <c:idx val="0"/>
          <c:order val="0"/>
          <c:tx>
            <c:strRef>
              <c:f>Sheet1!$B$1</c:f>
              <c:strCache>
                <c:ptCount val="1"/>
                <c:pt idx="0">
                  <c:v>Managing very well</c:v>
                </c:pt>
              </c:strCache>
            </c:strRef>
          </c:tx>
          <c:spPr>
            <a:solidFill>
              <a:srgbClr val="0070C0"/>
            </a:solidFill>
          </c:spPr>
          <c:invertIfNegative val="0"/>
          <c:dLbls>
            <c:spPr>
              <a:noFill/>
              <a:ln>
                <a:noFill/>
              </a:ln>
              <a:effectLst/>
            </c:spPr>
            <c:txPr>
              <a:bodyPr wrap="square" lIns="38100" tIns="19050" rIns="38100" bIns="19050" anchor="ctr">
                <a:spAutoFit/>
              </a:bodyPr>
              <a:lstStyle/>
              <a:p>
                <a:pPr>
                  <a:defRPr sz="16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Winter 2023</c:v>
                </c:pt>
                <c:pt idx="1">
                  <c:v>Autumn 2023</c:v>
                </c:pt>
                <c:pt idx="2">
                  <c:v>Spring 2023</c:v>
                </c:pt>
                <c:pt idx="3">
                  <c:v>Winter 2022</c:v>
                </c:pt>
              </c:strCache>
            </c:strRef>
          </c:cat>
          <c:val>
            <c:numRef>
              <c:f>Sheet1!$B$2:$B$5</c:f>
              <c:numCache>
                <c:formatCode>0%</c:formatCode>
                <c:ptCount val="4"/>
                <c:pt idx="0">
                  <c:v>0.1019516750726486</c:v>
                </c:pt>
                <c:pt idx="1">
                  <c:v>9.9678703433495205E-2</c:v>
                </c:pt>
                <c:pt idx="2">
                  <c:v>0.09</c:v>
                </c:pt>
                <c:pt idx="3">
                  <c:v>7.0000000000000007E-2</c:v>
                </c:pt>
              </c:numCache>
            </c:numRef>
          </c:val>
          <c:extLst>
            <c:ext xmlns:c16="http://schemas.microsoft.com/office/drawing/2014/chart" uri="{C3380CC4-5D6E-409C-BE32-E72D297353CC}">
              <c16:uniqueId val="{00000005-E488-4883-9625-60E5D4547102}"/>
            </c:ext>
          </c:extLst>
        </c:ser>
        <c:ser>
          <c:idx val="1"/>
          <c:order val="1"/>
          <c:tx>
            <c:strRef>
              <c:f>Sheet1!$C$1</c:f>
              <c:strCache>
                <c:ptCount val="1"/>
                <c:pt idx="0">
                  <c:v>Managing quite well</c:v>
                </c:pt>
              </c:strCache>
            </c:strRef>
          </c:tx>
          <c:spPr>
            <a:solidFill>
              <a:schemeClr val="accent3"/>
            </a:solidFill>
          </c:spPr>
          <c:invertIfNegative val="0"/>
          <c:dLbls>
            <c:spPr>
              <a:noFill/>
              <a:ln>
                <a:noFill/>
              </a:ln>
              <a:effectLst/>
            </c:spPr>
            <c:txPr>
              <a:bodyPr wrap="square" lIns="38100" tIns="19050" rIns="38100" bIns="19050" anchor="ctr">
                <a:spAutoFit/>
              </a:bodyPr>
              <a:lstStyle/>
              <a:p>
                <a:pPr>
                  <a:defRPr sz="16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Winter 2023</c:v>
                </c:pt>
                <c:pt idx="1">
                  <c:v>Autumn 2023</c:v>
                </c:pt>
                <c:pt idx="2">
                  <c:v>Spring 2023</c:v>
                </c:pt>
                <c:pt idx="3">
                  <c:v>Winter 2022</c:v>
                </c:pt>
              </c:strCache>
            </c:strRef>
          </c:cat>
          <c:val>
            <c:numRef>
              <c:f>Sheet1!$C$2:$C$5</c:f>
              <c:numCache>
                <c:formatCode>0%</c:formatCode>
                <c:ptCount val="4"/>
                <c:pt idx="0">
                  <c:v>0.58696235817123854</c:v>
                </c:pt>
                <c:pt idx="1">
                  <c:v>0.57471426585305518</c:v>
                </c:pt>
                <c:pt idx="2">
                  <c:v>0.56000000000000005</c:v>
                </c:pt>
                <c:pt idx="3">
                  <c:v>0.56000000000000005</c:v>
                </c:pt>
              </c:numCache>
            </c:numRef>
          </c:val>
          <c:extLst>
            <c:ext xmlns:c16="http://schemas.microsoft.com/office/drawing/2014/chart" uri="{C3380CC4-5D6E-409C-BE32-E72D297353CC}">
              <c16:uniqueId val="{00000008-8FD3-4B8B-8264-F648CD822BAF}"/>
            </c:ext>
          </c:extLst>
        </c:ser>
        <c:ser>
          <c:idx val="2"/>
          <c:order val="2"/>
          <c:tx>
            <c:strRef>
              <c:f>Sheet1!$D$1</c:f>
              <c:strCache>
                <c:ptCount val="1"/>
                <c:pt idx="0">
                  <c:v>Not managing well</c:v>
                </c:pt>
              </c:strCache>
            </c:strRef>
          </c:tx>
          <c:spPr>
            <a:solidFill>
              <a:schemeClr val="accent1">
                <a:lumMod val="60000"/>
                <a:lumOff val="40000"/>
              </a:schemeClr>
            </a:solidFill>
          </c:spPr>
          <c:invertIfNegative val="0"/>
          <c:dLbls>
            <c:spPr>
              <a:noFill/>
              <a:ln>
                <a:noFill/>
              </a:ln>
              <a:effectLst/>
            </c:spPr>
            <c:txPr>
              <a:bodyPr wrap="square" lIns="38100" tIns="19050" rIns="38100" bIns="19050" anchor="ctr">
                <a:spAutoFit/>
              </a:bodyPr>
              <a:lstStyle/>
              <a:p>
                <a:pPr>
                  <a:defRPr sz="16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Winter 2023</c:v>
                </c:pt>
                <c:pt idx="1">
                  <c:v>Autumn 2023</c:v>
                </c:pt>
                <c:pt idx="2">
                  <c:v>Spring 2023</c:v>
                </c:pt>
                <c:pt idx="3">
                  <c:v>Winter 2022</c:v>
                </c:pt>
              </c:strCache>
            </c:strRef>
          </c:cat>
          <c:val>
            <c:numRef>
              <c:f>Sheet1!$D$2:$D$5</c:f>
              <c:numCache>
                <c:formatCode>0%</c:formatCode>
                <c:ptCount val="4"/>
                <c:pt idx="0">
                  <c:v>0.22171375443855151</c:v>
                </c:pt>
                <c:pt idx="1">
                  <c:v>0.2187697913545244</c:v>
                </c:pt>
                <c:pt idx="2">
                  <c:v>0.24</c:v>
                </c:pt>
                <c:pt idx="3">
                  <c:v>0.24</c:v>
                </c:pt>
              </c:numCache>
            </c:numRef>
          </c:val>
          <c:extLst>
            <c:ext xmlns:c16="http://schemas.microsoft.com/office/drawing/2014/chart" uri="{C3380CC4-5D6E-409C-BE32-E72D297353CC}">
              <c16:uniqueId val="{00000009-8FD3-4B8B-8264-F648CD822BAF}"/>
            </c:ext>
          </c:extLst>
        </c:ser>
        <c:ser>
          <c:idx val="3"/>
          <c:order val="3"/>
          <c:tx>
            <c:strRef>
              <c:f>Sheet1!$E$1</c:f>
              <c:strCache>
                <c:ptCount val="1"/>
                <c:pt idx="0">
                  <c:v>Not managing well at all</c:v>
                </c:pt>
              </c:strCache>
            </c:strRef>
          </c:tx>
          <c:spPr>
            <a:solidFill>
              <a:schemeClr val="accent1"/>
            </a:solidFill>
          </c:spPr>
          <c:invertIfNegative val="0"/>
          <c:dLbls>
            <c:spPr>
              <a:noFill/>
              <a:ln>
                <a:noFill/>
              </a:ln>
              <a:effectLst/>
            </c:spPr>
            <c:txPr>
              <a:bodyPr wrap="square" lIns="38100" tIns="19050" rIns="38100" bIns="19050" anchor="ctr">
                <a:spAutoFit/>
              </a:bodyPr>
              <a:lstStyle/>
              <a:p>
                <a:pPr>
                  <a:defRPr sz="16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Winter 2023</c:v>
                </c:pt>
                <c:pt idx="1">
                  <c:v>Autumn 2023</c:v>
                </c:pt>
                <c:pt idx="2">
                  <c:v>Spring 2023</c:v>
                </c:pt>
                <c:pt idx="3">
                  <c:v>Winter 2022</c:v>
                </c:pt>
              </c:strCache>
            </c:strRef>
          </c:cat>
          <c:val>
            <c:numRef>
              <c:f>Sheet1!$E$2:$E$5</c:f>
              <c:numCache>
                <c:formatCode>0%</c:formatCode>
                <c:ptCount val="4"/>
                <c:pt idx="0">
                  <c:v>6.6119246315762589E-2</c:v>
                </c:pt>
                <c:pt idx="1">
                  <c:v>8.8869304425537227E-2</c:v>
                </c:pt>
                <c:pt idx="2">
                  <c:v>0.09</c:v>
                </c:pt>
                <c:pt idx="3">
                  <c:v>0.09</c:v>
                </c:pt>
              </c:numCache>
            </c:numRef>
          </c:val>
          <c:extLst>
            <c:ext xmlns:c16="http://schemas.microsoft.com/office/drawing/2014/chart" uri="{C3380CC4-5D6E-409C-BE32-E72D297353CC}">
              <c16:uniqueId val="{0000000A-8FD3-4B8B-8264-F648CD822BAF}"/>
            </c:ext>
          </c:extLst>
        </c:ser>
        <c:ser>
          <c:idx val="4"/>
          <c:order val="4"/>
          <c:tx>
            <c:strRef>
              <c:f>Sheet1!$F$1</c:f>
              <c:strCache>
                <c:ptCount val="1"/>
                <c:pt idx="0">
                  <c:v>Don't know</c:v>
                </c:pt>
              </c:strCache>
            </c:strRef>
          </c:tx>
          <c:invertIfNegative val="0"/>
          <c:dLbls>
            <c:delete val="1"/>
          </c:dLbls>
          <c:cat>
            <c:strRef>
              <c:f>Sheet1!$A$2:$A$5</c:f>
              <c:strCache>
                <c:ptCount val="4"/>
                <c:pt idx="0">
                  <c:v>Winter 2023</c:v>
                </c:pt>
                <c:pt idx="1">
                  <c:v>Autumn 2023</c:v>
                </c:pt>
                <c:pt idx="2">
                  <c:v>Spring 2023</c:v>
                </c:pt>
                <c:pt idx="3">
                  <c:v>Winter 2022</c:v>
                </c:pt>
              </c:strCache>
            </c:strRef>
          </c:cat>
          <c:val>
            <c:numRef>
              <c:f>Sheet1!$F$2:$F$5</c:f>
              <c:numCache>
                <c:formatCode>0%</c:formatCode>
                <c:ptCount val="4"/>
                <c:pt idx="0">
                  <c:v>1.1317263577220739E-2</c:v>
                </c:pt>
                <c:pt idx="1">
                  <c:v>8.8696851697252135E-3</c:v>
                </c:pt>
                <c:pt idx="2">
                  <c:v>0.01</c:v>
                </c:pt>
                <c:pt idx="3">
                  <c:v>0.02</c:v>
                </c:pt>
              </c:numCache>
            </c:numRef>
          </c:val>
          <c:extLst>
            <c:ext xmlns:c16="http://schemas.microsoft.com/office/drawing/2014/chart" uri="{C3380CC4-5D6E-409C-BE32-E72D297353CC}">
              <c16:uniqueId val="{0000000B-8FD3-4B8B-8264-F648CD822BAF}"/>
            </c:ext>
          </c:extLst>
        </c:ser>
        <c:ser>
          <c:idx val="5"/>
          <c:order val="5"/>
          <c:tx>
            <c:strRef>
              <c:f>Sheet1!$G$1</c:f>
              <c:strCache>
                <c:ptCount val="1"/>
                <c:pt idx="0">
                  <c:v>Prefer not to answer</c:v>
                </c:pt>
              </c:strCache>
            </c:strRef>
          </c:tx>
          <c:spPr>
            <a:solidFill>
              <a:schemeClr val="accent5"/>
            </a:solidFill>
          </c:spPr>
          <c:invertIfNegative val="0"/>
          <c:dLbls>
            <c:delete val="1"/>
          </c:dLbls>
          <c:cat>
            <c:strRef>
              <c:f>Sheet1!$A$2:$A$5</c:f>
              <c:strCache>
                <c:ptCount val="4"/>
                <c:pt idx="0">
                  <c:v>Winter 2023</c:v>
                </c:pt>
                <c:pt idx="1">
                  <c:v>Autumn 2023</c:v>
                </c:pt>
                <c:pt idx="2">
                  <c:v>Spring 2023</c:v>
                </c:pt>
                <c:pt idx="3">
                  <c:v>Winter 2022</c:v>
                </c:pt>
              </c:strCache>
            </c:strRef>
          </c:cat>
          <c:val>
            <c:numRef>
              <c:f>Sheet1!$G$2:$G$5</c:f>
              <c:numCache>
                <c:formatCode>0%</c:formatCode>
                <c:ptCount val="4"/>
                <c:pt idx="0">
                  <c:v>1.193570242457811E-2</c:v>
                </c:pt>
                <c:pt idx="1">
                  <c:v>9.0982497636628995E-3</c:v>
                </c:pt>
                <c:pt idx="2">
                  <c:v>0.02</c:v>
                </c:pt>
                <c:pt idx="3">
                  <c:v>0.02</c:v>
                </c:pt>
              </c:numCache>
            </c:numRef>
          </c:val>
          <c:extLst>
            <c:ext xmlns:c16="http://schemas.microsoft.com/office/drawing/2014/chart" uri="{C3380CC4-5D6E-409C-BE32-E72D297353CC}">
              <c16:uniqueId val="{0000000C-8FD3-4B8B-8264-F648CD822BAF}"/>
            </c:ext>
          </c:extLst>
        </c:ser>
        <c:dLbls>
          <c:dLblPos val="ctr"/>
          <c:showLegendKey val="0"/>
          <c:showVal val="1"/>
          <c:showCatName val="0"/>
          <c:showSerName val="0"/>
          <c:showPercent val="0"/>
          <c:showBubbleSize val="0"/>
        </c:dLbls>
        <c:gapWidth val="50"/>
        <c:overlap val="100"/>
        <c:axId val="-2068027336"/>
        <c:axId val="-2113994440"/>
      </c:barChart>
      <c:catAx>
        <c:axId val="-2068027336"/>
        <c:scaling>
          <c:orientation val="maxMin"/>
        </c:scaling>
        <c:delete val="0"/>
        <c:axPos val="b"/>
        <c:numFmt formatCode="General" sourceLinked="0"/>
        <c:majorTickMark val="none"/>
        <c:minorTickMark val="none"/>
        <c:tickLblPos val="low"/>
        <c:txPr>
          <a:bodyPr/>
          <a:lstStyle/>
          <a:p>
            <a:pPr>
              <a:defRPr sz="1200"/>
            </a:pPr>
            <a:endParaRPr lang="en-US"/>
          </a:p>
        </c:txPr>
        <c:crossAx val="-2113994440"/>
        <c:crosses val="autoZero"/>
        <c:auto val="1"/>
        <c:lblAlgn val="ctr"/>
        <c:lblOffset val="100"/>
        <c:noMultiLvlLbl val="0"/>
      </c:catAx>
      <c:valAx>
        <c:axId val="-2113994440"/>
        <c:scaling>
          <c:orientation val="minMax"/>
        </c:scaling>
        <c:delete val="1"/>
        <c:axPos val="r"/>
        <c:numFmt formatCode="0%" sourceLinked="1"/>
        <c:majorTickMark val="none"/>
        <c:minorTickMark val="none"/>
        <c:tickLblPos val="nextTo"/>
        <c:crossAx val="-2068027336"/>
        <c:crosses val="autoZero"/>
        <c:crossBetween val="between"/>
      </c:valAx>
    </c:plotArea>
    <c:legend>
      <c:legendPos val="r"/>
      <c:layout>
        <c:manualLayout>
          <c:xMode val="edge"/>
          <c:yMode val="edge"/>
          <c:x val="0.6718407211628884"/>
          <c:y val="0.27990984622016979"/>
          <c:w val="0.31289669937705844"/>
          <c:h val="0.52019099965214699"/>
        </c:manualLayout>
      </c:layout>
      <c:overlay val="0"/>
    </c:legend>
    <c:plotVisOnly val="1"/>
    <c:dispBlanksAs val="gap"/>
    <c:showDLblsOverMax val="1"/>
  </c:chart>
  <c:txPr>
    <a:bodyPr/>
    <a:lstStyle/>
    <a:p>
      <a:pPr>
        <a:defRPr sz="1200">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111111111111112E-2"/>
          <c:y val="7.0544847651336604E-2"/>
          <c:w val="0.97555555555555551"/>
          <c:h val="0.89609331978930284"/>
        </c:manualLayout>
      </c:layout>
      <c:barChart>
        <c:barDir val="bar"/>
        <c:grouping val="percentStacked"/>
        <c:varyColors val="1"/>
        <c:ser>
          <c:idx val="0"/>
          <c:order val="0"/>
          <c:tx>
            <c:strRef>
              <c:f>Sheet1!$B$1</c:f>
              <c:strCache>
                <c:ptCount val="1"/>
                <c:pt idx="0">
                  <c:v>Very easy</c:v>
                </c:pt>
              </c:strCache>
            </c:strRef>
          </c:tx>
          <c:spPr>
            <a:solidFill>
              <a:srgbClr val="0070C0"/>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Winter 2023</c:v>
                </c:pt>
                <c:pt idx="1">
                  <c:v>Autumn 2023</c:v>
                </c:pt>
                <c:pt idx="2">
                  <c:v>Spring 2023</c:v>
                </c:pt>
                <c:pt idx="3">
                  <c:v>Winter 2022</c:v>
                </c:pt>
                <c:pt idx="4">
                  <c:v>Autumn 2022</c:v>
                </c:pt>
                <c:pt idx="5">
                  <c:v>Spring 2022</c:v>
                </c:pt>
              </c:strCache>
            </c:strRef>
          </c:cat>
          <c:val>
            <c:numRef>
              <c:f>Sheet1!$B$2:$B$7</c:f>
              <c:numCache>
                <c:formatCode>0%</c:formatCode>
                <c:ptCount val="6"/>
                <c:pt idx="0">
                  <c:v>9.9845701263289316E-2</c:v>
                </c:pt>
                <c:pt idx="1">
                  <c:v>9.4359407763584785E-2</c:v>
                </c:pt>
                <c:pt idx="2">
                  <c:v>7.0000000000000007E-2</c:v>
                </c:pt>
                <c:pt idx="3">
                  <c:v>5.5100000000000003E-2</c:v>
                </c:pt>
                <c:pt idx="4">
                  <c:v>5.4399999999999997E-2</c:v>
                </c:pt>
                <c:pt idx="5">
                  <c:v>7.9500000000000001E-2</c:v>
                </c:pt>
              </c:numCache>
            </c:numRef>
          </c:val>
          <c:extLst>
            <c:ext xmlns:c16="http://schemas.microsoft.com/office/drawing/2014/chart" uri="{C3380CC4-5D6E-409C-BE32-E72D297353CC}">
              <c16:uniqueId val="{00000005-AEB2-4752-A676-0092C5DDF1E6}"/>
            </c:ext>
          </c:extLst>
        </c:ser>
        <c:ser>
          <c:idx val="1"/>
          <c:order val="1"/>
          <c:tx>
            <c:strRef>
              <c:f>Sheet1!$C$1</c:f>
              <c:strCache>
                <c:ptCount val="1"/>
                <c:pt idx="0">
                  <c:v>Fairly easy</c:v>
                </c:pt>
              </c:strCache>
            </c:strRef>
          </c:tx>
          <c:spPr>
            <a:solidFill>
              <a:schemeClr val="accent3"/>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Winter 2023</c:v>
                </c:pt>
                <c:pt idx="1">
                  <c:v>Autumn 2023</c:v>
                </c:pt>
                <c:pt idx="2">
                  <c:v>Spring 2023</c:v>
                </c:pt>
                <c:pt idx="3">
                  <c:v>Winter 2022</c:v>
                </c:pt>
                <c:pt idx="4">
                  <c:v>Autumn 2022</c:v>
                </c:pt>
                <c:pt idx="5">
                  <c:v>Spring 2022</c:v>
                </c:pt>
              </c:strCache>
            </c:strRef>
          </c:cat>
          <c:val>
            <c:numRef>
              <c:f>Sheet1!$C$2:$C$7</c:f>
              <c:numCache>
                <c:formatCode>0%</c:formatCode>
                <c:ptCount val="6"/>
                <c:pt idx="0">
                  <c:v>0.25375103041249147</c:v>
                </c:pt>
                <c:pt idx="1">
                  <c:v>0.24168154633542649</c:v>
                </c:pt>
                <c:pt idx="2">
                  <c:v>0.2</c:v>
                </c:pt>
                <c:pt idx="3">
                  <c:v>0.1888</c:v>
                </c:pt>
                <c:pt idx="4">
                  <c:v>0.1948</c:v>
                </c:pt>
                <c:pt idx="5">
                  <c:v>0.23130000000000001</c:v>
                </c:pt>
              </c:numCache>
            </c:numRef>
          </c:val>
          <c:extLst>
            <c:ext xmlns:c16="http://schemas.microsoft.com/office/drawing/2014/chart" uri="{C3380CC4-5D6E-409C-BE32-E72D297353CC}">
              <c16:uniqueId val="{00000007-AEB2-4752-A676-0092C5DDF1E6}"/>
            </c:ext>
          </c:extLst>
        </c:ser>
        <c:ser>
          <c:idx val="2"/>
          <c:order val="2"/>
          <c:tx>
            <c:strRef>
              <c:f>Sheet1!$D$1</c:f>
              <c:strCache>
                <c:ptCount val="1"/>
                <c:pt idx="0">
                  <c:v>Neither easy nor difficult</c:v>
                </c:pt>
              </c:strCache>
            </c:strRef>
          </c:tx>
          <c:spPr>
            <a:solidFill>
              <a:schemeClr val="accent2">
                <a:lumMod val="60000"/>
                <a:lumOff val="40000"/>
              </a:schemeClr>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Winter 2023</c:v>
                </c:pt>
                <c:pt idx="1">
                  <c:v>Autumn 2023</c:v>
                </c:pt>
                <c:pt idx="2">
                  <c:v>Spring 2023</c:v>
                </c:pt>
                <c:pt idx="3">
                  <c:v>Winter 2022</c:v>
                </c:pt>
                <c:pt idx="4">
                  <c:v>Autumn 2022</c:v>
                </c:pt>
                <c:pt idx="5">
                  <c:v>Spring 2022</c:v>
                </c:pt>
              </c:strCache>
            </c:strRef>
          </c:cat>
          <c:val>
            <c:numRef>
              <c:f>Sheet1!$D$2:$D$7</c:f>
              <c:numCache>
                <c:formatCode>0%</c:formatCode>
                <c:ptCount val="6"/>
                <c:pt idx="0">
                  <c:v>0.3843601300256313</c:v>
                </c:pt>
                <c:pt idx="1">
                  <c:v>0.36175273809992892</c:v>
                </c:pt>
                <c:pt idx="2">
                  <c:v>0.37</c:v>
                </c:pt>
                <c:pt idx="3">
                  <c:v>0.40279999999999999</c:v>
                </c:pt>
                <c:pt idx="4">
                  <c:v>0.4047</c:v>
                </c:pt>
                <c:pt idx="5">
                  <c:v>0.35799999999999998</c:v>
                </c:pt>
              </c:numCache>
            </c:numRef>
          </c:val>
          <c:extLst>
            <c:ext xmlns:c16="http://schemas.microsoft.com/office/drawing/2014/chart" uri="{C3380CC4-5D6E-409C-BE32-E72D297353CC}">
              <c16:uniqueId val="{00000003-10BA-4F7D-9B70-74CB0806FD5F}"/>
            </c:ext>
          </c:extLst>
        </c:ser>
        <c:ser>
          <c:idx val="3"/>
          <c:order val="3"/>
          <c:tx>
            <c:strRef>
              <c:f>Sheet1!$E$1</c:f>
              <c:strCache>
                <c:ptCount val="1"/>
                <c:pt idx="0">
                  <c:v>Fairly difficult</c:v>
                </c:pt>
              </c:strCache>
            </c:strRef>
          </c:tx>
          <c:spPr>
            <a:solidFill>
              <a:schemeClr val="accent1">
                <a:lumMod val="60000"/>
                <a:lumOff val="40000"/>
              </a:schemeClr>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Winter 2023</c:v>
                </c:pt>
                <c:pt idx="1">
                  <c:v>Autumn 2023</c:v>
                </c:pt>
                <c:pt idx="2">
                  <c:v>Spring 2023</c:v>
                </c:pt>
                <c:pt idx="3">
                  <c:v>Winter 2022</c:v>
                </c:pt>
                <c:pt idx="4">
                  <c:v>Autumn 2022</c:v>
                </c:pt>
                <c:pt idx="5">
                  <c:v>Spring 2022</c:v>
                </c:pt>
              </c:strCache>
            </c:strRef>
          </c:cat>
          <c:val>
            <c:numRef>
              <c:f>Sheet1!$E$2:$E$7</c:f>
              <c:numCache>
                <c:formatCode>0%</c:formatCode>
                <c:ptCount val="6"/>
                <c:pt idx="0">
                  <c:v>0.20159248312685771</c:v>
                </c:pt>
                <c:pt idx="1">
                  <c:v>0.2383316618468401</c:v>
                </c:pt>
                <c:pt idx="2">
                  <c:v>0.28000000000000003</c:v>
                </c:pt>
                <c:pt idx="3">
                  <c:v>0.27729999999999999</c:v>
                </c:pt>
                <c:pt idx="4">
                  <c:v>0.24709999999999999</c:v>
                </c:pt>
                <c:pt idx="5">
                  <c:v>0.24809999999999999</c:v>
                </c:pt>
              </c:numCache>
            </c:numRef>
          </c:val>
          <c:extLst>
            <c:ext xmlns:c16="http://schemas.microsoft.com/office/drawing/2014/chart" uri="{C3380CC4-5D6E-409C-BE32-E72D297353CC}">
              <c16:uniqueId val="{00000004-10BA-4F7D-9B70-74CB0806FD5F}"/>
            </c:ext>
          </c:extLst>
        </c:ser>
        <c:ser>
          <c:idx val="4"/>
          <c:order val="4"/>
          <c:tx>
            <c:strRef>
              <c:f>Sheet1!$F$1</c:f>
              <c:strCache>
                <c:ptCount val="1"/>
                <c:pt idx="0">
                  <c:v>Very difficult</c:v>
                </c:pt>
              </c:strCache>
            </c:strRef>
          </c:tx>
          <c:spPr>
            <a:solidFill>
              <a:schemeClr val="accent1"/>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Winter 2023</c:v>
                </c:pt>
                <c:pt idx="1">
                  <c:v>Autumn 2023</c:v>
                </c:pt>
                <c:pt idx="2">
                  <c:v>Spring 2023</c:v>
                </c:pt>
                <c:pt idx="3">
                  <c:v>Winter 2022</c:v>
                </c:pt>
                <c:pt idx="4">
                  <c:v>Autumn 2022</c:v>
                </c:pt>
                <c:pt idx="5">
                  <c:v>Spring 2022</c:v>
                </c:pt>
              </c:strCache>
            </c:strRef>
          </c:cat>
          <c:val>
            <c:numRef>
              <c:f>Sheet1!$F$2:$F$7</c:f>
              <c:numCache>
                <c:formatCode>0%</c:formatCode>
                <c:ptCount val="6"/>
                <c:pt idx="0">
                  <c:v>6.0450655171730212E-2</c:v>
                </c:pt>
                <c:pt idx="1">
                  <c:v>6.3874645954219891E-2</c:v>
                </c:pt>
                <c:pt idx="2">
                  <c:v>7.5999999999999998E-2</c:v>
                </c:pt>
                <c:pt idx="3">
                  <c:v>7.5999999999999998E-2</c:v>
                </c:pt>
                <c:pt idx="4">
                  <c:v>9.9000000000000005E-2</c:v>
                </c:pt>
                <c:pt idx="5">
                  <c:v>8.3099999999999993E-2</c:v>
                </c:pt>
              </c:numCache>
            </c:numRef>
          </c:val>
          <c:extLst>
            <c:ext xmlns:c16="http://schemas.microsoft.com/office/drawing/2014/chart" uri="{C3380CC4-5D6E-409C-BE32-E72D297353CC}">
              <c16:uniqueId val="{00000005-10BA-4F7D-9B70-74CB0806FD5F}"/>
            </c:ext>
          </c:extLst>
        </c:ser>
        <c:dLbls>
          <c:dLblPos val="ctr"/>
          <c:showLegendKey val="0"/>
          <c:showVal val="1"/>
          <c:showCatName val="0"/>
          <c:showSerName val="0"/>
          <c:showPercent val="0"/>
          <c:showBubbleSize val="0"/>
        </c:dLbls>
        <c:gapWidth val="50"/>
        <c:overlap val="100"/>
        <c:axId val="-2068027336"/>
        <c:axId val="-2113994440"/>
      </c:barChart>
      <c:catAx>
        <c:axId val="-2068027336"/>
        <c:scaling>
          <c:orientation val="maxMin"/>
        </c:scaling>
        <c:delete val="0"/>
        <c:axPos val="l"/>
        <c:numFmt formatCode="General" sourceLinked="0"/>
        <c:majorTickMark val="none"/>
        <c:minorTickMark val="none"/>
        <c:tickLblPos val="low"/>
        <c:crossAx val="-2113994440"/>
        <c:crosses val="autoZero"/>
        <c:auto val="1"/>
        <c:lblAlgn val="ctr"/>
        <c:lblOffset val="100"/>
        <c:noMultiLvlLbl val="0"/>
      </c:catAx>
      <c:valAx>
        <c:axId val="-2113994440"/>
        <c:scaling>
          <c:orientation val="minMax"/>
        </c:scaling>
        <c:delete val="1"/>
        <c:axPos val="t"/>
        <c:numFmt formatCode="0%" sourceLinked="1"/>
        <c:majorTickMark val="none"/>
        <c:minorTickMark val="none"/>
        <c:tickLblPos val="nextTo"/>
        <c:crossAx val="-2068027336"/>
        <c:crosses val="autoZero"/>
        <c:crossBetween val="between"/>
      </c:valAx>
    </c:plotArea>
    <c:legend>
      <c:legendPos val="t"/>
      <c:overlay val="0"/>
      <c:txPr>
        <a:bodyPr/>
        <a:lstStyle/>
        <a:p>
          <a:pPr>
            <a:defRPr sz="1400" b="0"/>
          </a:pPr>
          <a:endParaRPr lang="en-US"/>
        </a:p>
      </c:txPr>
    </c:legend>
    <c:plotVisOnly val="1"/>
    <c:dispBlanksAs val="gap"/>
    <c:showDLblsOverMax val="1"/>
  </c:chart>
  <c:txPr>
    <a:bodyPr/>
    <a:lstStyle/>
    <a:p>
      <a:pPr>
        <a:defRPr sz="1200">
          <a:solidFill>
            <a:schemeClr val="tx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273676256225337"/>
          <c:y val="2.7177560411677713E-2"/>
          <c:w val="0.67581360728346451"/>
          <c:h val="0.97282238755571526"/>
        </c:manualLayout>
      </c:layout>
      <c:barChart>
        <c:barDir val="bar"/>
        <c:grouping val="clustered"/>
        <c:varyColors val="0"/>
        <c:ser>
          <c:idx val="0"/>
          <c:order val="0"/>
          <c:tx>
            <c:strRef>
              <c:f>Sheet1!$D$1</c:f>
              <c:strCache>
                <c:ptCount val="1"/>
                <c:pt idx="0">
                  <c:v>Winter 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General spending</c:v>
                </c:pt>
                <c:pt idx="1">
                  <c:v>Entertainment, holidays, treats</c:v>
                </c:pt>
                <c:pt idx="2">
                  <c:v>Clothes shopping</c:v>
                </c:pt>
                <c:pt idx="3">
                  <c:v>Food shopping</c:v>
                </c:pt>
                <c:pt idx="4">
                  <c:v>House or garden decoration/renovation</c:v>
                </c:pt>
                <c:pt idx="5">
                  <c:v>Replacing old or broken household appliances</c:v>
                </c:pt>
                <c:pt idx="6">
                  <c:v>Transport</c:v>
                </c:pt>
                <c:pt idx="7">
                  <c:v>Other household bills (e.g. insurance, phone bills)</c:v>
                </c:pt>
                <c:pt idx="8">
                  <c:v>Prefer not to say</c:v>
                </c:pt>
                <c:pt idx="9">
                  <c:v>Nothing/none of these</c:v>
                </c:pt>
              </c:strCache>
            </c:strRef>
          </c:cat>
          <c:val>
            <c:numRef>
              <c:f>Sheet1!$D$2:$D$11</c:f>
              <c:numCache>
                <c:formatCode>0%</c:formatCode>
                <c:ptCount val="10"/>
                <c:pt idx="0">
                  <c:v>0.57999999999999996</c:v>
                </c:pt>
                <c:pt idx="1">
                  <c:v>0.51</c:v>
                </c:pt>
                <c:pt idx="2">
                  <c:v>0.45</c:v>
                </c:pt>
                <c:pt idx="3">
                  <c:v>0.37</c:v>
                </c:pt>
                <c:pt idx="4">
                  <c:v>0.3</c:v>
                </c:pt>
                <c:pt idx="5">
                  <c:v>0.24</c:v>
                </c:pt>
                <c:pt idx="6">
                  <c:v>0.17</c:v>
                </c:pt>
                <c:pt idx="7">
                  <c:v>0.14000000000000001</c:v>
                </c:pt>
                <c:pt idx="8">
                  <c:v>0.03</c:v>
                </c:pt>
                <c:pt idx="9">
                  <c:v>0.25</c:v>
                </c:pt>
              </c:numCache>
            </c:numRef>
          </c:val>
          <c:extLst>
            <c:ext xmlns:c16="http://schemas.microsoft.com/office/drawing/2014/chart" uri="{C3380CC4-5D6E-409C-BE32-E72D297353CC}">
              <c16:uniqueId val="{0000000A-0F90-4391-A90F-C090B26F8D45}"/>
            </c:ext>
          </c:extLst>
        </c:ser>
        <c:ser>
          <c:idx val="1"/>
          <c:order val="1"/>
          <c:tx>
            <c:strRef>
              <c:f>Sheet1!$E$1</c:f>
              <c:strCache>
                <c:ptCount val="1"/>
                <c:pt idx="0">
                  <c:v>Winter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General spending</c:v>
                </c:pt>
                <c:pt idx="1">
                  <c:v>Entertainment, holidays, treats</c:v>
                </c:pt>
                <c:pt idx="2">
                  <c:v>Clothes shopping</c:v>
                </c:pt>
                <c:pt idx="3">
                  <c:v>Food shopping</c:v>
                </c:pt>
                <c:pt idx="4">
                  <c:v>House or garden decoration/renovation</c:v>
                </c:pt>
                <c:pt idx="5">
                  <c:v>Replacing old or broken household appliances</c:v>
                </c:pt>
                <c:pt idx="6">
                  <c:v>Transport</c:v>
                </c:pt>
                <c:pt idx="7">
                  <c:v>Other household bills (e.g. insurance, phone bills)</c:v>
                </c:pt>
                <c:pt idx="8">
                  <c:v>Prefer not to say</c:v>
                </c:pt>
                <c:pt idx="9">
                  <c:v>Nothing/none of these</c:v>
                </c:pt>
              </c:strCache>
            </c:strRef>
          </c:cat>
          <c:val>
            <c:numRef>
              <c:f>Sheet1!$E$2:$E$11</c:f>
              <c:numCache>
                <c:formatCode>0%</c:formatCode>
                <c:ptCount val="10"/>
                <c:pt idx="0">
                  <c:v>0.45010677546808131</c:v>
                </c:pt>
                <c:pt idx="1">
                  <c:v>0.43876820538273192</c:v>
                </c:pt>
                <c:pt idx="2">
                  <c:v>0.36044855378679153</c:v>
                </c:pt>
                <c:pt idx="3">
                  <c:v>0.24979408827124849</c:v>
                </c:pt>
                <c:pt idx="4">
                  <c:v>0.26285307932748098</c:v>
                </c:pt>
                <c:pt idx="5">
                  <c:v>0.21193211913062279</c:v>
                </c:pt>
                <c:pt idx="6">
                  <c:v>9.2739059242445257E-2</c:v>
                </c:pt>
                <c:pt idx="7">
                  <c:v>0.1112770451065573</c:v>
                </c:pt>
                <c:pt idx="8">
                  <c:v>3.1923579048893397E-2</c:v>
                </c:pt>
                <c:pt idx="9">
                  <c:v>0.32710932075367422</c:v>
                </c:pt>
              </c:numCache>
            </c:numRef>
          </c:val>
          <c:extLst>
            <c:ext xmlns:c16="http://schemas.microsoft.com/office/drawing/2014/chart" uri="{C3380CC4-5D6E-409C-BE32-E72D297353CC}">
              <c16:uniqueId val="{00000001-DFAF-4A41-928F-449432F518BF}"/>
            </c:ext>
          </c:extLst>
        </c:ser>
        <c:dLbls>
          <c:showLegendKey val="0"/>
          <c:showVal val="0"/>
          <c:showCatName val="0"/>
          <c:showSerName val="0"/>
          <c:showPercent val="0"/>
          <c:showBubbleSize val="0"/>
        </c:dLbls>
        <c:gapWidth val="50"/>
        <c:axId val="1214530271"/>
        <c:axId val="1214529855"/>
      </c:barChart>
      <c:catAx>
        <c:axId val="121453027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14529855"/>
        <c:crosses val="autoZero"/>
        <c:auto val="1"/>
        <c:lblAlgn val="ctr"/>
        <c:lblOffset val="100"/>
        <c:noMultiLvlLbl val="0"/>
      </c:catAx>
      <c:valAx>
        <c:axId val="1214529855"/>
        <c:scaling>
          <c:orientation val="minMax"/>
        </c:scaling>
        <c:delete val="1"/>
        <c:axPos val="t"/>
        <c:numFmt formatCode="0%" sourceLinked="1"/>
        <c:majorTickMark val="none"/>
        <c:minorTickMark val="none"/>
        <c:tickLblPos val="nextTo"/>
        <c:crossAx val="1214530271"/>
        <c:crosses val="autoZero"/>
        <c:crossBetween val="between"/>
      </c:valAx>
      <c:spPr>
        <a:noFill/>
        <a:ln>
          <a:noFill/>
        </a:ln>
        <a:effectLst/>
      </c:spPr>
    </c:plotArea>
    <c:legend>
      <c:legendPos val="r"/>
      <c:layout>
        <c:manualLayout>
          <c:xMode val="edge"/>
          <c:yMode val="edge"/>
          <c:x val="0.73506090318113448"/>
          <c:y val="0.44113097863152717"/>
          <c:w val="0.17850215590957072"/>
          <c:h val="0.1290134468382799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mn-lt"/>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2966142225036997"/>
          <c:w val="0.72442257900681439"/>
          <c:h val="0.77610193214192691"/>
        </c:manualLayout>
      </c:layout>
      <c:barChart>
        <c:barDir val="col"/>
        <c:grouping val="percentStacked"/>
        <c:varyColors val="1"/>
        <c:ser>
          <c:idx val="0"/>
          <c:order val="0"/>
          <c:tx>
            <c:strRef>
              <c:f>Sheet1!$B$1</c:f>
              <c:strCache>
                <c:ptCount val="1"/>
                <c:pt idx="0">
                  <c:v>A lot easier</c:v>
                </c:pt>
              </c:strCache>
            </c:strRef>
          </c:tx>
          <c:spPr>
            <a:solidFill>
              <a:srgbClr val="0070C0"/>
            </a:solidFill>
          </c:spPr>
          <c:invertIfNegative val="0"/>
          <c:dLbls>
            <c:dLbl>
              <c:idx val="0"/>
              <c:layout>
                <c:manualLayout>
                  <c:x val="3.2892257654636992E-3"/>
                  <c:y val="-1.593348385248052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05B-40D8-ADE9-51E05E53CB22}"/>
                </c:ext>
              </c:extLst>
            </c:dLbl>
            <c:dLbl>
              <c:idx val="1"/>
              <c:layout>
                <c:manualLayout>
                  <c:x val="-3.0150887877787602E-17"/>
                  <c:y val="-1.912018062297663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05B-40D8-ADE9-51E05E53CB22}"/>
                </c:ext>
              </c:extLst>
            </c:dLbl>
            <c:dLbl>
              <c:idx val="2"/>
              <c:layout>
                <c:manualLayout>
                  <c:x val="0"/>
                  <c:y val="-1.593348385248064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05B-40D8-ADE9-51E05E53CB22}"/>
                </c:ext>
              </c:extLst>
            </c:dLbl>
            <c:dLbl>
              <c:idx val="3"/>
              <c:layout>
                <c:manualLayout>
                  <c:x val="1.6446128827318496E-3"/>
                  <c:y val="-1.593348385248052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05B-40D8-ADE9-51E05E53CB22}"/>
                </c:ext>
              </c:extLst>
            </c:dLbl>
            <c:dLbl>
              <c:idx val="4"/>
              <c:layout>
                <c:manualLayout>
                  <c:x val="0"/>
                  <c:y val="-2.549357416396896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05B-40D8-ADE9-51E05E53CB22}"/>
                </c:ext>
              </c:extLst>
            </c:dLbl>
            <c:spPr>
              <a:noFill/>
              <a:ln>
                <a:noFill/>
              </a:ln>
              <a:effectLst/>
            </c:spPr>
            <c:txPr>
              <a:bodyPr wrap="square" lIns="38100" tIns="19050" rIns="38100" bIns="19050" anchor="ctr">
                <a:spAutoFit/>
              </a:bodyPr>
              <a:lstStyle/>
              <a:p>
                <a:pPr>
                  <a:defRPr sz="16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 Spring 2022</c:v>
                </c:pt>
                <c:pt idx="1">
                  <c:v> Autumn 2022</c:v>
                </c:pt>
                <c:pt idx="2">
                  <c:v> Winter 2022</c:v>
                </c:pt>
                <c:pt idx="3">
                  <c:v> Spring 2023</c:v>
                </c:pt>
                <c:pt idx="4">
                  <c:v> Autumn 2023</c:v>
                </c:pt>
                <c:pt idx="5">
                  <c:v>Winter 2023</c:v>
                </c:pt>
              </c:strCache>
            </c:strRef>
          </c:cat>
          <c:val>
            <c:numRef>
              <c:f>Sheet1!$B$2:$B$7</c:f>
              <c:numCache>
                <c:formatCode>0%</c:formatCode>
                <c:ptCount val="6"/>
                <c:pt idx="0">
                  <c:v>1.464217301466438E-2</c:v>
                </c:pt>
                <c:pt idx="1">
                  <c:v>1.2139237695753631E-2</c:v>
                </c:pt>
                <c:pt idx="2">
                  <c:v>1.222585867610696E-2</c:v>
                </c:pt>
                <c:pt idx="3">
                  <c:v>1.2386764701224681E-2</c:v>
                </c:pt>
                <c:pt idx="4">
                  <c:v>1.5948691506043319E-2</c:v>
                </c:pt>
                <c:pt idx="5">
                  <c:v>2.0469046200100881E-2</c:v>
                </c:pt>
              </c:numCache>
            </c:numRef>
          </c:val>
          <c:extLst>
            <c:ext xmlns:c16="http://schemas.microsoft.com/office/drawing/2014/chart" uri="{C3380CC4-5D6E-409C-BE32-E72D297353CC}">
              <c16:uniqueId val="{00000000-A05B-40D8-ADE9-51E05E53CB22}"/>
            </c:ext>
          </c:extLst>
        </c:ser>
        <c:ser>
          <c:idx val="1"/>
          <c:order val="1"/>
          <c:tx>
            <c:strRef>
              <c:f>Sheet1!$C$1</c:f>
              <c:strCache>
                <c:ptCount val="1"/>
                <c:pt idx="0">
                  <c:v>A little easier</c:v>
                </c:pt>
              </c:strCache>
            </c:strRef>
          </c:tx>
          <c:spPr>
            <a:solidFill>
              <a:schemeClr val="accent3"/>
            </a:solidFill>
          </c:spPr>
          <c:invertIfNegative val="0"/>
          <c:dLbls>
            <c:dLbl>
              <c:idx val="0"/>
              <c:layout>
                <c:manualLayout>
                  <c:x val="-4.9338386481955565E-3"/>
                  <c:y val="-4.14270580164493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05B-40D8-ADE9-51E05E53CB22}"/>
                </c:ext>
              </c:extLst>
            </c:dLbl>
            <c:dLbl>
              <c:idx val="1"/>
              <c:layout>
                <c:manualLayout>
                  <c:x val="1.6446128827318496E-3"/>
                  <c:y val="-4.14270580164493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05B-40D8-ADE9-51E05E53CB22}"/>
                </c:ext>
              </c:extLst>
            </c:dLbl>
            <c:dLbl>
              <c:idx val="2"/>
              <c:layout>
                <c:manualLayout>
                  <c:x val="-6.0301775755575205E-17"/>
                  <c:y val="-3.824036124595327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05B-40D8-ADE9-51E05E53CB22}"/>
                </c:ext>
              </c:extLst>
            </c:dLbl>
            <c:dLbl>
              <c:idx val="3"/>
              <c:layout>
                <c:manualLayout>
                  <c:x val="-4.9338386481955487E-3"/>
                  <c:y val="-4.14270580164493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05B-40D8-ADE9-51E05E53CB22}"/>
                </c:ext>
              </c:extLst>
            </c:dLbl>
            <c:dLbl>
              <c:idx val="4"/>
              <c:layout>
                <c:manualLayout>
                  <c:x val="-1.2060355151115041E-16"/>
                  <c:y val="-2.549357416396884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05B-40D8-ADE9-51E05E53CB22}"/>
                </c:ext>
              </c:extLst>
            </c:dLbl>
            <c:spPr>
              <a:noFill/>
              <a:ln>
                <a:noFill/>
              </a:ln>
              <a:effectLst/>
            </c:spPr>
            <c:txPr>
              <a:bodyPr wrap="square" lIns="38100" tIns="19050" rIns="38100" bIns="19050" anchor="ctr">
                <a:spAutoFit/>
              </a:bodyPr>
              <a:lstStyle/>
              <a:p>
                <a:pPr>
                  <a:defRPr sz="16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 Spring 2022</c:v>
                </c:pt>
                <c:pt idx="1">
                  <c:v> Autumn 2022</c:v>
                </c:pt>
                <c:pt idx="2">
                  <c:v> Winter 2022</c:v>
                </c:pt>
                <c:pt idx="3">
                  <c:v> Spring 2023</c:v>
                </c:pt>
                <c:pt idx="4">
                  <c:v> Autumn 2023</c:v>
                </c:pt>
                <c:pt idx="5">
                  <c:v>Winter 2023</c:v>
                </c:pt>
              </c:strCache>
            </c:strRef>
          </c:cat>
          <c:val>
            <c:numRef>
              <c:f>Sheet1!$C$2:$C$7</c:f>
              <c:numCache>
                <c:formatCode>0%</c:formatCode>
                <c:ptCount val="6"/>
                <c:pt idx="0">
                  <c:v>2.529481721248928E-2</c:v>
                </c:pt>
                <c:pt idx="1">
                  <c:v>2.7536762883931479E-2</c:v>
                </c:pt>
                <c:pt idx="2">
                  <c:v>3.3149712989445877E-2</c:v>
                </c:pt>
                <c:pt idx="3">
                  <c:v>2.3001105789420159E-2</c:v>
                </c:pt>
                <c:pt idx="4">
                  <c:v>0.1123310671834209</c:v>
                </c:pt>
                <c:pt idx="5">
                  <c:v>9.7177933099545977E-2</c:v>
                </c:pt>
              </c:numCache>
            </c:numRef>
          </c:val>
          <c:extLst>
            <c:ext xmlns:c16="http://schemas.microsoft.com/office/drawing/2014/chart" uri="{C3380CC4-5D6E-409C-BE32-E72D297353CC}">
              <c16:uniqueId val="{00000001-A05B-40D8-ADE9-51E05E53CB22}"/>
            </c:ext>
          </c:extLst>
        </c:ser>
        <c:ser>
          <c:idx val="2"/>
          <c:order val="2"/>
          <c:tx>
            <c:strRef>
              <c:f>Sheet1!$D$1</c:f>
              <c:strCache>
                <c:ptCount val="1"/>
                <c:pt idx="0">
                  <c:v>No difference</c:v>
                </c:pt>
              </c:strCache>
            </c:strRef>
          </c:tx>
          <c:spPr>
            <a:solidFill>
              <a:schemeClr val="accent2">
                <a:lumMod val="60000"/>
                <a:lumOff val="40000"/>
              </a:schemeClr>
            </a:solidFill>
          </c:spPr>
          <c:invertIfNegative val="0"/>
          <c:dLbls>
            <c:spPr>
              <a:noFill/>
              <a:ln>
                <a:noFill/>
              </a:ln>
              <a:effectLst/>
            </c:spPr>
            <c:txPr>
              <a:bodyPr wrap="square" lIns="38100" tIns="19050" rIns="38100" bIns="19050" anchor="ctr">
                <a:spAutoFit/>
              </a:bodyPr>
              <a:lstStyle/>
              <a:p>
                <a:pPr>
                  <a:defRPr sz="16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 Spring 2022</c:v>
                </c:pt>
                <c:pt idx="1">
                  <c:v> Autumn 2022</c:v>
                </c:pt>
                <c:pt idx="2">
                  <c:v> Winter 2022</c:v>
                </c:pt>
                <c:pt idx="3">
                  <c:v> Spring 2023</c:v>
                </c:pt>
                <c:pt idx="4">
                  <c:v> Autumn 2023</c:v>
                </c:pt>
                <c:pt idx="5">
                  <c:v>Winter 2023</c:v>
                </c:pt>
              </c:strCache>
            </c:strRef>
          </c:cat>
          <c:val>
            <c:numRef>
              <c:f>Sheet1!$D$2:$D$7</c:f>
              <c:numCache>
                <c:formatCode>0%</c:formatCode>
                <c:ptCount val="6"/>
                <c:pt idx="0">
                  <c:v>0.39886752375976769</c:v>
                </c:pt>
                <c:pt idx="1">
                  <c:v>0.2708284420137731</c:v>
                </c:pt>
                <c:pt idx="2">
                  <c:v>0.28566304666064091</c:v>
                </c:pt>
                <c:pt idx="3">
                  <c:v>0.2996910622221079</c:v>
                </c:pt>
                <c:pt idx="4">
                  <c:v>0.44555872475445452</c:v>
                </c:pt>
                <c:pt idx="5">
                  <c:v>0.4612478511448837</c:v>
                </c:pt>
              </c:numCache>
            </c:numRef>
          </c:val>
          <c:extLst>
            <c:ext xmlns:c16="http://schemas.microsoft.com/office/drawing/2014/chart" uri="{C3380CC4-5D6E-409C-BE32-E72D297353CC}">
              <c16:uniqueId val="{00000002-A05B-40D8-ADE9-51E05E53CB22}"/>
            </c:ext>
          </c:extLst>
        </c:ser>
        <c:ser>
          <c:idx val="3"/>
          <c:order val="3"/>
          <c:tx>
            <c:strRef>
              <c:f>Sheet1!$E$1</c:f>
              <c:strCache>
                <c:ptCount val="1"/>
                <c:pt idx="0">
                  <c:v>A little more difficult</c:v>
                </c:pt>
              </c:strCache>
            </c:strRef>
          </c:tx>
          <c:spPr>
            <a:solidFill>
              <a:schemeClr val="accent1">
                <a:lumMod val="60000"/>
                <a:lumOff val="40000"/>
              </a:schemeClr>
            </a:solidFill>
          </c:spPr>
          <c:invertIfNegative val="0"/>
          <c:dLbls>
            <c:spPr>
              <a:noFill/>
              <a:ln>
                <a:noFill/>
              </a:ln>
              <a:effectLst/>
            </c:spPr>
            <c:txPr>
              <a:bodyPr wrap="square" lIns="38100" tIns="19050" rIns="38100" bIns="19050" anchor="ctr">
                <a:spAutoFit/>
              </a:bodyPr>
              <a:lstStyle/>
              <a:p>
                <a:pPr>
                  <a:defRPr sz="16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 Spring 2022</c:v>
                </c:pt>
                <c:pt idx="1">
                  <c:v> Autumn 2022</c:v>
                </c:pt>
                <c:pt idx="2">
                  <c:v> Winter 2022</c:v>
                </c:pt>
                <c:pt idx="3">
                  <c:v> Spring 2023</c:v>
                </c:pt>
                <c:pt idx="4">
                  <c:v> Autumn 2023</c:v>
                </c:pt>
                <c:pt idx="5">
                  <c:v>Winter 2023</c:v>
                </c:pt>
              </c:strCache>
            </c:strRef>
          </c:cat>
          <c:val>
            <c:numRef>
              <c:f>Sheet1!$E$2:$E$7</c:f>
              <c:numCache>
                <c:formatCode>0%</c:formatCode>
                <c:ptCount val="6"/>
                <c:pt idx="0">
                  <c:v>0.38205563417407001</c:v>
                </c:pt>
                <c:pt idx="1">
                  <c:v>0.44911906287380909</c:v>
                </c:pt>
                <c:pt idx="2">
                  <c:v>0.43329991123721728</c:v>
                </c:pt>
                <c:pt idx="3">
                  <c:v>0.42328373174000983</c:v>
                </c:pt>
                <c:pt idx="4">
                  <c:v>0.30816477274161658</c:v>
                </c:pt>
                <c:pt idx="5">
                  <c:v>0.31585475335640317</c:v>
                </c:pt>
              </c:numCache>
            </c:numRef>
          </c:val>
          <c:extLst>
            <c:ext xmlns:c16="http://schemas.microsoft.com/office/drawing/2014/chart" uri="{C3380CC4-5D6E-409C-BE32-E72D297353CC}">
              <c16:uniqueId val="{00000003-A05B-40D8-ADE9-51E05E53CB22}"/>
            </c:ext>
          </c:extLst>
        </c:ser>
        <c:ser>
          <c:idx val="4"/>
          <c:order val="4"/>
          <c:tx>
            <c:strRef>
              <c:f>Sheet1!$F$1</c:f>
              <c:strCache>
                <c:ptCount val="1"/>
                <c:pt idx="0">
                  <c:v>A lot more difficult</c:v>
                </c:pt>
              </c:strCache>
            </c:strRef>
          </c:tx>
          <c:spPr>
            <a:solidFill>
              <a:schemeClr val="accent1"/>
            </a:solidFill>
          </c:spPr>
          <c:invertIfNegative val="0"/>
          <c:dLbls>
            <c:spPr>
              <a:noFill/>
              <a:ln>
                <a:noFill/>
              </a:ln>
              <a:effectLst/>
            </c:spPr>
            <c:txPr>
              <a:bodyPr wrap="square" lIns="38100" tIns="19050" rIns="38100" bIns="19050" anchor="ctr" anchorCtr="0">
                <a:spAutoFit/>
              </a:bodyPr>
              <a:lstStyle/>
              <a:p>
                <a:pPr algn="ctr">
                  <a:defRPr lang="en-US" sz="1600" b="1" i="0" u="none" strike="noStrike" kern="1200" baseline="0">
                    <a:solidFill>
                      <a:schemeClr val="bg1"/>
                    </a:solidFill>
                    <a:latin typeface="+mj-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 Spring 2022</c:v>
                </c:pt>
                <c:pt idx="1">
                  <c:v> Autumn 2022</c:v>
                </c:pt>
                <c:pt idx="2">
                  <c:v> Winter 2022</c:v>
                </c:pt>
                <c:pt idx="3">
                  <c:v> Spring 2023</c:v>
                </c:pt>
                <c:pt idx="4">
                  <c:v> Autumn 2023</c:v>
                </c:pt>
                <c:pt idx="5">
                  <c:v>Winter 2023</c:v>
                </c:pt>
              </c:strCache>
            </c:strRef>
          </c:cat>
          <c:val>
            <c:numRef>
              <c:f>Sheet1!$F$2:$F$7</c:f>
              <c:numCache>
                <c:formatCode>0%</c:formatCode>
                <c:ptCount val="6"/>
                <c:pt idx="0">
                  <c:v>0.17913985183900871</c:v>
                </c:pt>
                <c:pt idx="1">
                  <c:v>0.2403764945327328</c:v>
                </c:pt>
                <c:pt idx="2">
                  <c:v>0.23566147043658889</c:v>
                </c:pt>
                <c:pt idx="3">
                  <c:v>0.2416373355472374</c:v>
                </c:pt>
                <c:pt idx="4">
                  <c:v>0.11799674381446471</c:v>
                </c:pt>
                <c:pt idx="5">
                  <c:v>0.10525041619906619</c:v>
                </c:pt>
              </c:numCache>
            </c:numRef>
          </c:val>
          <c:extLst>
            <c:ext xmlns:c16="http://schemas.microsoft.com/office/drawing/2014/chart" uri="{C3380CC4-5D6E-409C-BE32-E72D297353CC}">
              <c16:uniqueId val="{00000004-A05B-40D8-ADE9-51E05E53CB22}"/>
            </c:ext>
          </c:extLst>
        </c:ser>
        <c:dLbls>
          <c:dLblPos val="ctr"/>
          <c:showLegendKey val="0"/>
          <c:showVal val="1"/>
          <c:showCatName val="0"/>
          <c:showSerName val="0"/>
          <c:showPercent val="0"/>
          <c:showBubbleSize val="0"/>
        </c:dLbls>
        <c:gapWidth val="50"/>
        <c:overlap val="100"/>
        <c:axId val="-2068027336"/>
        <c:axId val="-2113994440"/>
      </c:barChart>
      <c:catAx>
        <c:axId val="-2068027336"/>
        <c:scaling>
          <c:orientation val="minMax"/>
        </c:scaling>
        <c:delete val="0"/>
        <c:axPos val="b"/>
        <c:numFmt formatCode="General" sourceLinked="0"/>
        <c:majorTickMark val="none"/>
        <c:minorTickMark val="none"/>
        <c:tickLblPos val="low"/>
        <c:txPr>
          <a:bodyPr/>
          <a:lstStyle/>
          <a:p>
            <a:pPr>
              <a:defRPr sz="1200"/>
            </a:pPr>
            <a:endParaRPr lang="en-US"/>
          </a:p>
        </c:txPr>
        <c:crossAx val="-2113994440"/>
        <c:crosses val="autoZero"/>
        <c:auto val="1"/>
        <c:lblAlgn val="ctr"/>
        <c:lblOffset val="100"/>
        <c:noMultiLvlLbl val="0"/>
      </c:catAx>
      <c:valAx>
        <c:axId val="-2113994440"/>
        <c:scaling>
          <c:orientation val="minMax"/>
        </c:scaling>
        <c:delete val="1"/>
        <c:axPos val="l"/>
        <c:numFmt formatCode="0%" sourceLinked="1"/>
        <c:majorTickMark val="none"/>
        <c:minorTickMark val="none"/>
        <c:tickLblPos val="nextTo"/>
        <c:crossAx val="-2068027336"/>
        <c:crosses val="autoZero"/>
        <c:crossBetween val="between"/>
      </c:valAx>
    </c:plotArea>
    <c:legend>
      <c:legendPos val="t"/>
      <c:layout>
        <c:manualLayout>
          <c:xMode val="edge"/>
          <c:yMode val="edge"/>
          <c:x val="2.9345850693495695E-2"/>
          <c:y val="6.3733935409922117E-3"/>
          <c:w val="0.70777326926508599"/>
          <c:h val="9.7205542945381015E-2"/>
        </c:manualLayout>
      </c:layout>
      <c:overlay val="0"/>
    </c:legend>
    <c:plotVisOnly val="1"/>
    <c:dispBlanksAs val="gap"/>
    <c:showDLblsOverMax val="1"/>
  </c:chart>
  <c:txPr>
    <a:bodyPr/>
    <a:lstStyle/>
    <a:p>
      <a:pPr>
        <a:defRPr sz="1200">
          <a:solidFill>
            <a:schemeClr val="tx1"/>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889967637540454E-2"/>
          <c:y val="2.5423730510058088E-2"/>
          <c:w val="0.95253505933117588"/>
          <c:h val="0.75702420639424839"/>
        </c:manualLayout>
      </c:layout>
      <c:barChart>
        <c:barDir val="col"/>
        <c:grouping val="clustered"/>
        <c:varyColors val="0"/>
        <c:ser>
          <c:idx val="0"/>
          <c:order val="0"/>
          <c:tx>
            <c:strRef>
              <c:f>Sheet1!$B$1</c:f>
              <c:strCache>
                <c:ptCount val="1"/>
                <c:pt idx="0">
                  <c:v>Spring 2022</c:v>
                </c:pt>
              </c:strCache>
            </c:strRef>
          </c:tx>
          <c:spPr>
            <a:solidFill>
              <a:schemeClr val="accent1"/>
            </a:solidFill>
            <a:ln>
              <a:noFill/>
            </a:ln>
            <a:effectLst/>
          </c:spPr>
          <c:invertIfNegative val="0"/>
          <c:dLbls>
            <c:dLbl>
              <c:idx val="1"/>
              <c:layout>
                <c:manualLayout>
                  <c:x val="8.6299892125134454E-3"/>
                  <c:y val="6.907627579582778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960-471B-87A8-B520DA6D87FA}"/>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Sheet1!$B$2:$B$4</c:f>
              <c:numCache>
                <c:formatCode>0%</c:formatCode>
                <c:ptCount val="3"/>
                <c:pt idx="0">
                  <c:v>0.31369999999999998</c:v>
                </c:pt>
                <c:pt idx="1">
                  <c:v>0.5202</c:v>
                </c:pt>
              </c:numCache>
            </c:numRef>
          </c:val>
          <c:extLst>
            <c:ext xmlns:c16="http://schemas.microsoft.com/office/drawing/2014/chart" uri="{C3380CC4-5D6E-409C-BE32-E72D297353CC}">
              <c16:uniqueId val="{00000000-C176-4479-82B1-2B7F37D7E5F5}"/>
            </c:ext>
          </c:extLst>
        </c:ser>
        <c:ser>
          <c:idx val="1"/>
          <c:order val="1"/>
          <c:tx>
            <c:strRef>
              <c:f>Sheet1!$C$1</c:f>
              <c:strCache>
                <c:ptCount val="1"/>
                <c:pt idx="0">
                  <c:v>Autumn 2022</c:v>
                </c:pt>
              </c:strCache>
            </c:strRef>
          </c:tx>
          <c:spPr>
            <a:solidFill>
              <a:schemeClr val="accent3"/>
            </a:solidFill>
            <a:ln>
              <a:noFill/>
            </a:ln>
            <a:effectLst/>
          </c:spPr>
          <c:invertIfNegative val="0"/>
          <c:dLbls>
            <c:dLbl>
              <c:idx val="1"/>
              <c:layout>
                <c:manualLayout>
                  <c:x val="6.4724919093850338E-3"/>
                  <c:y val="9.45000063058858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60-471B-87A8-B520DA6D87FA}"/>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Sheet1!$C$2:$C$4</c:f>
              <c:numCache>
                <c:formatCode>0%</c:formatCode>
                <c:ptCount val="3"/>
                <c:pt idx="0">
                  <c:v>0.42780000000000001</c:v>
                </c:pt>
                <c:pt idx="1">
                  <c:v>0.68059999999999998</c:v>
                </c:pt>
              </c:numCache>
            </c:numRef>
          </c:val>
          <c:extLst>
            <c:ext xmlns:c16="http://schemas.microsoft.com/office/drawing/2014/chart" uri="{C3380CC4-5D6E-409C-BE32-E72D297353CC}">
              <c16:uniqueId val="{00000001-C176-4479-82B1-2B7F37D7E5F5}"/>
            </c:ext>
          </c:extLst>
        </c:ser>
        <c:ser>
          <c:idx val="2"/>
          <c:order val="2"/>
          <c:tx>
            <c:strRef>
              <c:f>Sheet1!$D$1</c:f>
              <c:strCache>
                <c:ptCount val="1"/>
                <c:pt idx="0">
                  <c:v>Winter 2022</c:v>
                </c:pt>
              </c:strCache>
            </c:strRef>
          </c:tx>
          <c:spPr>
            <a:solidFill>
              <a:schemeClr val="accent2"/>
            </a:solidFill>
            <a:ln>
              <a:noFill/>
            </a:ln>
            <a:effectLst/>
          </c:spPr>
          <c:invertIfNegative val="0"/>
          <c:dLbls>
            <c:dLbl>
              <c:idx val="1"/>
              <c:layout>
                <c:manualLayout>
                  <c:x val="-2.1574973031283709E-3"/>
                  <c:y val="5.890678359180458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960-471B-87A8-B520DA6D87FA}"/>
                </c:ext>
              </c:extLst>
            </c:dLbl>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Sheet1!$D$2:$D$4</c:f>
              <c:numCache>
                <c:formatCode>0%</c:formatCode>
                <c:ptCount val="3"/>
                <c:pt idx="0">
                  <c:v>0.41770000000000002</c:v>
                </c:pt>
                <c:pt idx="1">
                  <c:v>0.68120000000000003</c:v>
                </c:pt>
              </c:numCache>
            </c:numRef>
          </c:val>
          <c:extLst>
            <c:ext xmlns:c16="http://schemas.microsoft.com/office/drawing/2014/chart" uri="{C3380CC4-5D6E-409C-BE32-E72D297353CC}">
              <c16:uniqueId val="{00000000-4724-4A34-813A-4517CE11286F}"/>
            </c:ext>
          </c:extLst>
        </c:ser>
        <c:ser>
          <c:idx val="3"/>
          <c:order val="3"/>
          <c:tx>
            <c:strRef>
              <c:f>Sheet1!$E$1</c:f>
              <c:strCache>
                <c:ptCount val="1"/>
                <c:pt idx="0">
                  <c:v>Spring 2023</c:v>
                </c:pt>
              </c:strCache>
            </c:strRef>
          </c:tx>
          <c:spPr>
            <a:solidFill>
              <a:schemeClr val="accent4"/>
            </a:solidFill>
            <a:ln>
              <a:noFill/>
            </a:ln>
            <a:effectLst/>
          </c:spPr>
          <c:invertIfNegative val="0"/>
          <c:dLbls>
            <c:dLbl>
              <c:idx val="1"/>
              <c:layout>
                <c:manualLayout>
                  <c:x val="0"/>
                  <c:y val="6.144915664281035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960-471B-87A8-B520DA6D87FA}"/>
                </c:ext>
              </c:extLst>
            </c:dLbl>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Sheet1!$E$2:$E$4</c:f>
              <c:numCache>
                <c:formatCode>0%</c:formatCode>
                <c:ptCount val="3"/>
                <c:pt idx="0">
                  <c:v>0.38</c:v>
                </c:pt>
                <c:pt idx="1">
                  <c:v>0.62</c:v>
                </c:pt>
              </c:numCache>
            </c:numRef>
          </c:val>
          <c:extLst>
            <c:ext xmlns:c16="http://schemas.microsoft.com/office/drawing/2014/chart" uri="{C3380CC4-5D6E-409C-BE32-E72D297353CC}">
              <c16:uniqueId val="{00000001-B3B1-4436-A116-E2278267E926}"/>
            </c:ext>
          </c:extLst>
        </c:ser>
        <c:ser>
          <c:idx val="4"/>
          <c:order val="4"/>
          <c:tx>
            <c:strRef>
              <c:f>Sheet1!$F$1</c:f>
              <c:strCache>
                <c:ptCount val="1"/>
                <c:pt idx="0">
                  <c:v>Autumn 2023</c:v>
                </c:pt>
              </c:strCache>
            </c:strRef>
          </c:tx>
          <c:spPr>
            <a:solidFill>
              <a:schemeClr val="accent6"/>
            </a:solidFill>
            <a:ln>
              <a:noFill/>
            </a:ln>
            <a:effectLst/>
          </c:spPr>
          <c:invertIfNegative val="0"/>
          <c:dLbls>
            <c:dLbl>
              <c:idx val="2"/>
              <c:layout>
                <c:manualLayout>
                  <c:x val="6.4724919093851136E-3"/>
                  <c:y val="7.670339494884524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960-471B-87A8-B520DA6D87FA}"/>
                </c:ext>
              </c:extLst>
            </c:dLbl>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Sheet1!$F$2:$F$4</c:f>
              <c:numCache>
                <c:formatCode>0%</c:formatCode>
                <c:ptCount val="3"/>
                <c:pt idx="0">
                  <c:v>0.41</c:v>
                </c:pt>
                <c:pt idx="1">
                  <c:v>0.6</c:v>
                </c:pt>
                <c:pt idx="2">
                  <c:v>0.28000000000000003</c:v>
                </c:pt>
              </c:numCache>
            </c:numRef>
          </c:val>
          <c:extLst>
            <c:ext xmlns:c16="http://schemas.microsoft.com/office/drawing/2014/chart" uri="{C3380CC4-5D6E-409C-BE32-E72D297353CC}">
              <c16:uniqueId val="{00000000-DF5A-425A-A7EF-2AF786CC25DE}"/>
            </c:ext>
          </c:extLst>
        </c:ser>
        <c:ser>
          <c:idx val="5"/>
          <c:order val="5"/>
          <c:tx>
            <c:strRef>
              <c:f>Sheet1!$G$1</c:f>
              <c:strCache>
                <c:ptCount val="1"/>
                <c:pt idx="0">
                  <c:v>Winter 2023</c:v>
                </c:pt>
              </c:strCache>
            </c:strRef>
          </c:tx>
          <c:spPr>
            <a:solidFill>
              <a:schemeClr val="accent2">
                <a:lumMod val="40000"/>
                <a:lumOff val="60000"/>
              </a:schemeClr>
            </a:solidFill>
            <a:ln>
              <a:noFill/>
            </a:ln>
            <a:effectLst/>
          </c:spPr>
          <c:invertIfNegative val="0"/>
          <c:dLbls>
            <c:dLbl>
              <c:idx val="2"/>
              <c:layout>
                <c:manualLayout>
                  <c:x val="-2.1574973031285292E-3"/>
                  <c:y val="5.63644105407987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960-471B-87A8-B520DA6D87FA}"/>
                </c:ext>
              </c:extLst>
            </c:dLbl>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Sheet1!$G$2:$G$4</c:f>
              <c:numCache>
                <c:formatCode>0%</c:formatCode>
                <c:ptCount val="3"/>
                <c:pt idx="0">
                  <c:v>0.36</c:v>
                </c:pt>
                <c:pt idx="1">
                  <c:v>0.54</c:v>
                </c:pt>
                <c:pt idx="2">
                  <c:v>0.28999999999999998</c:v>
                </c:pt>
              </c:numCache>
            </c:numRef>
          </c:val>
          <c:extLst>
            <c:ext xmlns:c16="http://schemas.microsoft.com/office/drawing/2014/chart" uri="{C3380CC4-5D6E-409C-BE32-E72D297353CC}">
              <c16:uniqueId val="{00000000-7D23-4786-B827-042C2409EE5C}"/>
            </c:ext>
          </c:extLst>
        </c:ser>
        <c:dLbls>
          <c:showLegendKey val="0"/>
          <c:showVal val="0"/>
          <c:showCatName val="0"/>
          <c:showSerName val="0"/>
          <c:showPercent val="0"/>
          <c:showBubbleSize val="0"/>
        </c:dLbls>
        <c:gapWidth val="50"/>
        <c:axId val="784979967"/>
        <c:axId val="784955423"/>
      </c:barChart>
      <c:catAx>
        <c:axId val="784979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84955423"/>
        <c:crosses val="autoZero"/>
        <c:auto val="1"/>
        <c:lblAlgn val="ctr"/>
        <c:lblOffset val="100"/>
        <c:noMultiLvlLbl val="0"/>
      </c:catAx>
      <c:valAx>
        <c:axId val="784955423"/>
        <c:scaling>
          <c:orientation val="minMax"/>
        </c:scaling>
        <c:delete val="1"/>
        <c:axPos val="l"/>
        <c:numFmt formatCode="0%" sourceLinked="1"/>
        <c:majorTickMark val="none"/>
        <c:minorTickMark val="none"/>
        <c:tickLblPos val="nextTo"/>
        <c:crossAx val="784979967"/>
        <c:crosses val="autoZero"/>
        <c:crossBetween val="between"/>
      </c:valAx>
      <c:spPr>
        <a:noFill/>
        <a:ln>
          <a:noFill/>
        </a:ln>
        <a:effectLst/>
      </c:spPr>
    </c:plotArea>
    <c:legend>
      <c:legendPos val="b"/>
      <c:layout>
        <c:manualLayout>
          <c:xMode val="edge"/>
          <c:yMode val="edge"/>
          <c:x val="3.3136780232568018E-2"/>
          <c:y val="4.5999535966871487E-2"/>
          <c:w val="0.85448937814811965"/>
          <c:h val="0.1004417523316263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159027007493355"/>
          <c:y val="0.15464151740258039"/>
          <c:w val="0.51840972992506651"/>
          <c:h val="0.84434149552965987"/>
        </c:manualLayout>
      </c:layout>
      <c:barChart>
        <c:barDir val="bar"/>
        <c:grouping val="percentStacked"/>
        <c:varyColors val="1"/>
        <c:ser>
          <c:idx val="0"/>
          <c:order val="0"/>
          <c:tx>
            <c:strRef>
              <c:f>Sheet1!$B$1</c:f>
              <c:strCache>
                <c:ptCount val="1"/>
                <c:pt idx="0">
                  <c:v>Strongly agree</c:v>
                </c:pt>
              </c:strCache>
            </c:strRef>
          </c:tx>
          <c:spPr>
            <a:solidFill>
              <a:srgbClr val="0070C0"/>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Sheet1!$B$2:$B$4</c:f>
              <c:numCache>
                <c:formatCode>0%</c:formatCode>
                <c:ptCount val="3"/>
                <c:pt idx="0">
                  <c:v>0.13862848409692111</c:v>
                </c:pt>
                <c:pt idx="1">
                  <c:v>0.18615800675935351</c:v>
                </c:pt>
                <c:pt idx="2">
                  <c:v>9.9642597617573367E-2</c:v>
                </c:pt>
              </c:numCache>
            </c:numRef>
          </c:val>
          <c:extLst>
            <c:ext xmlns:c16="http://schemas.microsoft.com/office/drawing/2014/chart" uri="{C3380CC4-5D6E-409C-BE32-E72D297353CC}">
              <c16:uniqueId val="{00000000-E9AA-4C78-B571-4989A5150A78}"/>
            </c:ext>
          </c:extLst>
        </c:ser>
        <c:ser>
          <c:idx val="1"/>
          <c:order val="1"/>
          <c:tx>
            <c:strRef>
              <c:f>Sheet1!$C$1</c:f>
              <c:strCache>
                <c:ptCount val="1"/>
                <c:pt idx="0">
                  <c:v>Tend to agree</c:v>
                </c:pt>
              </c:strCache>
            </c:strRef>
          </c:tx>
          <c:spPr>
            <a:solidFill>
              <a:schemeClr val="accent3"/>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Sheet1!$C$2:$C$4</c:f>
              <c:numCache>
                <c:formatCode>0%</c:formatCode>
                <c:ptCount val="3"/>
                <c:pt idx="0">
                  <c:v>0.21979924899141129</c:v>
                </c:pt>
                <c:pt idx="1">
                  <c:v>0.35189566347637058</c:v>
                </c:pt>
                <c:pt idx="2">
                  <c:v>0.19520169959579739</c:v>
                </c:pt>
              </c:numCache>
            </c:numRef>
          </c:val>
          <c:extLst>
            <c:ext xmlns:c16="http://schemas.microsoft.com/office/drawing/2014/chart" uri="{C3380CC4-5D6E-409C-BE32-E72D297353CC}">
              <c16:uniqueId val="{00000001-E9AA-4C78-B571-4989A5150A78}"/>
            </c:ext>
          </c:extLst>
        </c:ser>
        <c:ser>
          <c:idx val="2"/>
          <c:order val="2"/>
          <c:tx>
            <c:strRef>
              <c:f>Sheet1!$D$1</c:f>
              <c:strCache>
                <c:ptCount val="1"/>
                <c:pt idx="0">
                  <c:v>Neither agree nor disagree</c:v>
                </c:pt>
              </c:strCache>
            </c:strRef>
          </c:tx>
          <c:spPr>
            <a:solidFill>
              <a:schemeClr val="accent2">
                <a:lumMod val="60000"/>
                <a:lumOff val="40000"/>
              </a:schemeClr>
            </a:solidFill>
          </c:spPr>
          <c:invertIfNegative val="0"/>
          <c:dLbls>
            <c:dLbl>
              <c:idx val="1"/>
              <c:layout>
                <c:manualLayout>
                  <c:x val="-6.4158015297897785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9AA-4C78-B571-4989A5150A78}"/>
                </c:ext>
              </c:extLst>
            </c:dLbl>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Sheet1!$D$2:$D$4</c:f>
              <c:numCache>
                <c:formatCode>0%</c:formatCode>
                <c:ptCount val="3"/>
                <c:pt idx="0">
                  <c:v>0.18438532553399301</c:v>
                </c:pt>
                <c:pt idx="1">
                  <c:v>0.1483805799579262</c:v>
                </c:pt>
                <c:pt idx="2">
                  <c:v>0.19161550584719519</c:v>
                </c:pt>
              </c:numCache>
            </c:numRef>
          </c:val>
          <c:extLst>
            <c:ext xmlns:c16="http://schemas.microsoft.com/office/drawing/2014/chart" uri="{C3380CC4-5D6E-409C-BE32-E72D297353CC}">
              <c16:uniqueId val="{00000002-E9AA-4C78-B571-4989A5150A78}"/>
            </c:ext>
          </c:extLst>
        </c:ser>
        <c:ser>
          <c:idx val="3"/>
          <c:order val="3"/>
          <c:tx>
            <c:strRef>
              <c:f>Sheet1!$E$1</c:f>
              <c:strCache>
                <c:ptCount val="1"/>
                <c:pt idx="0">
                  <c:v>Tend to disagree</c:v>
                </c:pt>
              </c:strCache>
            </c:strRef>
          </c:tx>
          <c:spPr>
            <a:solidFill>
              <a:schemeClr val="accent1">
                <a:lumMod val="60000"/>
                <a:lumOff val="40000"/>
              </a:schemeClr>
            </a:solidFill>
          </c:spPr>
          <c:invertIfNegative val="0"/>
          <c:dLbls>
            <c:dLbl>
              <c:idx val="1"/>
              <c:layout>
                <c:manualLayout>
                  <c:x val="-4.277201019860009E-3"/>
                  <c:y val="2.4272227595823719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9AA-4C78-B571-4989A5150A78}"/>
                </c:ext>
              </c:extLst>
            </c:dLbl>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Sheet1!$E$2:$E$4</c:f>
              <c:numCache>
                <c:formatCode>0%</c:formatCode>
                <c:ptCount val="3"/>
                <c:pt idx="0">
                  <c:v>0.23128598276385409</c:v>
                </c:pt>
                <c:pt idx="1">
                  <c:v>0.14230492664806851</c:v>
                </c:pt>
                <c:pt idx="2">
                  <c:v>0.26168062078254822</c:v>
                </c:pt>
              </c:numCache>
            </c:numRef>
          </c:val>
          <c:extLst>
            <c:ext xmlns:c16="http://schemas.microsoft.com/office/drawing/2014/chart" uri="{C3380CC4-5D6E-409C-BE32-E72D297353CC}">
              <c16:uniqueId val="{00000003-E9AA-4C78-B571-4989A5150A78}"/>
            </c:ext>
          </c:extLst>
        </c:ser>
        <c:ser>
          <c:idx val="4"/>
          <c:order val="4"/>
          <c:tx>
            <c:strRef>
              <c:f>Sheet1!$F$1</c:f>
              <c:strCache>
                <c:ptCount val="1"/>
                <c:pt idx="0">
                  <c:v>Strongly disagree</c:v>
                </c:pt>
              </c:strCache>
            </c:strRef>
          </c:tx>
          <c:spPr>
            <a:solidFill>
              <a:schemeClr val="accent1"/>
            </a:solidFill>
          </c:spPr>
          <c:invertIfNegative val="0"/>
          <c:dLbls>
            <c:dLbl>
              <c:idx val="1"/>
              <c:layout>
                <c:manualLayout>
                  <c:x val="-1.5682889236078065E-16"/>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9AA-4C78-B571-4989A5150A78}"/>
                </c:ext>
              </c:extLst>
            </c:dLbl>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Sheet1!$F$2:$F$4</c:f>
              <c:numCache>
                <c:formatCode>0%</c:formatCode>
                <c:ptCount val="3"/>
                <c:pt idx="0">
                  <c:v>0.21356721762792291</c:v>
                </c:pt>
                <c:pt idx="1">
                  <c:v>0.16057273315132459</c:v>
                </c:pt>
                <c:pt idx="2">
                  <c:v>0.2407915402952221</c:v>
                </c:pt>
              </c:numCache>
            </c:numRef>
          </c:val>
          <c:extLst>
            <c:ext xmlns:c16="http://schemas.microsoft.com/office/drawing/2014/chart" uri="{C3380CC4-5D6E-409C-BE32-E72D297353CC}">
              <c16:uniqueId val="{00000004-E9AA-4C78-B571-4989A5150A78}"/>
            </c:ext>
          </c:extLst>
        </c:ser>
        <c:ser>
          <c:idx val="5"/>
          <c:order val="5"/>
          <c:tx>
            <c:strRef>
              <c:f>Sheet1!$G$1</c:f>
              <c:strCache>
                <c:ptCount val="1"/>
                <c:pt idx="0">
                  <c:v>Prefer not to say</c:v>
                </c:pt>
              </c:strCache>
            </c:strRef>
          </c:tx>
          <c:spPr>
            <a:solidFill>
              <a:schemeClr val="accent5"/>
            </a:solidFill>
          </c:spPr>
          <c:invertIfNegative val="0"/>
          <c:dLbls>
            <c:delete val="1"/>
          </c:dLbls>
          <c:cat>
            <c:strRef>
              <c:f>Sheet1!$A$2:$A$4</c:f>
              <c:strCache>
                <c:ptCount val="3"/>
                <c:pt idx="0">
                  <c:v>We can't afford to heat our home to a comfortable level because of financial concerns</c:v>
                </c:pt>
                <c:pt idx="1">
                  <c:v>My household is rationing our energy use because of financial concerns (e.g. reducing heating, or avoiding using appliances)</c:v>
                </c:pt>
                <c:pt idx="2">
                  <c:v>We can't heat our home to a comfortable level because of poor insulation/energy inefficiency</c:v>
                </c:pt>
              </c:strCache>
            </c:strRef>
          </c:cat>
          <c:val>
            <c:numRef>
              <c:f>Sheet1!$G$2:$G$4</c:f>
              <c:numCache>
                <c:formatCode>0%</c:formatCode>
                <c:ptCount val="3"/>
                <c:pt idx="0">
                  <c:v>1.2333740985897569E-2</c:v>
                </c:pt>
                <c:pt idx="1">
                  <c:v>1.0688090006956599E-2</c:v>
                </c:pt>
                <c:pt idx="2">
                  <c:v>1.1068035861663871E-2</c:v>
                </c:pt>
              </c:numCache>
            </c:numRef>
          </c:val>
          <c:extLst>
            <c:ext xmlns:c16="http://schemas.microsoft.com/office/drawing/2014/chart" uri="{C3380CC4-5D6E-409C-BE32-E72D297353CC}">
              <c16:uniqueId val="{00000005-E9AA-4C78-B571-4989A5150A78}"/>
            </c:ext>
          </c:extLst>
        </c:ser>
        <c:dLbls>
          <c:dLblPos val="ctr"/>
          <c:showLegendKey val="0"/>
          <c:showVal val="1"/>
          <c:showCatName val="0"/>
          <c:showSerName val="0"/>
          <c:showPercent val="0"/>
          <c:showBubbleSize val="0"/>
        </c:dLbls>
        <c:gapWidth val="50"/>
        <c:overlap val="100"/>
        <c:axId val="-2068027336"/>
        <c:axId val="-2113994440"/>
      </c:barChart>
      <c:catAx>
        <c:axId val="-2068027336"/>
        <c:scaling>
          <c:orientation val="maxMin"/>
        </c:scaling>
        <c:delete val="0"/>
        <c:axPos val="l"/>
        <c:numFmt formatCode="General" sourceLinked="0"/>
        <c:majorTickMark val="none"/>
        <c:minorTickMark val="none"/>
        <c:tickLblPos val="low"/>
        <c:crossAx val="-2113994440"/>
        <c:crosses val="autoZero"/>
        <c:auto val="1"/>
        <c:lblAlgn val="ctr"/>
        <c:lblOffset val="100"/>
        <c:noMultiLvlLbl val="0"/>
      </c:catAx>
      <c:valAx>
        <c:axId val="-2113994440"/>
        <c:scaling>
          <c:orientation val="minMax"/>
        </c:scaling>
        <c:delete val="1"/>
        <c:axPos val="t"/>
        <c:numFmt formatCode="0%" sourceLinked="1"/>
        <c:majorTickMark val="none"/>
        <c:minorTickMark val="none"/>
        <c:tickLblPos val="nextTo"/>
        <c:crossAx val="-2068027336"/>
        <c:crosses val="autoZero"/>
        <c:crossBetween val="between"/>
      </c:valAx>
    </c:plotArea>
    <c:legend>
      <c:legendPos val="t"/>
      <c:layout>
        <c:manualLayout>
          <c:xMode val="edge"/>
          <c:yMode val="edge"/>
          <c:x val="0"/>
          <c:y val="0"/>
          <c:w val="1"/>
          <c:h val="0.11957615836172174"/>
        </c:manualLayout>
      </c:layout>
      <c:overlay val="0"/>
      <c:spPr>
        <a:solidFill>
          <a:schemeClr val="bg1"/>
        </a:solidFill>
      </c:spPr>
      <c:txPr>
        <a:bodyPr/>
        <a:lstStyle/>
        <a:p>
          <a:pPr>
            <a:defRPr sz="1200" b="0"/>
          </a:pPr>
          <a:endParaRPr lang="en-US"/>
        </a:p>
      </c:txPr>
    </c:legend>
    <c:plotVisOnly val="1"/>
    <c:dispBlanksAs val="gap"/>
    <c:showDLblsOverMax val="1"/>
  </c:chart>
  <c:txPr>
    <a:bodyPr/>
    <a:lstStyle/>
    <a:p>
      <a:pPr>
        <a:defRPr sz="1200">
          <a:solidFill>
            <a:schemeClr val="tx1"/>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264036894789206"/>
          <c:y val="7.0544847651336604E-2"/>
          <c:w val="0.73735963105210789"/>
          <c:h val="0.89609331978930284"/>
        </c:manualLayout>
      </c:layout>
      <c:barChart>
        <c:barDir val="bar"/>
        <c:grouping val="percentStacked"/>
        <c:varyColors val="1"/>
        <c:ser>
          <c:idx val="0"/>
          <c:order val="0"/>
          <c:tx>
            <c:strRef>
              <c:f>Sheet1!$C$1</c:f>
              <c:strCache>
                <c:ptCount val="1"/>
                <c:pt idx="0">
                  <c:v>Strongly agree</c:v>
                </c:pt>
              </c:strCache>
            </c:strRef>
          </c:tx>
          <c:spPr>
            <a:solidFill>
              <a:srgbClr val="0070C0"/>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Sheet1!$B$2:$B$10</c:f>
              <c:strCache>
                <c:ptCount val="9"/>
                <c:pt idx="0">
                  <c:v>Winter 2022</c:v>
                </c:pt>
                <c:pt idx="1">
                  <c:v>Spring 2023</c:v>
                </c:pt>
                <c:pt idx="2">
                  <c:v>Autumn 2023</c:v>
                </c:pt>
                <c:pt idx="3">
                  <c:v>Winter 2023</c:v>
                </c:pt>
                <c:pt idx="5">
                  <c:v>Winter 2022</c:v>
                </c:pt>
                <c:pt idx="6">
                  <c:v>Spring 2023</c:v>
                </c:pt>
                <c:pt idx="7">
                  <c:v>Autumn 2023</c:v>
                </c:pt>
                <c:pt idx="8">
                  <c:v>Winter 2023</c:v>
                </c:pt>
              </c:strCache>
            </c:strRef>
          </c:cat>
          <c:val>
            <c:numRef>
              <c:f>Sheet1!$C$2:$C$10</c:f>
              <c:numCache>
                <c:formatCode>0%</c:formatCode>
                <c:ptCount val="9"/>
                <c:pt idx="0">
                  <c:v>0.18679999999999999</c:v>
                </c:pt>
                <c:pt idx="1">
                  <c:v>0.18</c:v>
                </c:pt>
                <c:pt idx="2">
                  <c:v>0.15745995907884</c:v>
                </c:pt>
                <c:pt idx="3">
                  <c:v>0.08</c:v>
                </c:pt>
                <c:pt idx="5">
                  <c:v>0.25030000000000002</c:v>
                </c:pt>
                <c:pt idx="6">
                  <c:v>0.23</c:v>
                </c:pt>
                <c:pt idx="7">
                  <c:v>0.20372555656210531</c:v>
                </c:pt>
                <c:pt idx="8">
                  <c:v>0.11</c:v>
                </c:pt>
              </c:numCache>
            </c:numRef>
          </c:val>
          <c:extLst>
            <c:ext xmlns:c16="http://schemas.microsoft.com/office/drawing/2014/chart" uri="{C3380CC4-5D6E-409C-BE32-E72D297353CC}">
              <c16:uniqueId val="{00000005-8F45-4C0B-BB27-0CB418294BF8}"/>
            </c:ext>
          </c:extLst>
        </c:ser>
        <c:ser>
          <c:idx val="1"/>
          <c:order val="1"/>
          <c:tx>
            <c:strRef>
              <c:f>Sheet1!$D$1</c:f>
              <c:strCache>
                <c:ptCount val="1"/>
                <c:pt idx="0">
                  <c:v>Tend to agree</c:v>
                </c:pt>
              </c:strCache>
            </c:strRef>
          </c:tx>
          <c:spPr>
            <a:solidFill>
              <a:schemeClr val="accent3"/>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Sheet1!$B$2:$B$10</c:f>
              <c:strCache>
                <c:ptCount val="9"/>
                <c:pt idx="0">
                  <c:v>Winter 2022</c:v>
                </c:pt>
                <c:pt idx="1">
                  <c:v>Spring 2023</c:v>
                </c:pt>
                <c:pt idx="2">
                  <c:v>Autumn 2023</c:v>
                </c:pt>
                <c:pt idx="3">
                  <c:v>Winter 2023</c:v>
                </c:pt>
                <c:pt idx="5">
                  <c:v>Winter 2022</c:v>
                </c:pt>
                <c:pt idx="6">
                  <c:v>Spring 2023</c:v>
                </c:pt>
                <c:pt idx="7">
                  <c:v>Autumn 2023</c:v>
                </c:pt>
                <c:pt idx="8">
                  <c:v>Winter 2023</c:v>
                </c:pt>
              </c:strCache>
            </c:strRef>
          </c:cat>
          <c:val>
            <c:numRef>
              <c:f>Sheet1!$D$2:$D$10</c:f>
              <c:numCache>
                <c:formatCode>0%</c:formatCode>
                <c:ptCount val="9"/>
                <c:pt idx="0">
                  <c:v>0.26069999999999999</c:v>
                </c:pt>
                <c:pt idx="1">
                  <c:v>0.23</c:v>
                </c:pt>
                <c:pt idx="2">
                  <c:v>0.23020142920926531</c:v>
                </c:pt>
                <c:pt idx="3">
                  <c:v>0.14000000000000001</c:v>
                </c:pt>
                <c:pt idx="5">
                  <c:v>0.36309999999999998</c:v>
                </c:pt>
                <c:pt idx="6">
                  <c:v>0.35</c:v>
                </c:pt>
                <c:pt idx="7">
                  <c:v>0.3264894959340891</c:v>
                </c:pt>
                <c:pt idx="8">
                  <c:v>0.25</c:v>
                </c:pt>
              </c:numCache>
            </c:numRef>
          </c:val>
          <c:extLst>
            <c:ext xmlns:c16="http://schemas.microsoft.com/office/drawing/2014/chart" uri="{C3380CC4-5D6E-409C-BE32-E72D297353CC}">
              <c16:uniqueId val="{00000006-8F45-4C0B-BB27-0CB418294BF8}"/>
            </c:ext>
          </c:extLst>
        </c:ser>
        <c:ser>
          <c:idx val="2"/>
          <c:order val="2"/>
          <c:tx>
            <c:strRef>
              <c:f>Sheet1!$E$1</c:f>
              <c:strCache>
                <c:ptCount val="1"/>
                <c:pt idx="0">
                  <c:v>Neither agree nor disagree</c:v>
                </c:pt>
              </c:strCache>
            </c:strRef>
          </c:tx>
          <c:spPr>
            <a:solidFill>
              <a:schemeClr val="accent2">
                <a:lumMod val="60000"/>
                <a:lumOff val="40000"/>
              </a:schemeClr>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Sheet1!$B$2:$B$10</c:f>
              <c:strCache>
                <c:ptCount val="9"/>
                <c:pt idx="0">
                  <c:v>Winter 2022</c:v>
                </c:pt>
                <c:pt idx="1">
                  <c:v>Spring 2023</c:v>
                </c:pt>
                <c:pt idx="2">
                  <c:v>Autumn 2023</c:v>
                </c:pt>
                <c:pt idx="3">
                  <c:v>Winter 2023</c:v>
                </c:pt>
                <c:pt idx="5">
                  <c:v>Winter 2022</c:v>
                </c:pt>
                <c:pt idx="6">
                  <c:v>Spring 2023</c:v>
                </c:pt>
                <c:pt idx="7">
                  <c:v>Autumn 2023</c:v>
                </c:pt>
                <c:pt idx="8">
                  <c:v>Winter 2023</c:v>
                </c:pt>
              </c:strCache>
            </c:strRef>
          </c:cat>
          <c:val>
            <c:numRef>
              <c:f>Sheet1!$E$2:$E$10</c:f>
              <c:numCache>
                <c:formatCode>0%</c:formatCode>
                <c:ptCount val="9"/>
                <c:pt idx="0">
                  <c:v>0.20119999999999999</c:v>
                </c:pt>
                <c:pt idx="1">
                  <c:v>0.21</c:v>
                </c:pt>
                <c:pt idx="2">
                  <c:v>0.19887300455300619</c:v>
                </c:pt>
                <c:pt idx="3">
                  <c:v>0.23</c:v>
                </c:pt>
                <c:pt idx="5">
                  <c:v>0.1641</c:v>
                </c:pt>
                <c:pt idx="6">
                  <c:v>0.17</c:v>
                </c:pt>
                <c:pt idx="7">
                  <c:v>0.1676592360209577</c:v>
                </c:pt>
                <c:pt idx="8">
                  <c:v>0.21</c:v>
                </c:pt>
              </c:numCache>
            </c:numRef>
          </c:val>
          <c:extLst>
            <c:ext xmlns:c16="http://schemas.microsoft.com/office/drawing/2014/chart" uri="{C3380CC4-5D6E-409C-BE32-E72D297353CC}">
              <c16:uniqueId val="{00000005-B476-4B5A-9DB6-AA77047AC72C}"/>
            </c:ext>
          </c:extLst>
        </c:ser>
        <c:ser>
          <c:idx val="3"/>
          <c:order val="3"/>
          <c:tx>
            <c:strRef>
              <c:f>Sheet1!$F$1</c:f>
              <c:strCache>
                <c:ptCount val="1"/>
                <c:pt idx="0">
                  <c:v>Tend to disagree</c:v>
                </c:pt>
              </c:strCache>
            </c:strRef>
          </c:tx>
          <c:spPr>
            <a:solidFill>
              <a:schemeClr val="accent1">
                <a:lumMod val="60000"/>
                <a:lumOff val="40000"/>
              </a:schemeClr>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Sheet1!$B$2:$B$10</c:f>
              <c:strCache>
                <c:ptCount val="9"/>
                <c:pt idx="0">
                  <c:v>Winter 2022</c:v>
                </c:pt>
                <c:pt idx="1">
                  <c:v>Spring 2023</c:v>
                </c:pt>
                <c:pt idx="2">
                  <c:v>Autumn 2023</c:v>
                </c:pt>
                <c:pt idx="3">
                  <c:v>Winter 2023</c:v>
                </c:pt>
                <c:pt idx="5">
                  <c:v>Winter 2022</c:v>
                </c:pt>
                <c:pt idx="6">
                  <c:v>Spring 2023</c:v>
                </c:pt>
                <c:pt idx="7">
                  <c:v>Autumn 2023</c:v>
                </c:pt>
                <c:pt idx="8">
                  <c:v>Winter 2023</c:v>
                </c:pt>
              </c:strCache>
            </c:strRef>
          </c:cat>
          <c:val>
            <c:numRef>
              <c:f>Sheet1!$F$2:$F$10</c:f>
              <c:numCache>
                <c:formatCode>0%</c:formatCode>
                <c:ptCount val="9"/>
                <c:pt idx="0">
                  <c:v>0.2142</c:v>
                </c:pt>
                <c:pt idx="1">
                  <c:v>0.2</c:v>
                </c:pt>
                <c:pt idx="2">
                  <c:v>0.2201009035092146</c:v>
                </c:pt>
                <c:pt idx="3">
                  <c:v>0.28000000000000003</c:v>
                </c:pt>
                <c:pt idx="5">
                  <c:v>0.13159999999999999</c:v>
                </c:pt>
                <c:pt idx="6">
                  <c:v>0.13</c:v>
                </c:pt>
                <c:pt idx="7">
                  <c:v>0.15416678039870041</c:v>
                </c:pt>
                <c:pt idx="8">
                  <c:v>0.2</c:v>
                </c:pt>
              </c:numCache>
            </c:numRef>
          </c:val>
          <c:extLst>
            <c:ext xmlns:c16="http://schemas.microsoft.com/office/drawing/2014/chart" uri="{C3380CC4-5D6E-409C-BE32-E72D297353CC}">
              <c16:uniqueId val="{00000006-B476-4B5A-9DB6-AA77047AC72C}"/>
            </c:ext>
          </c:extLst>
        </c:ser>
        <c:ser>
          <c:idx val="4"/>
          <c:order val="4"/>
          <c:tx>
            <c:strRef>
              <c:f>Sheet1!$G$1</c:f>
              <c:strCache>
                <c:ptCount val="1"/>
                <c:pt idx="0">
                  <c:v>Strongly disagree</c:v>
                </c:pt>
              </c:strCache>
            </c:strRef>
          </c:tx>
          <c:spPr>
            <a:solidFill>
              <a:schemeClr val="accent1"/>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Sheet1!$B$2:$B$10</c:f>
              <c:strCache>
                <c:ptCount val="9"/>
                <c:pt idx="0">
                  <c:v>Winter 2022</c:v>
                </c:pt>
                <c:pt idx="1">
                  <c:v>Spring 2023</c:v>
                </c:pt>
                <c:pt idx="2">
                  <c:v>Autumn 2023</c:v>
                </c:pt>
                <c:pt idx="3">
                  <c:v>Winter 2023</c:v>
                </c:pt>
                <c:pt idx="5">
                  <c:v>Winter 2022</c:v>
                </c:pt>
                <c:pt idx="6">
                  <c:v>Spring 2023</c:v>
                </c:pt>
                <c:pt idx="7">
                  <c:v>Autumn 2023</c:v>
                </c:pt>
                <c:pt idx="8">
                  <c:v>Winter 2023</c:v>
                </c:pt>
              </c:strCache>
            </c:strRef>
          </c:cat>
          <c:val>
            <c:numRef>
              <c:f>Sheet1!$G$2:$G$10</c:f>
              <c:numCache>
                <c:formatCode>0%</c:formatCode>
                <c:ptCount val="9"/>
                <c:pt idx="0">
                  <c:v>0.1231</c:v>
                </c:pt>
                <c:pt idx="1">
                  <c:v>0.15</c:v>
                </c:pt>
                <c:pt idx="2">
                  <c:v>0.18279992814683951</c:v>
                </c:pt>
                <c:pt idx="3">
                  <c:v>0.24</c:v>
                </c:pt>
                <c:pt idx="5">
                  <c:v>7.9000000000000001E-2</c:v>
                </c:pt>
                <c:pt idx="6">
                  <c:v>0.11</c:v>
                </c:pt>
                <c:pt idx="7">
                  <c:v>0.13750171873121589</c:v>
                </c:pt>
                <c:pt idx="8">
                  <c:v>0.21</c:v>
                </c:pt>
              </c:numCache>
            </c:numRef>
          </c:val>
          <c:extLst>
            <c:ext xmlns:c16="http://schemas.microsoft.com/office/drawing/2014/chart" uri="{C3380CC4-5D6E-409C-BE32-E72D297353CC}">
              <c16:uniqueId val="{00000007-B476-4B5A-9DB6-AA77047AC72C}"/>
            </c:ext>
          </c:extLst>
        </c:ser>
        <c:dLbls>
          <c:dLblPos val="ctr"/>
          <c:showLegendKey val="0"/>
          <c:showVal val="1"/>
          <c:showCatName val="0"/>
          <c:showSerName val="0"/>
          <c:showPercent val="0"/>
          <c:showBubbleSize val="0"/>
        </c:dLbls>
        <c:gapWidth val="50"/>
        <c:overlap val="100"/>
        <c:axId val="-2068027336"/>
        <c:axId val="-2113994440"/>
      </c:barChart>
      <c:catAx>
        <c:axId val="-2068027336"/>
        <c:scaling>
          <c:orientation val="maxMin"/>
        </c:scaling>
        <c:delete val="0"/>
        <c:axPos val="l"/>
        <c:numFmt formatCode="General" sourceLinked="0"/>
        <c:majorTickMark val="none"/>
        <c:minorTickMark val="none"/>
        <c:tickLblPos val="low"/>
        <c:crossAx val="-2113994440"/>
        <c:crosses val="autoZero"/>
        <c:auto val="1"/>
        <c:lblAlgn val="ctr"/>
        <c:lblOffset val="100"/>
        <c:noMultiLvlLbl val="0"/>
      </c:catAx>
      <c:valAx>
        <c:axId val="-2113994440"/>
        <c:scaling>
          <c:orientation val="minMax"/>
        </c:scaling>
        <c:delete val="1"/>
        <c:axPos val="t"/>
        <c:numFmt formatCode="0%" sourceLinked="1"/>
        <c:majorTickMark val="none"/>
        <c:minorTickMark val="none"/>
        <c:tickLblPos val="nextTo"/>
        <c:crossAx val="-2068027336"/>
        <c:crosses val="autoZero"/>
        <c:crossBetween val="between"/>
      </c:valAx>
    </c:plotArea>
    <c:legend>
      <c:legendPos val="t"/>
      <c:layout>
        <c:manualLayout>
          <c:xMode val="edge"/>
          <c:yMode val="edge"/>
          <c:x val="0"/>
          <c:y val="0"/>
          <c:w val="1"/>
          <c:h val="8.8249646913115987E-2"/>
        </c:manualLayout>
      </c:layout>
      <c:overlay val="0"/>
      <c:spPr>
        <a:solidFill>
          <a:schemeClr val="bg1"/>
        </a:solidFill>
      </c:spPr>
      <c:txPr>
        <a:bodyPr/>
        <a:lstStyle/>
        <a:p>
          <a:pPr>
            <a:defRPr sz="1200" b="0"/>
          </a:pPr>
          <a:endParaRPr lang="en-US"/>
        </a:p>
      </c:txPr>
    </c:legend>
    <c:plotVisOnly val="1"/>
    <c:dispBlanksAs val="gap"/>
    <c:showDLblsOverMax val="1"/>
  </c:chart>
  <c:txPr>
    <a:bodyPr/>
    <a:lstStyle/>
    <a:p>
      <a:pPr>
        <a:defRPr sz="1200">
          <a:solidFill>
            <a:schemeClr val="tx1"/>
          </a:solidFil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709422685723135E-3"/>
          <c:y val="0.13245224799078215"/>
          <c:w val="0.99428307129636861"/>
          <c:h val="0.4413799695957718"/>
        </c:manualLayout>
      </c:layout>
      <c:barChart>
        <c:barDir val="col"/>
        <c:grouping val="stacked"/>
        <c:varyColors val="0"/>
        <c:ser>
          <c:idx val="1"/>
          <c:order val="0"/>
          <c:tx>
            <c:strRef>
              <c:f>Sheet1!$C$1</c:f>
              <c:strCache>
                <c:ptCount val="1"/>
                <c:pt idx="0">
                  <c:v>Strongly agree</c:v>
                </c:pt>
              </c:strCache>
            </c:strRef>
          </c:tx>
          <c:spPr>
            <a:solidFill>
              <a:srgbClr val="0070C0"/>
            </a:solidFill>
          </c:spPr>
          <c:invertIfNegative val="0"/>
          <c:dLbls>
            <c:spPr>
              <a:noFill/>
              <a:ln>
                <a:noFill/>
              </a:ln>
              <a:effectLst/>
            </c:spPr>
            <c:txPr>
              <a:bodyPr/>
              <a:lstStyle/>
              <a:p>
                <a:pP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Sheet1!$A$2:$B$18</c:f>
              <c:multiLvlStrCache>
                <c:ptCount val="17"/>
                <c:lvl>
                  <c:pt idx="0">
                    <c:v>Winter 2023</c:v>
                  </c:pt>
                  <c:pt idx="1">
                    <c:v>Autumn 2023</c:v>
                  </c:pt>
                  <c:pt idx="2">
                    <c:v>Winter 2023</c:v>
                  </c:pt>
                  <c:pt idx="3">
                    <c:v>Autumn 2023</c:v>
                  </c:pt>
                  <c:pt idx="4">
                    <c:v>Spring 2023</c:v>
                  </c:pt>
                  <c:pt idx="5">
                    <c:v>Winter 2022</c:v>
                  </c:pt>
                  <c:pt idx="6">
                    <c:v>Autumn 2022</c:v>
                  </c:pt>
                  <c:pt idx="7">
                    <c:v>Winter 2023</c:v>
                  </c:pt>
                  <c:pt idx="8">
                    <c:v>Autumn 2023</c:v>
                  </c:pt>
                  <c:pt idx="9">
                    <c:v>Spring 2023</c:v>
                  </c:pt>
                  <c:pt idx="10">
                    <c:v>Winter 2022</c:v>
                  </c:pt>
                  <c:pt idx="11">
                    <c:v>Autumn 2022</c:v>
                  </c:pt>
                  <c:pt idx="12">
                    <c:v>Winter 2023</c:v>
                  </c:pt>
                  <c:pt idx="13">
                    <c:v>Autumn 2023</c:v>
                  </c:pt>
                  <c:pt idx="14">
                    <c:v>Spring 2023</c:v>
                  </c:pt>
                  <c:pt idx="15">
                    <c:v>Winter 2022</c:v>
                  </c:pt>
                  <c:pt idx="16">
                    <c:v>Autumn 2022</c:v>
                  </c:pt>
                </c:lvl>
                <c:lvl>
                  <c:pt idx="0">
                    <c:v>My supplier dealt with my issue/query well when I contacted them recently*</c:v>
                  </c:pt>
                  <c:pt idx="2">
                    <c:v>My supplier treats me fairly in their dealings with me</c:v>
                  </c:pt>
                  <c:pt idx="7">
                    <c:v>My supplier offers a good price for energy</c:v>
                  </c:pt>
                  <c:pt idx="12">
                    <c:v>The supplier I use is the only one available to me</c:v>
                  </c:pt>
                </c:lvl>
              </c:multiLvlStrCache>
            </c:multiLvlStrRef>
          </c:cat>
          <c:val>
            <c:numRef>
              <c:f>Sheet1!$C$2:$C$18</c:f>
              <c:numCache>
                <c:formatCode>0%</c:formatCode>
                <c:ptCount val="17"/>
                <c:pt idx="0">
                  <c:v>0.23</c:v>
                </c:pt>
                <c:pt idx="1">
                  <c:v>0.19873430258613001</c:v>
                </c:pt>
                <c:pt idx="2">
                  <c:v>0.14000000000000001</c:v>
                </c:pt>
                <c:pt idx="3">
                  <c:v>0.1139663998033655</c:v>
                </c:pt>
                <c:pt idx="4">
                  <c:v>0.09</c:v>
                </c:pt>
                <c:pt idx="5">
                  <c:v>0.1018</c:v>
                </c:pt>
                <c:pt idx="6">
                  <c:v>0.12189999999999999</c:v>
                </c:pt>
                <c:pt idx="7">
                  <c:v>0.08</c:v>
                </c:pt>
                <c:pt idx="8">
                  <c:v>6.7874256631669655E-2</c:v>
                </c:pt>
                <c:pt idx="9">
                  <c:v>0.05</c:v>
                </c:pt>
                <c:pt idx="10">
                  <c:v>5.4399999999999997E-2</c:v>
                </c:pt>
                <c:pt idx="11">
                  <c:v>5.9200000000000003E-2</c:v>
                </c:pt>
                <c:pt idx="12">
                  <c:v>7.0000000000000007E-2</c:v>
                </c:pt>
                <c:pt idx="13">
                  <c:v>4.6811540970344609E-2</c:v>
                </c:pt>
                <c:pt idx="14">
                  <c:v>0.06</c:v>
                </c:pt>
                <c:pt idx="15">
                  <c:v>6.0900000000000003E-2</c:v>
                </c:pt>
                <c:pt idx="16">
                  <c:v>7.4099999999999999E-2</c:v>
                </c:pt>
              </c:numCache>
            </c:numRef>
          </c:val>
          <c:extLst>
            <c:ext xmlns:c16="http://schemas.microsoft.com/office/drawing/2014/chart" uri="{C3380CC4-5D6E-409C-BE32-E72D297353CC}">
              <c16:uniqueId val="{00000004-9649-4943-8583-FA3341C7B8BC}"/>
            </c:ext>
          </c:extLst>
        </c:ser>
        <c:ser>
          <c:idx val="2"/>
          <c:order val="1"/>
          <c:tx>
            <c:strRef>
              <c:f>Sheet1!$D$1</c:f>
              <c:strCache>
                <c:ptCount val="1"/>
                <c:pt idx="0">
                  <c:v>Tend to agree</c:v>
                </c:pt>
              </c:strCache>
            </c:strRef>
          </c:tx>
          <c:spPr>
            <a:solidFill>
              <a:schemeClr val="accent3"/>
            </a:solidFill>
          </c:spPr>
          <c:invertIfNegative val="0"/>
          <c:dLbls>
            <c:spPr>
              <a:noFill/>
              <a:ln>
                <a:noFill/>
              </a:ln>
              <a:effectLst/>
            </c:spPr>
            <c:txPr>
              <a:bodyPr/>
              <a:lstStyle/>
              <a:p>
                <a:pP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Sheet1!$A$2:$B$18</c:f>
              <c:multiLvlStrCache>
                <c:ptCount val="17"/>
                <c:lvl>
                  <c:pt idx="0">
                    <c:v>Winter 2023</c:v>
                  </c:pt>
                  <c:pt idx="1">
                    <c:v>Autumn 2023</c:v>
                  </c:pt>
                  <c:pt idx="2">
                    <c:v>Winter 2023</c:v>
                  </c:pt>
                  <c:pt idx="3">
                    <c:v>Autumn 2023</c:v>
                  </c:pt>
                  <c:pt idx="4">
                    <c:v>Spring 2023</c:v>
                  </c:pt>
                  <c:pt idx="5">
                    <c:v>Winter 2022</c:v>
                  </c:pt>
                  <c:pt idx="6">
                    <c:v>Autumn 2022</c:v>
                  </c:pt>
                  <c:pt idx="7">
                    <c:v>Winter 2023</c:v>
                  </c:pt>
                  <c:pt idx="8">
                    <c:v>Autumn 2023</c:v>
                  </c:pt>
                  <c:pt idx="9">
                    <c:v>Spring 2023</c:v>
                  </c:pt>
                  <c:pt idx="10">
                    <c:v>Winter 2022</c:v>
                  </c:pt>
                  <c:pt idx="11">
                    <c:v>Autumn 2022</c:v>
                  </c:pt>
                  <c:pt idx="12">
                    <c:v>Winter 2023</c:v>
                  </c:pt>
                  <c:pt idx="13">
                    <c:v>Autumn 2023</c:v>
                  </c:pt>
                  <c:pt idx="14">
                    <c:v>Spring 2023</c:v>
                  </c:pt>
                  <c:pt idx="15">
                    <c:v>Winter 2022</c:v>
                  </c:pt>
                  <c:pt idx="16">
                    <c:v>Autumn 2022</c:v>
                  </c:pt>
                </c:lvl>
                <c:lvl>
                  <c:pt idx="0">
                    <c:v>My supplier dealt with my issue/query well when I contacted them recently*</c:v>
                  </c:pt>
                  <c:pt idx="2">
                    <c:v>My supplier treats me fairly in their dealings with me</c:v>
                  </c:pt>
                  <c:pt idx="7">
                    <c:v>My supplier offers a good price for energy</c:v>
                  </c:pt>
                  <c:pt idx="12">
                    <c:v>The supplier I use is the only one available to me</c:v>
                  </c:pt>
                </c:lvl>
              </c:multiLvlStrCache>
            </c:multiLvlStrRef>
          </c:cat>
          <c:val>
            <c:numRef>
              <c:f>Sheet1!$D$2:$D$18</c:f>
              <c:numCache>
                <c:formatCode>0%</c:formatCode>
                <c:ptCount val="17"/>
                <c:pt idx="0">
                  <c:v>0.31</c:v>
                </c:pt>
                <c:pt idx="1">
                  <c:v>0.33125460043841948</c:v>
                </c:pt>
                <c:pt idx="2">
                  <c:v>0.35</c:v>
                </c:pt>
                <c:pt idx="3">
                  <c:v>0.36328343493540738</c:v>
                </c:pt>
                <c:pt idx="4">
                  <c:v>0.33</c:v>
                </c:pt>
                <c:pt idx="5">
                  <c:v>0.33639999999999998</c:v>
                </c:pt>
                <c:pt idx="6">
                  <c:v>0.31019999999999998</c:v>
                </c:pt>
                <c:pt idx="7">
                  <c:v>0.22</c:v>
                </c:pt>
                <c:pt idx="8">
                  <c:v>0.2341350981310566</c:v>
                </c:pt>
                <c:pt idx="9">
                  <c:v>0.17</c:v>
                </c:pt>
                <c:pt idx="10">
                  <c:v>0.1774</c:v>
                </c:pt>
                <c:pt idx="11">
                  <c:v>0.1731</c:v>
                </c:pt>
                <c:pt idx="12">
                  <c:v>7.0000000000000007E-2</c:v>
                </c:pt>
                <c:pt idx="13">
                  <c:v>8.1701341643728165E-2</c:v>
                </c:pt>
                <c:pt idx="14">
                  <c:v>0.09</c:v>
                </c:pt>
                <c:pt idx="15">
                  <c:v>9.9199999999999997E-2</c:v>
                </c:pt>
                <c:pt idx="16">
                  <c:v>9.0999999999999998E-2</c:v>
                </c:pt>
              </c:numCache>
            </c:numRef>
          </c:val>
          <c:extLst>
            <c:ext xmlns:c16="http://schemas.microsoft.com/office/drawing/2014/chart" uri="{C3380CC4-5D6E-409C-BE32-E72D297353CC}">
              <c16:uniqueId val="{00000005-9649-4943-8583-FA3341C7B8BC}"/>
            </c:ext>
          </c:extLst>
        </c:ser>
        <c:ser>
          <c:idx val="3"/>
          <c:order val="2"/>
          <c:tx>
            <c:strRef>
              <c:f>Sheet1!$E$1</c:f>
              <c:strCache>
                <c:ptCount val="1"/>
                <c:pt idx="0">
                  <c:v>Neither agree nor disagree</c:v>
                </c:pt>
              </c:strCache>
            </c:strRef>
          </c:tx>
          <c:spPr>
            <a:solidFill>
              <a:schemeClr val="accent2">
                <a:lumMod val="60000"/>
                <a:lumOff val="40000"/>
              </a:schemeClr>
            </a:solidFill>
          </c:spPr>
          <c:invertIfNegative val="0"/>
          <c:dLbls>
            <c:spPr>
              <a:noFill/>
              <a:ln>
                <a:noFill/>
              </a:ln>
              <a:effectLst/>
            </c:spPr>
            <c:txPr>
              <a:bodyPr/>
              <a:lstStyle/>
              <a:p>
                <a:pP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Sheet1!$A$2:$B$18</c:f>
              <c:multiLvlStrCache>
                <c:ptCount val="17"/>
                <c:lvl>
                  <c:pt idx="0">
                    <c:v>Winter 2023</c:v>
                  </c:pt>
                  <c:pt idx="1">
                    <c:v>Autumn 2023</c:v>
                  </c:pt>
                  <c:pt idx="2">
                    <c:v>Winter 2023</c:v>
                  </c:pt>
                  <c:pt idx="3">
                    <c:v>Autumn 2023</c:v>
                  </c:pt>
                  <c:pt idx="4">
                    <c:v>Spring 2023</c:v>
                  </c:pt>
                  <c:pt idx="5">
                    <c:v>Winter 2022</c:v>
                  </c:pt>
                  <c:pt idx="6">
                    <c:v>Autumn 2022</c:v>
                  </c:pt>
                  <c:pt idx="7">
                    <c:v>Winter 2023</c:v>
                  </c:pt>
                  <c:pt idx="8">
                    <c:v>Autumn 2023</c:v>
                  </c:pt>
                  <c:pt idx="9">
                    <c:v>Spring 2023</c:v>
                  </c:pt>
                  <c:pt idx="10">
                    <c:v>Winter 2022</c:v>
                  </c:pt>
                  <c:pt idx="11">
                    <c:v>Autumn 2022</c:v>
                  </c:pt>
                  <c:pt idx="12">
                    <c:v>Winter 2023</c:v>
                  </c:pt>
                  <c:pt idx="13">
                    <c:v>Autumn 2023</c:v>
                  </c:pt>
                  <c:pt idx="14">
                    <c:v>Spring 2023</c:v>
                  </c:pt>
                  <c:pt idx="15">
                    <c:v>Winter 2022</c:v>
                  </c:pt>
                  <c:pt idx="16">
                    <c:v>Autumn 2022</c:v>
                  </c:pt>
                </c:lvl>
                <c:lvl>
                  <c:pt idx="0">
                    <c:v>My supplier dealt with my issue/query well when I contacted them recently*</c:v>
                  </c:pt>
                  <c:pt idx="2">
                    <c:v>My supplier treats me fairly in their dealings with me</c:v>
                  </c:pt>
                  <c:pt idx="7">
                    <c:v>My supplier offers a good price for energy</c:v>
                  </c:pt>
                  <c:pt idx="12">
                    <c:v>The supplier I use is the only one available to me</c:v>
                  </c:pt>
                </c:lvl>
              </c:multiLvlStrCache>
            </c:multiLvlStrRef>
          </c:cat>
          <c:val>
            <c:numRef>
              <c:f>Sheet1!$E$2:$E$18</c:f>
              <c:numCache>
                <c:formatCode>0%</c:formatCode>
                <c:ptCount val="17"/>
                <c:pt idx="0">
                  <c:v>0.18</c:v>
                </c:pt>
                <c:pt idx="1">
                  <c:v>0.14959196477911041</c:v>
                </c:pt>
                <c:pt idx="2">
                  <c:v>0.4</c:v>
                </c:pt>
                <c:pt idx="3">
                  <c:v>0.38795029780109291</c:v>
                </c:pt>
                <c:pt idx="4">
                  <c:v>0.42</c:v>
                </c:pt>
                <c:pt idx="5">
                  <c:v>0.41599999999999998</c:v>
                </c:pt>
                <c:pt idx="6">
                  <c:v>0.40079999999999999</c:v>
                </c:pt>
                <c:pt idx="7">
                  <c:v>0.37</c:v>
                </c:pt>
                <c:pt idx="8">
                  <c:v>0.37306983778310898</c:v>
                </c:pt>
                <c:pt idx="9">
                  <c:v>0.38</c:v>
                </c:pt>
                <c:pt idx="10">
                  <c:v>0.38919999999999999</c:v>
                </c:pt>
                <c:pt idx="11">
                  <c:v>0.3664</c:v>
                </c:pt>
                <c:pt idx="12">
                  <c:v>0.18</c:v>
                </c:pt>
                <c:pt idx="13">
                  <c:v>0.17256401446320541</c:v>
                </c:pt>
                <c:pt idx="14">
                  <c:v>0.2</c:v>
                </c:pt>
                <c:pt idx="15">
                  <c:v>0.2155</c:v>
                </c:pt>
                <c:pt idx="16">
                  <c:v>0.18329999999999999</c:v>
                </c:pt>
              </c:numCache>
            </c:numRef>
          </c:val>
          <c:extLst>
            <c:ext xmlns:c16="http://schemas.microsoft.com/office/drawing/2014/chart" uri="{C3380CC4-5D6E-409C-BE32-E72D297353CC}">
              <c16:uniqueId val="{00000006-9649-4943-8583-FA3341C7B8BC}"/>
            </c:ext>
          </c:extLst>
        </c:ser>
        <c:ser>
          <c:idx val="4"/>
          <c:order val="3"/>
          <c:tx>
            <c:strRef>
              <c:f>Sheet1!$F$1</c:f>
              <c:strCache>
                <c:ptCount val="1"/>
                <c:pt idx="0">
                  <c:v>Tend to disagree</c:v>
                </c:pt>
              </c:strCache>
            </c:strRef>
          </c:tx>
          <c:spPr>
            <a:solidFill>
              <a:schemeClr val="accent1">
                <a:lumMod val="60000"/>
                <a:lumOff val="40000"/>
              </a:schemeClr>
            </a:solidFill>
          </c:spPr>
          <c:invertIfNegative val="0"/>
          <c:dLbls>
            <c:dLbl>
              <c:idx val="12"/>
              <c:layout>
                <c:manualLayout>
                  <c:x val="0"/>
                  <c:y val="2.61077551339253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DA1-485D-8B27-3758E3996B5E}"/>
                </c:ext>
              </c:extLst>
            </c:dLbl>
            <c:spPr>
              <a:noFill/>
              <a:ln>
                <a:noFill/>
              </a:ln>
              <a:effectLst/>
            </c:spPr>
            <c:txPr>
              <a:bodyPr/>
              <a:lstStyle/>
              <a:p>
                <a:pPr algn="ct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Sheet1!$A$2:$B$18</c:f>
              <c:multiLvlStrCache>
                <c:ptCount val="17"/>
                <c:lvl>
                  <c:pt idx="0">
                    <c:v>Winter 2023</c:v>
                  </c:pt>
                  <c:pt idx="1">
                    <c:v>Autumn 2023</c:v>
                  </c:pt>
                  <c:pt idx="2">
                    <c:v>Winter 2023</c:v>
                  </c:pt>
                  <c:pt idx="3">
                    <c:v>Autumn 2023</c:v>
                  </c:pt>
                  <c:pt idx="4">
                    <c:v>Spring 2023</c:v>
                  </c:pt>
                  <c:pt idx="5">
                    <c:v>Winter 2022</c:v>
                  </c:pt>
                  <c:pt idx="6">
                    <c:v>Autumn 2022</c:v>
                  </c:pt>
                  <c:pt idx="7">
                    <c:v>Winter 2023</c:v>
                  </c:pt>
                  <c:pt idx="8">
                    <c:v>Autumn 2023</c:v>
                  </c:pt>
                  <c:pt idx="9">
                    <c:v>Spring 2023</c:v>
                  </c:pt>
                  <c:pt idx="10">
                    <c:v>Winter 2022</c:v>
                  </c:pt>
                  <c:pt idx="11">
                    <c:v>Autumn 2022</c:v>
                  </c:pt>
                  <c:pt idx="12">
                    <c:v>Winter 2023</c:v>
                  </c:pt>
                  <c:pt idx="13">
                    <c:v>Autumn 2023</c:v>
                  </c:pt>
                  <c:pt idx="14">
                    <c:v>Spring 2023</c:v>
                  </c:pt>
                  <c:pt idx="15">
                    <c:v>Winter 2022</c:v>
                  </c:pt>
                  <c:pt idx="16">
                    <c:v>Autumn 2022</c:v>
                  </c:pt>
                </c:lvl>
                <c:lvl>
                  <c:pt idx="0">
                    <c:v>My supplier dealt with my issue/query well when I contacted them recently*</c:v>
                  </c:pt>
                  <c:pt idx="2">
                    <c:v>My supplier treats me fairly in their dealings with me</c:v>
                  </c:pt>
                  <c:pt idx="7">
                    <c:v>My supplier offers a good price for energy</c:v>
                  </c:pt>
                  <c:pt idx="12">
                    <c:v>The supplier I use is the only one available to me</c:v>
                  </c:pt>
                </c:lvl>
              </c:multiLvlStrCache>
            </c:multiLvlStrRef>
          </c:cat>
          <c:val>
            <c:numRef>
              <c:f>Sheet1!$F$2:$F$18</c:f>
              <c:numCache>
                <c:formatCode>0%</c:formatCode>
                <c:ptCount val="17"/>
                <c:pt idx="0">
                  <c:v>0.15</c:v>
                </c:pt>
                <c:pt idx="1">
                  <c:v>0.1410813955878632</c:v>
                </c:pt>
                <c:pt idx="2">
                  <c:v>0.06</c:v>
                </c:pt>
                <c:pt idx="3">
                  <c:v>7.8304130394431876E-2</c:v>
                </c:pt>
                <c:pt idx="4">
                  <c:v>0.09</c:v>
                </c:pt>
                <c:pt idx="5">
                  <c:v>9.3700000000000006E-2</c:v>
                </c:pt>
                <c:pt idx="6">
                  <c:v>9.7799999999999998E-2</c:v>
                </c:pt>
                <c:pt idx="7">
                  <c:v>0.19</c:v>
                </c:pt>
                <c:pt idx="8">
                  <c:v>0.17187184541360129</c:v>
                </c:pt>
                <c:pt idx="9">
                  <c:v>0.19</c:v>
                </c:pt>
                <c:pt idx="10">
                  <c:v>0.19040000000000001</c:v>
                </c:pt>
                <c:pt idx="11">
                  <c:v>0.1951</c:v>
                </c:pt>
                <c:pt idx="12">
                  <c:v>0.28999999999999998</c:v>
                </c:pt>
                <c:pt idx="13">
                  <c:v>0.29824535235389271</c:v>
                </c:pt>
                <c:pt idx="14">
                  <c:v>0.28000000000000003</c:v>
                </c:pt>
                <c:pt idx="15">
                  <c:v>0.26860000000000001</c:v>
                </c:pt>
                <c:pt idx="16">
                  <c:v>0.28320000000000001</c:v>
                </c:pt>
              </c:numCache>
            </c:numRef>
          </c:val>
          <c:extLst>
            <c:ext xmlns:c16="http://schemas.microsoft.com/office/drawing/2014/chart" uri="{C3380CC4-5D6E-409C-BE32-E72D297353CC}">
              <c16:uniqueId val="{00000007-9649-4943-8583-FA3341C7B8BC}"/>
            </c:ext>
          </c:extLst>
        </c:ser>
        <c:ser>
          <c:idx val="5"/>
          <c:order val="4"/>
          <c:tx>
            <c:strRef>
              <c:f>Sheet1!$G$1</c:f>
              <c:strCache>
                <c:ptCount val="1"/>
                <c:pt idx="0">
                  <c:v>Strongly disagree</c:v>
                </c:pt>
              </c:strCache>
            </c:strRef>
          </c:tx>
          <c:spPr>
            <a:solidFill>
              <a:schemeClr val="accent1"/>
            </a:solidFill>
          </c:spPr>
          <c:invertIfNegative val="0"/>
          <c:dLbls>
            <c:dLbl>
              <c:idx val="12"/>
              <c:layout>
                <c:manualLayout>
                  <c:x val="0"/>
                  <c:y val="5.22155102678511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DA1-485D-8B27-3758E3996B5E}"/>
                </c:ext>
              </c:extLst>
            </c:dLbl>
            <c:spPr>
              <a:noFill/>
              <a:ln>
                <a:noFill/>
              </a:ln>
              <a:effectLst/>
            </c:spPr>
            <c:txPr>
              <a:bodyPr/>
              <a:lstStyle/>
              <a:p>
                <a:pPr>
                  <a:defRPr sz="10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multiLvlStrRef>
              <c:f>Sheet1!$A$2:$B$18</c:f>
              <c:multiLvlStrCache>
                <c:ptCount val="17"/>
                <c:lvl>
                  <c:pt idx="0">
                    <c:v>Winter 2023</c:v>
                  </c:pt>
                  <c:pt idx="1">
                    <c:v>Autumn 2023</c:v>
                  </c:pt>
                  <c:pt idx="2">
                    <c:v>Winter 2023</c:v>
                  </c:pt>
                  <c:pt idx="3">
                    <c:v>Autumn 2023</c:v>
                  </c:pt>
                  <c:pt idx="4">
                    <c:v>Spring 2023</c:v>
                  </c:pt>
                  <c:pt idx="5">
                    <c:v>Winter 2022</c:v>
                  </c:pt>
                  <c:pt idx="6">
                    <c:v>Autumn 2022</c:v>
                  </c:pt>
                  <c:pt idx="7">
                    <c:v>Winter 2023</c:v>
                  </c:pt>
                  <c:pt idx="8">
                    <c:v>Autumn 2023</c:v>
                  </c:pt>
                  <c:pt idx="9">
                    <c:v>Spring 2023</c:v>
                  </c:pt>
                  <c:pt idx="10">
                    <c:v>Winter 2022</c:v>
                  </c:pt>
                  <c:pt idx="11">
                    <c:v>Autumn 2022</c:v>
                  </c:pt>
                  <c:pt idx="12">
                    <c:v>Winter 2023</c:v>
                  </c:pt>
                  <c:pt idx="13">
                    <c:v>Autumn 2023</c:v>
                  </c:pt>
                  <c:pt idx="14">
                    <c:v>Spring 2023</c:v>
                  </c:pt>
                  <c:pt idx="15">
                    <c:v>Winter 2022</c:v>
                  </c:pt>
                  <c:pt idx="16">
                    <c:v>Autumn 2022</c:v>
                  </c:pt>
                </c:lvl>
                <c:lvl>
                  <c:pt idx="0">
                    <c:v>My supplier dealt with my issue/query well when I contacted them recently*</c:v>
                  </c:pt>
                  <c:pt idx="2">
                    <c:v>My supplier treats me fairly in their dealings with me</c:v>
                  </c:pt>
                  <c:pt idx="7">
                    <c:v>My supplier offers a good price for energy</c:v>
                  </c:pt>
                  <c:pt idx="12">
                    <c:v>The supplier I use is the only one available to me</c:v>
                  </c:pt>
                </c:lvl>
              </c:multiLvlStrCache>
            </c:multiLvlStrRef>
          </c:cat>
          <c:val>
            <c:numRef>
              <c:f>Sheet1!$G$2:$G$18</c:f>
              <c:numCache>
                <c:formatCode>0%</c:formatCode>
                <c:ptCount val="17"/>
                <c:pt idx="0">
                  <c:v>0.12</c:v>
                </c:pt>
                <c:pt idx="1">
                  <c:v>0.17933773660847691</c:v>
                </c:pt>
                <c:pt idx="2">
                  <c:v>0.04</c:v>
                </c:pt>
                <c:pt idx="3">
                  <c:v>5.649573706570226E-2</c:v>
                </c:pt>
                <c:pt idx="4">
                  <c:v>0.06</c:v>
                </c:pt>
                <c:pt idx="5">
                  <c:v>5.21E-2</c:v>
                </c:pt>
                <c:pt idx="6">
                  <c:v>6.93E-2</c:v>
                </c:pt>
                <c:pt idx="7">
                  <c:v>0.13</c:v>
                </c:pt>
                <c:pt idx="8">
                  <c:v>0.1530489620405632</c:v>
                </c:pt>
                <c:pt idx="9">
                  <c:v>0.21</c:v>
                </c:pt>
                <c:pt idx="10">
                  <c:v>0.1885</c:v>
                </c:pt>
                <c:pt idx="11">
                  <c:v>0.20619999999999999</c:v>
                </c:pt>
                <c:pt idx="12">
                  <c:v>0.39</c:v>
                </c:pt>
                <c:pt idx="13">
                  <c:v>0.40067775056882921</c:v>
                </c:pt>
                <c:pt idx="14">
                  <c:v>0.37</c:v>
                </c:pt>
                <c:pt idx="15">
                  <c:v>0.35580000000000001</c:v>
                </c:pt>
                <c:pt idx="16">
                  <c:v>0.36840000000000001</c:v>
                </c:pt>
              </c:numCache>
            </c:numRef>
          </c:val>
          <c:extLst>
            <c:ext xmlns:c16="http://schemas.microsoft.com/office/drawing/2014/chart" uri="{C3380CC4-5D6E-409C-BE32-E72D297353CC}">
              <c16:uniqueId val="{00000008-9649-4943-8583-FA3341C7B8BC}"/>
            </c:ext>
          </c:extLst>
        </c:ser>
        <c:dLbls>
          <c:showLegendKey val="0"/>
          <c:showVal val="0"/>
          <c:showCatName val="0"/>
          <c:showSerName val="0"/>
          <c:showPercent val="0"/>
          <c:showBubbleSize val="0"/>
        </c:dLbls>
        <c:gapWidth val="150"/>
        <c:overlap val="100"/>
        <c:axId val="-2068027336"/>
        <c:axId val="-2113994440"/>
      </c:barChart>
      <c:catAx>
        <c:axId val="-2068027336"/>
        <c:scaling>
          <c:orientation val="maxMin"/>
        </c:scaling>
        <c:delete val="0"/>
        <c:axPos val="b"/>
        <c:numFmt formatCode="General" sourceLinked="0"/>
        <c:majorTickMark val="none"/>
        <c:minorTickMark val="none"/>
        <c:tickLblPos val="low"/>
        <c:txPr>
          <a:bodyPr/>
          <a:lstStyle/>
          <a:p>
            <a:pPr>
              <a:defRPr>
                <a:latin typeface="+mn-lt"/>
              </a:defRPr>
            </a:pPr>
            <a:endParaRPr lang="en-US"/>
          </a:p>
        </c:txPr>
        <c:crossAx val="-2113994440"/>
        <c:crosses val="autoZero"/>
        <c:auto val="1"/>
        <c:lblAlgn val="ctr"/>
        <c:lblOffset val="100"/>
        <c:noMultiLvlLbl val="0"/>
      </c:catAx>
      <c:valAx>
        <c:axId val="-2113994440"/>
        <c:scaling>
          <c:orientation val="minMax"/>
          <c:max val="1"/>
        </c:scaling>
        <c:delete val="1"/>
        <c:axPos val="r"/>
        <c:numFmt formatCode="0%" sourceLinked="1"/>
        <c:majorTickMark val="out"/>
        <c:minorTickMark val="none"/>
        <c:tickLblPos val="nextTo"/>
        <c:crossAx val="-2068027336"/>
        <c:crosses val="autoZero"/>
        <c:crossBetween val="between"/>
      </c:valAx>
    </c:plotArea>
    <c:legend>
      <c:legendPos val="t"/>
      <c:layout>
        <c:manualLayout>
          <c:xMode val="edge"/>
          <c:yMode val="edge"/>
          <c:x val="0.17404582373413593"/>
          <c:y val="6.6908009221999173E-2"/>
          <c:w val="0.63302669147731627"/>
          <c:h val="5.353014880392562E-2"/>
        </c:manualLayout>
      </c:layout>
      <c:overlay val="0"/>
      <c:txPr>
        <a:bodyPr/>
        <a:lstStyle/>
        <a:p>
          <a:pPr>
            <a:defRPr>
              <a:latin typeface="+mn-lt"/>
            </a:defRPr>
          </a:pPr>
          <a:endParaRPr lang="en-US"/>
        </a:p>
      </c:txPr>
    </c:legend>
    <c:plotVisOnly val="1"/>
    <c:dispBlanksAs val="gap"/>
    <c:showDLblsOverMax val="1"/>
  </c:chart>
  <c:txPr>
    <a:bodyPr/>
    <a:lstStyle/>
    <a:p>
      <a:pPr>
        <a:defRPr sz="1200">
          <a:solidFill>
            <a:schemeClr val="tx1"/>
          </a:solidFill>
          <a:latin typeface="+mj-lt"/>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709422685723135E-3"/>
          <c:y val="0.17683543171845562"/>
          <c:w val="0.99253585391742893"/>
          <c:h val="0.51004377674374624"/>
        </c:manualLayout>
      </c:layout>
      <c:barChart>
        <c:barDir val="col"/>
        <c:grouping val="stacked"/>
        <c:varyColors val="0"/>
        <c:ser>
          <c:idx val="1"/>
          <c:order val="0"/>
          <c:tx>
            <c:strRef>
              <c:f>Sheet1!$C$1</c:f>
              <c:strCache>
                <c:ptCount val="1"/>
                <c:pt idx="0">
                  <c:v>Strongly agree</c:v>
                </c:pt>
              </c:strCache>
            </c:strRef>
          </c:tx>
          <c:spPr>
            <a:solidFill>
              <a:srgbClr val="0070C0"/>
            </a:solidFill>
          </c:spPr>
          <c:invertIfNegative val="0"/>
          <c:dLbls>
            <c:spPr>
              <a:noFill/>
              <a:ln>
                <a:noFill/>
              </a:ln>
              <a:effectLst/>
            </c:spPr>
            <c:txPr>
              <a:bodyPr/>
              <a:lstStyle/>
              <a:p>
                <a:pP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Sheet1!$A$2:$B$16</c:f>
              <c:multiLvlStrCache>
                <c:ptCount val="15"/>
                <c:lvl>
                  <c:pt idx="0">
                    <c:v>Winter 2023</c:v>
                  </c:pt>
                  <c:pt idx="1">
                    <c:v>Autumn 2023</c:v>
                  </c:pt>
                  <c:pt idx="2">
                    <c:v>Spring 2023</c:v>
                  </c:pt>
                  <c:pt idx="3">
                    <c:v>Winter 2022</c:v>
                  </c:pt>
                  <c:pt idx="4">
                    <c:v>Autumn 2022</c:v>
                  </c:pt>
                  <c:pt idx="5">
                    <c:v>Winter 2023</c:v>
                  </c:pt>
                  <c:pt idx="6">
                    <c:v>Autumn 2023</c:v>
                  </c:pt>
                  <c:pt idx="7">
                    <c:v>Spring 2023</c:v>
                  </c:pt>
                  <c:pt idx="8">
                    <c:v>Winter 2022</c:v>
                  </c:pt>
                  <c:pt idx="9">
                    <c:v>Autumn 2022</c:v>
                  </c:pt>
                  <c:pt idx="10">
                    <c:v>Winter 2023</c:v>
                  </c:pt>
                  <c:pt idx="11">
                    <c:v>Autumn 2023</c:v>
                  </c:pt>
                  <c:pt idx="12">
                    <c:v>Spring 2023</c:v>
                  </c:pt>
                  <c:pt idx="13">
                    <c:v>Winter 2022</c:v>
                  </c:pt>
                  <c:pt idx="14">
                    <c:v>Autumn 2022</c:v>
                  </c:pt>
                </c:lvl>
                <c:lvl>
                  <c:pt idx="0">
                    <c:v>The language used in the energy bill I receive is easy to understand</c:v>
                  </c:pt>
                  <c:pt idx="5">
                    <c:v>The energy bills I receive provide guidance on what I should do if I am worried about paying my bill</c:v>
                  </c:pt>
                  <c:pt idx="10">
                    <c:v>The supplier makes it easy for me to contact them if I need to</c:v>
                  </c:pt>
                </c:lvl>
              </c:multiLvlStrCache>
            </c:multiLvlStrRef>
          </c:cat>
          <c:val>
            <c:numRef>
              <c:f>Sheet1!$C$2:$C$16</c:f>
              <c:numCache>
                <c:formatCode>0%</c:formatCode>
                <c:ptCount val="15"/>
                <c:pt idx="0">
                  <c:v>0.19</c:v>
                </c:pt>
                <c:pt idx="1">
                  <c:v>0.15577277205818049</c:v>
                </c:pt>
                <c:pt idx="2">
                  <c:v>0.16</c:v>
                </c:pt>
                <c:pt idx="3">
                  <c:v>0.1454</c:v>
                </c:pt>
                <c:pt idx="4">
                  <c:v>0.1852</c:v>
                </c:pt>
                <c:pt idx="5">
                  <c:v>0.17</c:v>
                </c:pt>
                <c:pt idx="6">
                  <c:v>0.15977150386383471</c:v>
                </c:pt>
                <c:pt idx="7">
                  <c:v>0.13</c:v>
                </c:pt>
                <c:pt idx="8">
                  <c:v>0.12959999999999999</c:v>
                </c:pt>
                <c:pt idx="9">
                  <c:v>0.14960000000000001</c:v>
                </c:pt>
                <c:pt idx="10">
                  <c:v>0.17</c:v>
                </c:pt>
                <c:pt idx="11">
                  <c:v>0.1556932378254588</c:v>
                </c:pt>
                <c:pt idx="12">
                  <c:v>0.13</c:v>
                </c:pt>
                <c:pt idx="13">
                  <c:v>0.1145</c:v>
                </c:pt>
                <c:pt idx="14">
                  <c:v>0.1358</c:v>
                </c:pt>
              </c:numCache>
            </c:numRef>
          </c:val>
          <c:extLst>
            <c:ext xmlns:c16="http://schemas.microsoft.com/office/drawing/2014/chart" uri="{C3380CC4-5D6E-409C-BE32-E72D297353CC}">
              <c16:uniqueId val="{00000004-9649-4943-8583-FA3341C7B8BC}"/>
            </c:ext>
          </c:extLst>
        </c:ser>
        <c:ser>
          <c:idx val="2"/>
          <c:order val="1"/>
          <c:tx>
            <c:strRef>
              <c:f>Sheet1!$D$1</c:f>
              <c:strCache>
                <c:ptCount val="1"/>
                <c:pt idx="0">
                  <c:v>Tend to agree</c:v>
                </c:pt>
              </c:strCache>
            </c:strRef>
          </c:tx>
          <c:spPr>
            <a:solidFill>
              <a:schemeClr val="accent3"/>
            </a:solidFill>
          </c:spPr>
          <c:invertIfNegative val="0"/>
          <c:dLbls>
            <c:spPr>
              <a:noFill/>
              <a:ln>
                <a:noFill/>
              </a:ln>
              <a:effectLst/>
            </c:spPr>
            <c:txPr>
              <a:bodyPr/>
              <a:lstStyle/>
              <a:p>
                <a:pP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Sheet1!$A$2:$B$16</c:f>
              <c:multiLvlStrCache>
                <c:ptCount val="15"/>
                <c:lvl>
                  <c:pt idx="0">
                    <c:v>Winter 2023</c:v>
                  </c:pt>
                  <c:pt idx="1">
                    <c:v>Autumn 2023</c:v>
                  </c:pt>
                  <c:pt idx="2">
                    <c:v>Spring 2023</c:v>
                  </c:pt>
                  <c:pt idx="3">
                    <c:v>Winter 2022</c:v>
                  </c:pt>
                  <c:pt idx="4">
                    <c:v>Autumn 2022</c:v>
                  </c:pt>
                  <c:pt idx="5">
                    <c:v>Winter 2023</c:v>
                  </c:pt>
                  <c:pt idx="6">
                    <c:v>Autumn 2023</c:v>
                  </c:pt>
                  <c:pt idx="7">
                    <c:v>Spring 2023</c:v>
                  </c:pt>
                  <c:pt idx="8">
                    <c:v>Winter 2022</c:v>
                  </c:pt>
                  <c:pt idx="9">
                    <c:v>Autumn 2022</c:v>
                  </c:pt>
                  <c:pt idx="10">
                    <c:v>Winter 2023</c:v>
                  </c:pt>
                  <c:pt idx="11">
                    <c:v>Autumn 2023</c:v>
                  </c:pt>
                  <c:pt idx="12">
                    <c:v>Spring 2023</c:v>
                  </c:pt>
                  <c:pt idx="13">
                    <c:v>Winter 2022</c:v>
                  </c:pt>
                  <c:pt idx="14">
                    <c:v>Autumn 2022</c:v>
                  </c:pt>
                </c:lvl>
                <c:lvl>
                  <c:pt idx="0">
                    <c:v>The language used in the energy bill I receive is easy to understand</c:v>
                  </c:pt>
                  <c:pt idx="5">
                    <c:v>The energy bills I receive provide guidance on what I should do if I am worried about paying my bill</c:v>
                  </c:pt>
                  <c:pt idx="10">
                    <c:v>The supplier makes it easy for me to contact them if I need to</c:v>
                  </c:pt>
                </c:lvl>
              </c:multiLvlStrCache>
            </c:multiLvlStrRef>
          </c:cat>
          <c:val>
            <c:numRef>
              <c:f>Sheet1!$D$2:$D$16</c:f>
              <c:numCache>
                <c:formatCode>0%</c:formatCode>
                <c:ptCount val="15"/>
                <c:pt idx="0">
                  <c:v>0.39</c:v>
                </c:pt>
                <c:pt idx="1">
                  <c:v>0.43281888788150358</c:v>
                </c:pt>
                <c:pt idx="2">
                  <c:v>0.4</c:v>
                </c:pt>
                <c:pt idx="3">
                  <c:v>0.41410000000000002</c:v>
                </c:pt>
                <c:pt idx="4">
                  <c:v>0.37409999999999999</c:v>
                </c:pt>
                <c:pt idx="5">
                  <c:v>0.39</c:v>
                </c:pt>
                <c:pt idx="6">
                  <c:v>0.40671896743196218</c:v>
                </c:pt>
                <c:pt idx="7">
                  <c:v>0.41</c:v>
                </c:pt>
                <c:pt idx="8">
                  <c:v>0.4017</c:v>
                </c:pt>
                <c:pt idx="9">
                  <c:v>0.37219999999999998</c:v>
                </c:pt>
                <c:pt idx="10">
                  <c:v>0.34</c:v>
                </c:pt>
                <c:pt idx="11">
                  <c:v>0.36710072021684592</c:v>
                </c:pt>
                <c:pt idx="12">
                  <c:v>0.33</c:v>
                </c:pt>
                <c:pt idx="13">
                  <c:v>0.33360000000000001</c:v>
                </c:pt>
                <c:pt idx="14">
                  <c:v>0.31530000000000002</c:v>
                </c:pt>
              </c:numCache>
            </c:numRef>
          </c:val>
          <c:extLst>
            <c:ext xmlns:c16="http://schemas.microsoft.com/office/drawing/2014/chart" uri="{C3380CC4-5D6E-409C-BE32-E72D297353CC}">
              <c16:uniqueId val="{00000005-9649-4943-8583-FA3341C7B8BC}"/>
            </c:ext>
          </c:extLst>
        </c:ser>
        <c:ser>
          <c:idx val="3"/>
          <c:order val="2"/>
          <c:tx>
            <c:strRef>
              <c:f>Sheet1!$E$1</c:f>
              <c:strCache>
                <c:ptCount val="1"/>
                <c:pt idx="0">
                  <c:v>Neither agree nor disagree</c:v>
                </c:pt>
              </c:strCache>
            </c:strRef>
          </c:tx>
          <c:spPr>
            <a:solidFill>
              <a:schemeClr val="accent2">
                <a:lumMod val="60000"/>
                <a:lumOff val="40000"/>
              </a:schemeClr>
            </a:solidFill>
          </c:spPr>
          <c:invertIfNegative val="0"/>
          <c:dLbls>
            <c:spPr>
              <a:noFill/>
              <a:ln>
                <a:noFill/>
              </a:ln>
              <a:effectLst/>
            </c:spPr>
            <c:txPr>
              <a:bodyPr/>
              <a:lstStyle/>
              <a:p>
                <a:pP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Sheet1!$A$2:$B$16</c:f>
              <c:multiLvlStrCache>
                <c:ptCount val="15"/>
                <c:lvl>
                  <c:pt idx="0">
                    <c:v>Winter 2023</c:v>
                  </c:pt>
                  <c:pt idx="1">
                    <c:v>Autumn 2023</c:v>
                  </c:pt>
                  <c:pt idx="2">
                    <c:v>Spring 2023</c:v>
                  </c:pt>
                  <c:pt idx="3">
                    <c:v>Winter 2022</c:v>
                  </c:pt>
                  <c:pt idx="4">
                    <c:v>Autumn 2022</c:v>
                  </c:pt>
                  <c:pt idx="5">
                    <c:v>Winter 2023</c:v>
                  </c:pt>
                  <c:pt idx="6">
                    <c:v>Autumn 2023</c:v>
                  </c:pt>
                  <c:pt idx="7">
                    <c:v>Spring 2023</c:v>
                  </c:pt>
                  <c:pt idx="8">
                    <c:v>Winter 2022</c:v>
                  </c:pt>
                  <c:pt idx="9">
                    <c:v>Autumn 2022</c:v>
                  </c:pt>
                  <c:pt idx="10">
                    <c:v>Winter 2023</c:v>
                  </c:pt>
                  <c:pt idx="11">
                    <c:v>Autumn 2023</c:v>
                  </c:pt>
                  <c:pt idx="12">
                    <c:v>Spring 2023</c:v>
                  </c:pt>
                  <c:pt idx="13">
                    <c:v>Winter 2022</c:v>
                  </c:pt>
                  <c:pt idx="14">
                    <c:v>Autumn 2022</c:v>
                  </c:pt>
                </c:lvl>
                <c:lvl>
                  <c:pt idx="0">
                    <c:v>The language used in the energy bill I receive is easy to understand</c:v>
                  </c:pt>
                  <c:pt idx="5">
                    <c:v>The energy bills I receive provide guidance on what I should do if I am worried about paying my bill</c:v>
                  </c:pt>
                  <c:pt idx="10">
                    <c:v>The supplier makes it easy for me to contact them if I need to</c:v>
                  </c:pt>
                </c:lvl>
              </c:multiLvlStrCache>
            </c:multiLvlStrRef>
          </c:cat>
          <c:val>
            <c:numRef>
              <c:f>Sheet1!$E$2:$E$16</c:f>
              <c:numCache>
                <c:formatCode>0%</c:formatCode>
                <c:ptCount val="15"/>
                <c:pt idx="0">
                  <c:v>0.25</c:v>
                </c:pt>
                <c:pt idx="1">
                  <c:v>0.23280183405027571</c:v>
                </c:pt>
                <c:pt idx="2">
                  <c:v>0.25</c:v>
                </c:pt>
                <c:pt idx="3">
                  <c:v>0.26029999999999998</c:v>
                </c:pt>
                <c:pt idx="4">
                  <c:v>0.24890000000000001</c:v>
                </c:pt>
                <c:pt idx="5">
                  <c:v>0.31</c:v>
                </c:pt>
                <c:pt idx="6">
                  <c:v>0.29068765878912151</c:v>
                </c:pt>
                <c:pt idx="7">
                  <c:v>0.32</c:v>
                </c:pt>
                <c:pt idx="8">
                  <c:v>0.32329999999999998</c:v>
                </c:pt>
                <c:pt idx="9">
                  <c:v>0.30620000000000003</c:v>
                </c:pt>
                <c:pt idx="10">
                  <c:v>0.28000000000000003</c:v>
                </c:pt>
                <c:pt idx="11">
                  <c:v>0.2634908464341455</c:v>
                </c:pt>
                <c:pt idx="12">
                  <c:v>0.3</c:v>
                </c:pt>
                <c:pt idx="13">
                  <c:v>0.308</c:v>
                </c:pt>
                <c:pt idx="14">
                  <c:v>0.28089999999999998</c:v>
                </c:pt>
              </c:numCache>
            </c:numRef>
          </c:val>
          <c:extLst>
            <c:ext xmlns:c16="http://schemas.microsoft.com/office/drawing/2014/chart" uri="{C3380CC4-5D6E-409C-BE32-E72D297353CC}">
              <c16:uniqueId val="{00000006-9649-4943-8583-FA3341C7B8BC}"/>
            </c:ext>
          </c:extLst>
        </c:ser>
        <c:ser>
          <c:idx val="4"/>
          <c:order val="3"/>
          <c:tx>
            <c:strRef>
              <c:f>Sheet1!$F$1</c:f>
              <c:strCache>
                <c:ptCount val="1"/>
                <c:pt idx="0">
                  <c:v>Tend to disagree</c:v>
                </c:pt>
              </c:strCache>
            </c:strRef>
          </c:tx>
          <c:spPr>
            <a:solidFill>
              <a:schemeClr val="accent1">
                <a:lumMod val="60000"/>
                <a:lumOff val="40000"/>
              </a:schemeClr>
            </a:solidFill>
          </c:spPr>
          <c:invertIfNegative val="0"/>
          <c:dLbls>
            <c:spPr>
              <a:noFill/>
              <a:ln>
                <a:noFill/>
              </a:ln>
              <a:effectLst/>
            </c:spPr>
            <c:txPr>
              <a:bodyPr/>
              <a:lstStyle/>
              <a:p>
                <a:pPr algn="ctr">
                  <a:defRPr sz="10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Sheet1!$A$2:$B$16</c:f>
              <c:multiLvlStrCache>
                <c:ptCount val="15"/>
                <c:lvl>
                  <c:pt idx="0">
                    <c:v>Winter 2023</c:v>
                  </c:pt>
                  <c:pt idx="1">
                    <c:v>Autumn 2023</c:v>
                  </c:pt>
                  <c:pt idx="2">
                    <c:v>Spring 2023</c:v>
                  </c:pt>
                  <c:pt idx="3">
                    <c:v>Winter 2022</c:v>
                  </c:pt>
                  <c:pt idx="4">
                    <c:v>Autumn 2022</c:v>
                  </c:pt>
                  <c:pt idx="5">
                    <c:v>Winter 2023</c:v>
                  </c:pt>
                  <c:pt idx="6">
                    <c:v>Autumn 2023</c:v>
                  </c:pt>
                  <c:pt idx="7">
                    <c:v>Spring 2023</c:v>
                  </c:pt>
                  <c:pt idx="8">
                    <c:v>Winter 2022</c:v>
                  </c:pt>
                  <c:pt idx="9">
                    <c:v>Autumn 2022</c:v>
                  </c:pt>
                  <c:pt idx="10">
                    <c:v>Winter 2023</c:v>
                  </c:pt>
                  <c:pt idx="11">
                    <c:v>Autumn 2023</c:v>
                  </c:pt>
                  <c:pt idx="12">
                    <c:v>Spring 2023</c:v>
                  </c:pt>
                  <c:pt idx="13">
                    <c:v>Winter 2022</c:v>
                  </c:pt>
                  <c:pt idx="14">
                    <c:v>Autumn 2022</c:v>
                  </c:pt>
                </c:lvl>
                <c:lvl>
                  <c:pt idx="0">
                    <c:v>The language used in the energy bill I receive is easy to understand</c:v>
                  </c:pt>
                  <c:pt idx="5">
                    <c:v>The energy bills I receive provide guidance on what I should do if I am worried about paying my bill</c:v>
                  </c:pt>
                  <c:pt idx="10">
                    <c:v>The supplier makes it easy for me to contact them if I need to</c:v>
                  </c:pt>
                </c:lvl>
              </c:multiLvlStrCache>
            </c:multiLvlStrRef>
          </c:cat>
          <c:val>
            <c:numRef>
              <c:f>Sheet1!$F$2:$F$16</c:f>
              <c:numCache>
                <c:formatCode>0%</c:formatCode>
                <c:ptCount val="15"/>
                <c:pt idx="0">
                  <c:v>0.11</c:v>
                </c:pt>
                <c:pt idx="1">
                  <c:v>0.1153015276787575</c:v>
                </c:pt>
                <c:pt idx="2">
                  <c:v>0.14000000000000001</c:v>
                </c:pt>
                <c:pt idx="3">
                  <c:v>0.1278</c:v>
                </c:pt>
                <c:pt idx="4">
                  <c:v>0.12909999999999999</c:v>
                </c:pt>
                <c:pt idx="5">
                  <c:v>0.08</c:v>
                </c:pt>
                <c:pt idx="6">
                  <c:v>8.9749523814941737E-2</c:v>
                </c:pt>
                <c:pt idx="7">
                  <c:v>0.09</c:v>
                </c:pt>
                <c:pt idx="8">
                  <c:v>8.7900000000000006E-2</c:v>
                </c:pt>
                <c:pt idx="9">
                  <c:v>0.10299999999999999</c:v>
                </c:pt>
                <c:pt idx="10">
                  <c:v>0.14000000000000001</c:v>
                </c:pt>
                <c:pt idx="11">
                  <c:v>0.11559787594493121</c:v>
                </c:pt>
                <c:pt idx="12">
                  <c:v>0.14000000000000001</c:v>
                </c:pt>
                <c:pt idx="13">
                  <c:v>0.13730000000000001</c:v>
                </c:pt>
                <c:pt idx="14">
                  <c:v>0.1605</c:v>
                </c:pt>
              </c:numCache>
            </c:numRef>
          </c:val>
          <c:extLst>
            <c:ext xmlns:c16="http://schemas.microsoft.com/office/drawing/2014/chart" uri="{C3380CC4-5D6E-409C-BE32-E72D297353CC}">
              <c16:uniqueId val="{00000007-9649-4943-8583-FA3341C7B8BC}"/>
            </c:ext>
          </c:extLst>
        </c:ser>
        <c:ser>
          <c:idx val="5"/>
          <c:order val="4"/>
          <c:tx>
            <c:strRef>
              <c:f>Sheet1!$G$1</c:f>
              <c:strCache>
                <c:ptCount val="1"/>
                <c:pt idx="0">
                  <c:v>Strongly disagree</c:v>
                </c:pt>
              </c:strCache>
            </c:strRef>
          </c:tx>
          <c:spPr>
            <a:solidFill>
              <a:schemeClr val="accent1"/>
            </a:solidFill>
          </c:spPr>
          <c:invertIfNegative val="0"/>
          <c:dLbls>
            <c:spPr>
              <a:noFill/>
              <a:ln>
                <a:noFill/>
              </a:ln>
              <a:effectLst/>
            </c:spPr>
            <c:txPr>
              <a:bodyPr/>
              <a:lstStyle/>
              <a:p>
                <a:pPr>
                  <a:defRPr sz="10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multiLvlStrRef>
              <c:f>Sheet1!$A$2:$B$16</c:f>
              <c:multiLvlStrCache>
                <c:ptCount val="15"/>
                <c:lvl>
                  <c:pt idx="0">
                    <c:v>Winter 2023</c:v>
                  </c:pt>
                  <c:pt idx="1">
                    <c:v>Autumn 2023</c:v>
                  </c:pt>
                  <c:pt idx="2">
                    <c:v>Spring 2023</c:v>
                  </c:pt>
                  <c:pt idx="3">
                    <c:v>Winter 2022</c:v>
                  </c:pt>
                  <c:pt idx="4">
                    <c:v>Autumn 2022</c:v>
                  </c:pt>
                  <c:pt idx="5">
                    <c:v>Winter 2023</c:v>
                  </c:pt>
                  <c:pt idx="6">
                    <c:v>Autumn 2023</c:v>
                  </c:pt>
                  <c:pt idx="7">
                    <c:v>Spring 2023</c:v>
                  </c:pt>
                  <c:pt idx="8">
                    <c:v>Winter 2022</c:v>
                  </c:pt>
                  <c:pt idx="9">
                    <c:v>Autumn 2022</c:v>
                  </c:pt>
                  <c:pt idx="10">
                    <c:v>Winter 2023</c:v>
                  </c:pt>
                  <c:pt idx="11">
                    <c:v>Autumn 2023</c:v>
                  </c:pt>
                  <c:pt idx="12">
                    <c:v>Spring 2023</c:v>
                  </c:pt>
                  <c:pt idx="13">
                    <c:v>Winter 2022</c:v>
                  </c:pt>
                  <c:pt idx="14">
                    <c:v>Autumn 2022</c:v>
                  </c:pt>
                </c:lvl>
                <c:lvl>
                  <c:pt idx="0">
                    <c:v>The language used in the energy bill I receive is easy to understand</c:v>
                  </c:pt>
                  <c:pt idx="5">
                    <c:v>The energy bills I receive provide guidance on what I should do if I am worried about paying my bill</c:v>
                  </c:pt>
                  <c:pt idx="10">
                    <c:v>The supplier makes it easy for me to contact them if I need to</c:v>
                  </c:pt>
                </c:lvl>
              </c:multiLvlStrCache>
            </c:multiLvlStrRef>
          </c:cat>
          <c:val>
            <c:numRef>
              <c:f>Sheet1!$G$2:$G$16</c:f>
              <c:numCache>
                <c:formatCode>0%</c:formatCode>
                <c:ptCount val="15"/>
                <c:pt idx="0">
                  <c:v>0.05</c:v>
                </c:pt>
                <c:pt idx="1">
                  <c:v>6.3304978331282805E-2</c:v>
                </c:pt>
                <c:pt idx="2">
                  <c:v>0.05</c:v>
                </c:pt>
                <c:pt idx="3">
                  <c:v>5.2499999999999998E-2</c:v>
                </c:pt>
                <c:pt idx="4">
                  <c:v>6.2799999999999995E-2</c:v>
                </c:pt>
                <c:pt idx="5">
                  <c:v>0.04</c:v>
                </c:pt>
                <c:pt idx="6">
                  <c:v>5.3072346100139771E-2</c:v>
                </c:pt>
                <c:pt idx="7">
                  <c:v>0.05</c:v>
                </c:pt>
                <c:pt idx="8">
                  <c:v>5.7500000000000002E-2</c:v>
                </c:pt>
                <c:pt idx="9">
                  <c:v>6.9000000000000006E-2</c:v>
                </c:pt>
                <c:pt idx="10">
                  <c:v>7.0000000000000007E-2</c:v>
                </c:pt>
                <c:pt idx="11">
                  <c:v>9.8117319578618536E-2</c:v>
                </c:pt>
                <c:pt idx="12">
                  <c:v>0.11</c:v>
                </c:pt>
                <c:pt idx="13">
                  <c:v>0.1066</c:v>
                </c:pt>
                <c:pt idx="14">
                  <c:v>0.1075</c:v>
                </c:pt>
              </c:numCache>
            </c:numRef>
          </c:val>
          <c:extLst>
            <c:ext xmlns:c16="http://schemas.microsoft.com/office/drawing/2014/chart" uri="{C3380CC4-5D6E-409C-BE32-E72D297353CC}">
              <c16:uniqueId val="{00000008-9649-4943-8583-FA3341C7B8BC}"/>
            </c:ext>
          </c:extLst>
        </c:ser>
        <c:dLbls>
          <c:showLegendKey val="0"/>
          <c:showVal val="0"/>
          <c:showCatName val="0"/>
          <c:showSerName val="0"/>
          <c:showPercent val="0"/>
          <c:showBubbleSize val="0"/>
        </c:dLbls>
        <c:gapWidth val="150"/>
        <c:overlap val="100"/>
        <c:axId val="-2068027336"/>
        <c:axId val="-2113994440"/>
      </c:barChart>
      <c:catAx>
        <c:axId val="-2068027336"/>
        <c:scaling>
          <c:orientation val="maxMin"/>
        </c:scaling>
        <c:delete val="0"/>
        <c:axPos val="b"/>
        <c:numFmt formatCode="General" sourceLinked="0"/>
        <c:majorTickMark val="none"/>
        <c:minorTickMark val="none"/>
        <c:tickLblPos val="low"/>
        <c:txPr>
          <a:bodyPr/>
          <a:lstStyle/>
          <a:p>
            <a:pPr>
              <a:defRPr>
                <a:latin typeface="+mn-lt"/>
              </a:defRPr>
            </a:pPr>
            <a:endParaRPr lang="en-US"/>
          </a:p>
        </c:txPr>
        <c:crossAx val="-2113994440"/>
        <c:crosses val="autoZero"/>
        <c:auto val="1"/>
        <c:lblAlgn val="ctr"/>
        <c:lblOffset val="100"/>
        <c:noMultiLvlLbl val="0"/>
      </c:catAx>
      <c:valAx>
        <c:axId val="-2113994440"/>
        <c:scaling>
          <c:orientation val="minMax"/>
          <c:max val="1"/>
        </c:scaling>
        <c:delete val="1"/>
        <c:axPos val="r"/>
        <c:numFmt formatCode="0%" sourceLinked="1"/>
        <c:majorTickMark val="out"/>
        <c:minorTickMark val="none"/>
        <c:tickLblPos val="nextTo"/>
        <c:crossAx val="-2068027336"/>
        <c:crosses val="autoZero"/>
        <c:crossBetween val="between"/>
      </c:valAx>
    </c:plotArea>
    <c:legend>
      <c:legendPos val="t"/>
      <c:layout>
        <c:manualLayout>
          <c:xMode val="edge"/>
          <c:yMode val="edge"/>
          <c:x val="0.17404582373413593"/>
          <c:y val="6.6908009221999173E-2"/>
          <c:w val="0.63302669147731627"/>
          <c:h val="5.353014880392562E-2"/>
        </c:manualLayout>
      </c:layout>
      <c:overlay val="0"/>
      <c:txPr>
        <a:bodyPr/>
        <a:lstStyle/>
        <a:p>
          <a:pPr>
            <a:defRPr>
              <a:latin typeface="+mn-lt"/>
            </a:defRPr>
          </a:pPr>
          <a:endParaRPr lang="en-US"/>
        </a:p>
      </c:txPr>
    </c:legend>
    <c:plotVisOnly val="1"/>
    <c:dispBlanksAs val="gap"/>
    <c:showDLblsOverMax val="1"/>
  </c:chart>
  <c:txPr>
    <a:bodyPr/>
    <a:lstStyle/>
    <a:p>
      <a:pPr>
        <a:defRPr sz="1200">
          <a:solidFill>
            <a:schemeClr val="tx1"/>
          </a:solidFill>
          <a:latin typeface="+mj-lt"/>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143737696850399"/>
          <c:y val="0.17081031716876369"/>
          <c:w val="0.47825012303149605"/>
          <c:h val="0.814592814369128"/>
        </c:manualLayout>
      </c:layout>
      <c:barChart>
        <c:barDir val="bar"/>
        <c:grouping val="clustered"/>
        <c:varyColors val="0"/>
        <c:ser>
          <c:idx val="4"/>
          <c:order val="0"/>
          <c:tx>
            <c:strRef>
              <c:f>Sheet1!$F$1</c:f>
              <c:strCache>
                <c:ptCount val="1"/>
                <c:pt idx="0">
                  <c:v>Autumn 2022</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The language used in the energy bill I receive is easy to understand</c:v>
                </c:pt>
                <c:pt idx="1">
                  <c:v>The energy bills I receive provide guidance on what I should do if I am worried about paying my bill</c:v>
                </c:pt>
                <c:pt idx="2">
                  <c:v>My supplier dealt with my issue/query well when I contacted them recently*</c:v>
                </c:pt>
                <c:pt idx="3">
                  <c:v>The supplier makes it easy for me to contact them if I need to</c:v>
                </c:pt>
                <c:pt idx="4">
                  <c:v>My supplier treats me fairly in their dealings with me</c:v>
                </c:pt>
                <c:pt idx="5">
                  <c:v>My supplier offers a good price for energy</c:v>
                </c:pt>
                <c:pt idx="6">
                  <c:v>The supplier I use is the only one available to me</c:v>
                </c:pt>
              </c:strCache>
            </c:strRef>
          </c:cat>
          <c:val>
            <c:numRef>
              <c:f>Sheet1!$F$2:$F$7</c:f>
              <c:numCache>
                <c:formatCode>0%</c:formatCode>
                <c:ptCount val="6"/>
                <c:pt idx="0">
                  <c:v>0.55930000000000002</c:v>
                </c:pt>
                <c:pt idx="1">
                  <c:v>0.52180000000000004</c:v>
                </c:pt>
                <c:pt idx="3">
                  <c:v>0.4511</c:v>
                </c:pt>
                <c:pt idx="4">
                  <c:v>0.43209999999999998</c:v>
                </c:pt>
                <c:pt idx="5">
                  <c:v>0.23230000000000001</c:v>
                </c:pt>
              </c:numCache>
            </c:numRef>
          </c:val>
          <c:extLst>
            <c:ext xmlns:c16="http://schemas.microsoft.com/office/drawing/2014/chart" uri="{C3380CC4-5D6E-409C-BE32-E72D297353CC}">
              <c16:uniqueId val="{00000000-2B4A-4CF2-95F3-BB788FE10123}"/>
            </c:ext>
          </c:extLst>
        </c:ser>
        <c:ser>
          <c:idx val="2"/>
          <c:order val="1"/>
          <c:tx>
            <c:strRef>
              <c:f>Sheet1!$D$1</c:f>
              <c:strCache>
                <c:ptCount val="1"/>
                <c:pt idx="0">
                  <c:v>Winter 2022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The language used in the energy bill I receive is easy to understand</c:v>
                </c:pt>
                <c:pt idx="1">
                  <c:v>The energy bills I receive provide guidance on what I should do if I am worried about paying my bill</c:v>
                </c:pt>
                <c:pt idx="2">
                  <c:v>My supplier dealt with my issue/query well when I contacted them recently*</c:v>
                </c:pt>
                <c:pt idx="3">
                  <c:v>The supplier makes it easy for me to contact them if I need to</c:v>
                </c:pt>
                <c:pt idx="4">
                  <c:v>My supplier treats me fairly in their dealings with me</c:v>
                </c:pt>
                <c:pt idx="5">
                  <c:v>My supplier offers a good price for energy</c:v>
                </c:pt>
                <c:pt idx="6">
                  <c:v>The supplier I use is the only one available to me</c:v>
                </c:pt>
              </c:strCache>
            </c:strRef>
          </c:cat>
          <c:val>
            <c:numRef>
              <c:f>Sheet1!$D$2:$D$7</c:f>
              <c:numCache>
                <c:formatCode>0%</c:formatCode>
                <c:ptCount val="6"/>
                <c:pt idx="0">
                  <c:v>0.56000000000000005</c:v>
                </c:pt>
                <c:pt idx="1">
                  <c:v>0.53</c:v>
                </c:pt>
                <c:pt idx="3">
                  <c:v>0.45</c:v>
                </c:pt>
                <c:pt idx="4">
                  <c:v>0.44</c:v>
                </c:pt>
                <c:pt idx="5">
                  <c:v>0.23</c:v>
                </c:pt>
              </c:numCache>
            </c:numRef>
          </c:val>
          <c:extLst>
            <c:ext xmlns:c16="http://schemas.microsoft.com/office/drawing/2014/chart" uri="{C3380CC4-5D6E-409C-BE32-E72D297353CC}">
              <c16:uniqueId val="{00000000-AA2D-4AE3-8B72-ABFA57FAF7CD}"/>
            </c:ext>
          </c:extLst>
        </c:ser>
        <c:ser>
          <c:idx val="3"/>
          <c:order val="2"/>
          <c:tx>
            <c:strRef>
              <c:f>Sheet1!$E$1</c:f>
              <c:strCache>
                <c:ptCount val="1"/>
                <c:pt idx="0">
                  <c:v>Spring 2023</c:v>
                </c:pt>
              </c:strCache>
            </c:strRef>
          </c:tx>
          <c:spPr>
            <a:solidFill>
              <a:schemeClr val="accent3"/>
            </a:solidFill>
            <a:ln>
              <a:noFill/>
            </a:ln>
            <a:effectLst/>
          </c:spPr>
          <c:invertIfNegative val="0"/>
          <c:dLbls>
            <c:dLbl>
              <c:idx val="0"/>
              <c:spPr>
                <a:noFill/>
                <a:ln>
                  <a:noFill/>
                </a:ln>
                <a:effectLst/>
              </c:spPr>
              <c:txPr>
                <a:bodyPr rot="0" spcFirstLastPara="1" vertOverflow="ellipsis" vert="horz" wrap="square" anchor="ctr" anchorCtr="1"/>
                <a:lstStyle/>
                <a:p>
                  <a:pPr algn="ct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B8CC-4D25-8A30-7512C654ADF7}"/>
                </c:ext>
              </c:extLst>
            </c:dLbl>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The language used in the energy bill I receive is easy to understand</c:v>
                </c:pt>
                <c:pt idx="1">
                  <c:v>The energy bills I receive provide guidance on what I should do if I am worried about paying my bill</c:v>
                </c:pt>
                <c:pt idx="2">
                  <c:v>My supplier dealt with my issue/query well when I contacted them recently*</c:v>
                </c:pt>
                <c:pt idx="3">
                  <c:v>The supplier makes it easy for me to contact them if I need to</c:v>
                </c:pt>
                <c:pt idx="4">
                  <c:v>My supplier treats me fairly in their dealings with me</c:v>
                </c:pt>
                <c:pt idx="5">
                  <c:v>My supplier offers a good price for energy</c:v>
                </c:pt>
                <c:pt idx="6">
                  <c:v>The supplier I use is the only one available to me</c:v>
                </c:pt>
              </c:strCache>
            </c:strRef>
          </c:cat>
          <c:val>
            <c:numRef>
              <c:f>Sheet1!$E$2:$E$7</c:f>
              <c:numCache>
                <c:formatCode>0%</c:formatCode>
                <c:ptCount val="6"/>
                <c:pt idx="0">
                  <c:v>0.56000000000000005</c:v>
                </c:pt>
                <c:pt idx="1">
                  <c:v>0.54</c:v>
                </c:pt>
                <c:pt idx="3">
                  <c:v>0.46</c:v>
                </c:pt>
                <c:pt idx="4">
                  <c:v>0.42</c:v>
                </c:pt>
                <c:pt idx="5">
                  <c:v>0.22</c:v>
                </c:pt>
              </c:numCache>
            </c:numRef>
          </c:val>
          <c:extLst>
            <c:ext xmlns:c16="http://schemas.microsoft.com/office/drawing/2014/chart" uri="{C3380CC4-5D6E-409C-BE32-E72D297353CC}">
              <c16:uniqueId val="{00000000-A554-45C9-BA75-C0EC941C0EB0}"/>
            </c:ext>
          </c:extLst>
        </c:ser>
        <c:ser>
          <c:idx val="1"/>
          <c:order val="3"/>
          <c:tx>
            <c:strRef>
              <c:f>Sheet1!$C$1</c:f>
              <c:strCache>
                <c:ptCount val="1"/>
                <c:pt idx="0">
                  <c:v>Autumn 2023</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The language used in the energy bill I receive is easy to understand</c:v>
                </c:pt>
                <c:pt idx="1">
                  <c:v>The energy bills I receive provide guidance on what I should do if I am worried about paying my bill</c:v>
                </c:pt>
                <c:pt idx="2">
                  <c:v>My supplier dealt with my issue/query well when I contacted them recently*</c:v>
                </c:pt>
                <c:pt idx="3">
                  <c:v>The supplier makes it easy for me to contact them if I need to</c:v>
                </c:pt>
                <c:pt idx="4">
                  <c:v>My supplier treats me fairly in their dealings with me</c:v>
                </c:pt>
                <c:pt idx="5">
                  <c:v>My supplier offers a good price for energy</c:v>
                </c:pt>
                <c:pt idx="6">
                  <c:v>The supplier I use is the only one available to me</c:v>
                </c:pt>
              </c:strCache>
            </c:strRef>
          </c:cat>
          <c:val>
            <c:numRef>
              <c:f>Sheet1!$C$2:$C$7</c:f>
              <c:numCache>
                <c:formatCode>0%</c:formatCode>
                <c:ptCount val="6"/>
                <c:pt idx="0">
                  <c:v>0.58859165993968399</c:v>
                </c:pt>
                <c:pt idx="1">
                  <c:v>0.56649047129579688</c:v>
                </c:pt>
                <c:pt idx="2">
                  <c:v>0.53</c:v>
                </c:pt>
                <c:pt idx="3">
                  <c:v>0.52279395804230466</c:v>
                </c:pt>
                <c:pt idx="4">
                  <c:v>0.47724983473877303</c:v>
                </c:pt>
                <c:pt idx="5">
                  <c:v>0.30200935476272628</c:v>
                </c:pt>
              </c:numCache>
            </c:numRef>
          </c:val>
          <c:extLst>
            <c:ext xmlns:c16="http://schemas.microsoft.com/office/drawing/2014/chart" uri="{C3380CC4-5D6E-409C-BE32-E72D297353CC}">
              <c16:uniqueId val="{00000001-1273-417E-A49C-505F6C2A191B}"/>
            </c:ext>
          </c:extLst>
        </c:ser>
        <c:ser>
          <c:idx val="0"/>
          <c:order val="4"/>
          <c:tx>
            <c:strRef>
              <c:f>Sheet1!$B$1</c:f>
              <c:strCache>
                <c:ptCount val="1"/>
                <c:pt idx="0">
                  <c:v>Winter 2023</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lgn="ct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The language used in the energy bill I receive is easy to understand</c:v>
                </c:pt>
                <c:pt idx="1">
                  <c:v>The energy bills I receive provide guidance on what I should do if I am worried about paying my bill</c:v>
                </c:pt>
                <c:pt idx="2">
                  <c:v>My supplier dealt with my issue/query well when I contacted them recently*</c:v>
                </c:pt>
                <c:pt idx="3">
                  <c:v>The supplier makes it easy for me to contact them if I need to</c:v>
                </c:pt>
                <c:pt idx="4">
                  <c:v>My supplier treats me fairly in their dealings with me</c:v>
                </c:pt>
                <c:pt idx="5">
                  <c:v>My supplier offers a good price for energy</c:v>
                </c:pt>
                <c:pt idx="6">
                  <c:v>The supplier I use is the only one available to me</c:v>
                </c:pt>
              </c:strCache>
            </c:strRef>
          </c:cat>
          <c:val>
            <c:numRef>
              <c:f>Sheet1!$B$2:$B$7</c:f>
              <c:numCache>
                <c:formatCode>0%</c:formatCode>
                <c:ptCount val="6"/>
                <c:pt idx="0">
                  <c:v>0.57999999999999996</c:v>
                </c:pt>
                <c:pt idx="1">
                  <c:v>0.56999999999999995</c:v>
                </c:pt>
                <c:pt idx="2">
                  <c:v>0.55000000000000004</c:v>
                </c:pt>
                <c:pt idx="3">
                  <c:v>0.51</c:v>
                </c:pt>
                <c:pt idx="4">
                  <c:v>0.49</c:v>
                </c:pt>
                <c:pt idx="5">
                  <c:v>0.31</c:v>
                </c:pt>
              </c:numCache>
            </c:numRef>
          </c:val>
          <c:extLst>
            <c:ext xmlns:c16="http://schemas.microsoft.com/office/drawing/2014/chart" uri="{C3380CC4-5D6E-409C-BE32-E72D297353CC}">
              <c16:uniqueId val="{00000000-1273-417E-A49C-505F6C2A191B}"/>
            </c:ext>
          </c:extLst>
        </c:ser>
        <c:ser>
          <c:idx val="5"/>
          <c:order val="5"/>
          <c:tx>
            <c:strRef>
              <c:f>Sheet1!$G$1</c:f>
              <c:strCache>
                <c:ptCount val="1"/>
              </c:strCache>
            </c:strRef>
          </c:tx>
          <c:spPr>
            <a:solidFill>
              <a:schemeClr val="accent6"/>
            </a:solidFill>
            <a:ln>
              <a:noFill/>
            </a:ln>
            <a:effectLst/>
          </c:spPr>
          <c:invertIfNegative val="0"/>
          <c:cat>
            <c:strRef>
              <c:f>Sheet1!$A$2:$A$9</c:f>
              <c:strCache>
                <c:ptCount val="7"/>
                <c:pt idx="0">
                  <c:v>The language used in the energy bill I receive is easy to understand</c:v>
                </c:pt>
                <c:pt idx="1">
                  <c:v>The energy bills I receive provide guidance on what I should do if I am worried about paying my bill</c:v>
                </c:pt>
                <c:pt idx="2">
                  <c:v>My supplier dealt with my issue/query well when I contacted them recently*</c:v>
                </c:pt>
                <c:pt idx="3">
                  <c:v>The supplier makes it easy for me to contact them if I need to</c:v>
                </c:pt>
                <c:pt idx="4">
                  <c:v>My supplier treats me fairly in their dealings with me</c:v>
                </c:pt>
                <c:pt idx="5">
                  <c:v>My supplier offers a good price for energy</c:v>
                </c:pt>
                <c:pt idx="6">
                  <c:v>The supplier I use is the only one available to me</c:v>
                </c:pt>
              </c:strCache>
            </c:strRef>
          </c:cat>
          <c:val>
            <c:numRef>
              <c:f>Sheet1!$G$2:$G$7</c:f>
              <c:numCache>
                <c:formatCode>General</c:formatCode>
                <c:ptCount val="6"/>
              </c:numCache>
            </c:numRef>
          </c:val>
          <c:extLst>
            <c:ext xmlns:c16="http://schemas.microsoft.com/office/drawing/2014/chart" uri="{C3380CC4-5D6E-409C-BE32-E72D297353CC}">
              <c16:uniqueId val="{00000000-11C9-4F72-BF5D-EDAF0F4FDD39}"/>
            </c:ext>
          </c:extLst>
        </c:ser>
        <c:dLbls>
          <c:showLegendKey val="0"/>
          <c:showVal val="0"/>
          <c:showCatName val="0"/>
          <c:showSerName val="0"/>
          <c:showPercent val="0"/>
          <c:showBubbleSize val="0"/>
        </c:dLbls>
        <c:gapWidth val="50"/>
        <c:axId val="90649344"/>
        <c:axId val="90673472"/>
      </c:barChart>
      <c:catAx>
        <c:axId val="906493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0673472"/>
        <c:crosses val="autoZero"/>
        <c:auto val="1"/>
        <c:lblAlgn val="ctr"/>
        <c:lblOffset val="100"/>
        <c:noMultiLvlLbl val="0"/>
      </c:catAx>
      <c:valAx>
        <c:axId val="90673472"/>
        <c:scaling>
          <c:orientation val="minMax"/>
        </c:scaling>
        <c:delete val="1"/>
        <c:axPos val="t"/>
        <c:numFmt formatCode="0%" sourceLinked="1"/>
        <c:majorTickMark val="none"/>
        <c:minorTickMark val="none"/>
        <c:tickLblPos val="nextTo"/>
        <c:crossAx val="90649344"/>
        <c:crosses val="autoZero"/>
        <c:crossBetween val="between"/>
      </c:valAx>
      <c:spPr>
        <a:noFill/>
        <a:ln>
          <a:noFill/>
        </a:ln>
        <a:effectLst/>
      </c:spPr>
    </c:plotArea>
    <c:legend>
      <c:legendPos val="b"/>
      <c:legendEntry>
        <c:idx val="5"/>
        <c:delete val="1"/>
      </c:legendEntry>
      <c:layout>
        <c:manualLayout>
          <c:xMode val="edge"/>
          <c:yMode val="edge"/>
          <c:x val="0.11612930789024599"/>
          <c:y val="0.12338347487689247"/>
          <c:w val="0.783634733842418"/>
          <c:h val="4.621168126436491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273676256225337"/>
          <c:y val="2.7177560411677713E-2"/>
          <c:w val="0.67581360728346451"/>
          <c:h val="0.97282238755571526"/>
        </c:manualLayout>
      </c:layout>
      <c:barChart>
        <c:barDir val="bar"/>
        <c:grouping val="clustered"/>
        <c:varyColors val="0"/>
        <c:ser>
          <c:idx val="1"/>
          <c:order val="0"/>
          <c:tx>
            <c:strRef>
              <c:f>Sheet1!$G$1</c:f>
              <c:strCache>
                <c:ptCount val="1"/>
                <c:pt idx="0">
                  <c:v>Winter 2023</c:v>
                </c:pt>
              </c:strCache>
            </c:strRef>
          </c:tx>
          <c:spPr>
            <a:solidFill>
              <a:schemeClr val="accent2"/>
            </a:solidFill>
            <a:ln>
              <a:noFill/>
            </a:ln>
            <a:effectLst/>
          </c:spPr>
          <c:invertIfNegative val="0"/>
          <c:dLbls>
            <c:dLbl>
              <c:idx val="1"/>
              <c:tx>
                <c:rich>
                  <a:bodyPr/>
                  <a:lstStyle/>
                  <a:p>
                    <a:fld id="{A94523CD-8DC4-4652-B1A5-B260F6772617}" type="VALUE">
                      <a:rPr lang="en-US">
                        <a:solidFill>
                          <a:schemeClr val="tx1"/>
                        </a:solidFill>
                      </a:rPr>
                      <a:pPr/>
                      <a:t>[VALUE]</a:t>
                    </a:fld>
                    <a:endParaRPr lang="en-GB"/>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7A4-4B0E-91FD-A4EDE01D86CD}"/>
                </c:ext>
              </c:extLst>
            </c:dLbl>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None of the above</c:v>
                </c:pt>
                <c:pt idx="1">
                  <c:v>Additional Support Credit</c:v>
                </c:pt>
                <c:pt idx="2">
                  <c:v>Fuel vouchers</c:v>
                </c:pt>
                <c:pt idx="3">
                  <c:v>Energy Company Obligation</c:v>
                </c:pt>
                <c:pt idx="4">
                  <c:v>Home Heating Support Fund</c:v>
                </c:pt>
                <c:pt idx="5">
                  <c:v>Social Housing Fuel Support Fund</c:v>
                </c:pt>
                <c:pt idx="6">
                  <c:v>Child Winter Heating Assistance</c:v>
                </c:pt>
                <c:pt idx="7">
                  <c:v>Home Energy Scotland Loan</c:v>
                </c:pt>
                <c:pt idx="8">
                  <c:v>Energy Bill Support Scheme</c:v>
                </c:pt>
                <c:pt idx="9">
                  <c:v>Low Income Winter Heating Assistance</c:v>
                </c:pt>
                <c:pt idx="10">
                  <c:v>Crisis Grants</c:v>
                </c:pt>
                <c:pt idx="11">
                  <c:v>Pensioner Cost of Living Payment</c:v>
                </c:pt>
                <c:pt idx="12">
                  <c:v>Warmer Homes Scotland</c:v>
                </c:pt>
                <c:pt idx="13">
                  <c:v>Disability Cost of Living Payment</c:v>
                </c:pt>
                <c:pt idx="14">
                  <c:v>Warm Home Discount</c:v>
                </c:pt>
                <c:pt idx="15">
                  <c:v>Cost of Living Payment</c:v>
                </c:pt>
                <c:pt idx="16">
                  <c:v>Winter Fuel Payments</c:v>
                </c:pt>
              </c:strCache>
            </c:strRef>
          </c:cat>
          <c:val>
            <c:numRef>
              <c:f>Sheet1!$G$2:$G$18</c:f>
              <c:numCache>
                <c:formatCode>0%</c:formatCode>
                <c:ptCount val="17"/>
                <c:pt idx="0">
                  <c:v>0.31</c:v>
                </c:pt>
                <c:pt idx="1">
                  <c:v>2.6286136003915691E-3</c:v>
                </c:pt>
                <c:pt idx="2">
                  <c:v>1.8451486648629108E-2</c:v>
                </c:pt>
                <c:pt idx="3">
                  <c:v>2.3875587471980299E-2</c:v>
                </c:pt>
                <c:pt idx="4">
                  <c:v>3.352158366147074E-2</c:v>
                </c:pt>
                <c:pt idx="5">
                  <c:v>3.9409201352834357E-2</c:v>
                </c:pt>
                <c:pt idx="6">
                  <c:v>4.1953558392780331E-2</c:v>
                </c:pt>
                <c:pt idx="7">
                  <c:v>8.313396095380611E-2</c:v>
                </c:pt>
                <c:pt idx="8">
                  <c:v>9.2362348069244413E-2</c:v>
                </c:pt>
                <c:pt idx="9">
                  <c:v>9.9226386567767152E-2</c:v>
                </c:pt>
                <c:pt idx="10">
                  <c:v>0.1318805171258183</c:v>
                </c:pt>
                <c:pt idx="11">
                  <c:v>0.17404931050066449</c:v>
                </c:pt>
                <c:pt idx="12">
                  <c:v>0.19751081766798609</c:v>
                </c:pt>
                <c:pt idx="13">
                  <c:v>0.2088728442507658</c:v>
                </c:pt>
                <c:pt idx="14">
                  <c:v>0.30102137269860929</c:v>
                </c:pt>
                <c:pt idx="15">
                  <c:v>0.3857782878701857</c:v>
                </c:pt>
                <c:pt idx="16">
                  <c:v>0.49609006405434519</c:v>
                </c:pt>
              </c:numCache>
            </c:numRef>
          </c:val>
          <c:extLst>
            <c:ext xmlns:c16="http://schemas.microsoft.com/office/drawing/2014/chart" uri="{C3380CC4-5D6E-409C-BE32-E72D297353CC}">
              <c16:uniqueId val="{00000002-B29B-4313-92CF-C733AA64D9A1}"/>
            </c:ext>
          </c:extLst>
        </c:ser>
        <c:ser>
          <c:idx val="0"/>
          <c:order val="1"/>
          <c:tx>
            <c:strRef>
              <c:f>Sheet1!$F$1</c:f>
              <c:strCache>
                <c:ptCount val="1"/>
                <c:pt idx="0">
                  <c:v>Autumn 2023</c:v>
                </c:pt>
              </c:strCache>
            </c:strRef>
          </c:tx>
          <c:spPr>
            <a:solidFill>
              <a:schemeClr val="accent6"/>
            </a:solidFill>
            <a:ln>
              <a:noFill/>
            </a:ln>
            <a:effectLst/>
          </c:spPr>
          <c:invertIfNegative val="0"/>
          <c:dLbls>
            <c:dLbl>
              <c:idx val="1"/>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9520-49A0-8094-4CB50F74289C}"/>
                </c:ext>
              </c:extLst>
            </c:dLbl>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None of the above</c:v>
                </c:pt>
                <c:pt idx="1">
                  <c:v>Additional Support Credit</c:v>
                </c:pt>
                <c:pt idx="2">
                  <c:v>Fuel vouchers</c:v>
                </c:pt>
                <c:pt idx="3">
                  <c:v>Energy Company Obligation</c:v>
                </c:pt>
                <c:pt idx="4">
                  <c:v>Home Heating Support Fund</c:v>
                </c:pt>
                <c:pt idx="5">
                  <c:v>Social Housing Fuel Support Fund</c:v>
                </c:pt>
                <c:pt idx="6">
                  <c:v>Child Winter Heating Assistance</c:v>
                </c:pt>
                <c:pt idx="7">
                  <c:v>Home Energy Scotland Loan</c:v>
                </c:pt>
                <c:pt idx="8">
                  <c:v>Energy Bill Support Scheme</c:v>
                </c:pt>
                <c:pt idx="9">
                  <c:v>Low Income Winter Heating Assistance</c:v>
                </c:pt>
                <c:pt idx="10">
                  <c:v>Crisis Grants</c:v>
                </c:pt>
                <c:pt idx="11">
                  <c:v>Pensioner Cost of Living Payment</c:v>
                </c:pt>
                <c:pt idx="12">
                  <c:v>Warmer Homes Scotland</c:v>
                </c:pt>
                <c:pt idx="13">
                  <c:v>Disability Cost of Living Payment</c:v>
                </c:pt>
                <c:pt idx="14">
                  <c:v>Warm Home Discount</c:v>
                </c:pt>
                <c:pt idx="15">
                  <c:v>Cost of Living Payment</c:v>
                </c:pt>
                <c:pt idx="16">
                  <c:v>Winter Fuel Payments</c:v>
                </c:pt>
              </c:strCache>
            </c:strRef>
          </c:cat>
          <c:val>
            <c:numRef>
              <c:f>Sheet1!$F$2:$F$18</c:f>
              <c:numCache>
                <c:formatCode>0%</c:formatCode>
                <c:ptCount val="17"/>
                <c:pt idx="0">
                  <c:v>0.31</c:v>
                </c:pt>
                <c:pt idx="1">
                  <c:v>4.0000000000000001E-3</c:v>
                </c:pt>
                <c:pt idx="2">
                  <c:v>0.02</c:v>
                </c:pt>
                <c:pt idx="3">
                  <c:v>2.3941489541798179E-2</c:v>
                </c:pt>
                <c:pt idx="4">
                  <c:v>3.9250928408586037E-2</c:v>
                </c:pt>
                <c:pt idx="5">
                  <c:v>3.6894028292746003E-2</c:v>
                </c:pt>
                <c:pt idx="6">
                  <c:v>4.694987819094254E-2</c:v>
                </c:pt>
                <c:pt idx="7">
                  <c:v>8.3445451706633797E-2</c:v>
                </c:pt>
                <c:pt idx="8">
                  <c:v>0.10358142641054351</c:v>
                </c:pt>
                <c:pt idx="9">
                  <c:v>9.0213060683239546E-2</c:v>
                </c:pt>
                <c:pt idx="10">
                  <c:v>0.1411146792835242</c:v>
                </c:pt>
                <c:pt idx="11">
                  <c:v>0.17459169448069081</c:v>
                </c:pt>
                <c:pt idx="12">
                  <c:v>0.19465124887442559</c:v>
                </c:pt>
                <c:pt idx="13">
                  <c:v>0.22084390970305931</c:v>
                </c:pt>
                <c:pt idx="14">
                  <c:v>0.30275547043922479</c:v>
                </c:pt>
                <c:pt idx="15">
                  <c:v>0.37</c:v>
                </c:pt>
                <c:pt idx="16">
                  <c:v>0.48</c:v>
                </c:pt>
              </c:numCache>
            </c:numRef>
          </c:val>
          <c:extLst>
            <c:ext xmlns:c16="http://schemas.microsoft.com/office/drawing/2014/chart" uri="{C3380CC4-5D6E-409C-BE32-E72D297353CC}">
              <c16:uniqueId val="{00000000-9520-49A0-8094-4CB50F74289C}"/>
            </c:ext>
          </c:extLst>
        </c:ser>
        <c:dLbls>
          <c:showLegendKey val="0"/>
          <c:showVal val="0"/>
          <c:showCatName val="0"/>
          <c:showSerName val="0"/>
          <c:showPercent val="0"/>
          <c:showBubbleSize val="0"/>
        </c:dLbls>
        <c:gapWidth val="50"/>
        <c:axId val="1214530271"/>
        <c:axId val="1214529855"/>
      </c:barChart>
      <c:catAx>
        <c:axId val="12145302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14529855"/>
        <c:crosses val="autoZero"/>
        <c:auto val="1"/>
        <c:lblAlgn val="ctr"/>
        <c:lblOffset val="100"/>
        <c:noMultiLvlLbl val="0"/>
      </c:catAx>
      <c:valAx>
        <c:axId val="1214529855"/>
        <c:scaling>
          <c:orientation val="minMax"/>
        </c:scaling>
        <c:delete val="1"/>
        <c:axPos val="b"/>
        <c:numFmt formatCode="0%" sourceLinked="1"/>
        <c:majorTickMark val="none"/>
        <c:minorTickMark val="none"/>
        <c:tickLblPos val="nextTo"/>
        <c:crossAx val="1214530271"/>
        <c:crosses val="autoZero"/>
        <c:crossBetween val="between"/>
      </c:valAx>
      <c:spPr>
        <a:noFill/>
        <a:ln>
          <a:noFill/>
        </a:ln>
        <a:effectLst/>
      </c:spPr>
    </c:plotArea>
    <c:legend>
      <c:legendPos val="r"/>
      <c:layout>
        <c:manualLayout>
          <c:xMode val="edge"/>
          <c:yMode val="edge"/>
          <c:x val="0.85593366972728491"/>
          <c:y val="0.9016006561019736"/>
          <c:w val="0.14406633027271507"/>
          <c:h val="9.8399343898026445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mn-lt"/>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273676256225337"/>
          <c:y val="2.7177560411677713E-2"/>
          <c:w val="0.67581360728346451"/>
          <c:h val="0.97282238755571526"/>
        </c:manualLayout>
      </c:layout>
      <c:barChart>
        <c:barDir val="bar"/>
        <c:grouping val="clustered"/>
        <c:varyColors val="0"/>
        <c:ser>
          <c:idx val="1"/>
          <c:order val="0"/>
          <c:tx>
            <c:strRef>
              <c:f>Sheet1!$G$1</c:f>
              <c:strCache>
                <c:ptCount val="1"/>
                <c:pt idx="0">
                  <c:v>Winter 2023</c:v>
                </c:pt>
              </c:strCache>
            </c:strRef>
          </c:tx>
          <c:spPr>
            <a:solidFill>
              <a:schemeClr val="accent2"/>
            </a:solidFill>
            <a:ln>
              <a:noFill/>
            </a:ln>
            <a:effectLst/>
          </c:spPr>
          <c:invertIfNegative val="0"/>
          <c:dLbls>
            <c:dLbl>
              <c:idx val="1"/>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D91-4D9C-BDD5-99827E43E58C}"/>
                </c:ext>
              </c:extLst>
            </c:dLbl>
            <c:dLbl>
              <c:idx val="2"/>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D91-4D9C-BDD5-99827E43E58C}"/>
                </c:ext>
              </c:extLst>
            </c:dLbl>
            <c:dLbl>
              <c:idx val="3"/>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D91-4D9C-BDD5-99827E43E58C}"/>
                </c:ext>
              </c:extLst>
            </c:dLbl>
            <c:dLbl>
              <c:idx val="4"/>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D91-4D9C-BDD5-99827E43E58C}"/>
                </c:ext>
              </c:extLst>
            </c:dLbl>
            <c:dLbl>
              <c:idx val="5"/>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A-9D91-4D9C-BDD5-99827E43E58C}"/>
                </c:ext>
              </c:extLst>
            </c:dLbl>
            <c:dLbl>
              <c:idx val="6"/>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D91-4D9C-BDD5-99827E43E58C}"/>
                </c:ext>
              </c:extLst>
            </c:dLbl>
            <c:dLbl>
              <c:idx val="7"/>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D91-4D9C-BDD5-99827E43E58C}"/>
                </c:ext>
              </c:extLst>
            </c:dLbl>
            <c:dLbl>
              <c:idx val="8"/>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91-4D9C-BDD5-99827E43E58C}"/>
                </c:ext>
              </c:extLst>
            </c:dLbl>
            <c:dLbl>
              <c:idx val="9"/>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D91-4D9C-BDD5-99827E43E58C}"/>
                </c:ext>
              </c:extLst>
            </c:dLbl>
            <c:dLbl>
              <c:idx val="1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D91-4D9C-BDD5-99827E43E58C}"/>
                </c:ext>
              </c:extLst>
            </c:dLbl>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None of the above</c:v>
                </c:pt>
                <c:pt idx="1">
                  <c:v>Additional Support Credit</c:v>
                </c:pt>
                <c:pt idx="2">
                  <c:v>Home Heating Support Fund</c:v>
                </c:pt>
                <c:pt idx="3">
                  <c:v>Social Housing Fuel Support Fund</c:v>
                </c:pt>
                <c:pt idx="4">
                  <c:v>Low Income Winter Heating Assistance</c:v>
                </c:pt>
                <c:pt idx="5">
                  <c:v>Energy Company Obligation</c:v>
                </c:pt>
                <c:pt idx="6">
                  <c:v>Home Energy Scotland Loan</c:v>
                </c:pt>
                <c:pt idx="7">
                  <c:v>Fuel vouchers</c:v>
                </c:pt>
                <c:pt idx="8">
                  <c:v>Child Winter Heating Assistance</c:v>
                </c:pt>
                <c:pt idx="9">
                  <c:v>Crisis Grants</c:v>
                </c:pt>
                <c:pt idx="10">
                  <c:v>Warmer Homes Scotland</c:v>
                </c:pt>
                <c:pt idx="11">
                  <c:v>Pensioner Cost of Living Payment</c:v>
                </c:pt>
                <c:pt idx="12">
                  <c:v>Disability Cost of Living Payment</c:v>
                </c:pt>
                <c:pt idx="13">
                  <c:v>Warm Home Discount</c:v>
                </c:pt>
                <c:pt idx="14">
                  <c:v>Cost of Living Payment</c:v>
                </c:pt>
                <c:pt idx="15">
                  <c:v>Winter Fuel Payments</c:v>
                </c:pt>
              </c:strCache>
            </c:strRef>
          </c:cat>
          <c:val>
            <c:numRef>
              <c:f>Sheet1!$G$2:$G$17</c:f>
              <c:numCache>
                <c:formatCode>0%</c:formatCode>
                <c:ptCount val="16"/>
                <c:pt idx="0">
                  <c:v>0.50396989823342464</c:v>
                </c:pt>
                <c:pt idx="1">
                  <c:v>0</c:v>
                </c:pt>
                <c:pt idx="2">
                  <c:v>3.0770038341774962E-3</c:v>
                </c:pt>
                <c:pt idx="3">
                  <c:v>3.7332453359219661E-3</c:v>
                </c:pt>
                <c:pt idx="4">
                  <c:v>6.3521215343041596E-3</c:v>
                </c:pt>
                <c:pt idx="5">
                  <c:v>6.914868890989136E-3</c:v>
                </c:pt>
                <c:pt idx="6">
                  <c:v>7.1900365500690436E-3</c:v>
                </c:pt>
                <c:pt idx="7">
                  <c:v>8.2876649419656272E-3</c:v>
                </c:pt>
                <c:pt idx="8">
                  <c:v>8.293912645532496E-3</c:v>
                </c:pt>
                <c:pt idx="9">
                  <c:v>1.478597462371203E-2</c:v>
                </c:pt>
                <c:pt idx="10">
                  <c:v>2.28915886059099E-2</c:v>
                </c:pt>
                <c:pt idx="11">
                  <c:v>4.2830344341754617E-2</c:v>
                </c:pt>
                <c:pt idx="12">
                  <c:v>8.7694832502462211E-2</c:v>
                </c:pt>
                <c:pt idx="13">
                  <c:v>0.1031285116722455</c:v>
                </c:pt>
                <c:pt idx="14">
                  <c:v>0.17065140877271481</c:v>
                </c:pt>
                <c:pt idx="15">
                  <c:v>0.2475038328638394</c:v>
                </c:pt>
              </c:numCache>
            </c:numRef>
          </c:val>
          <c:extLst>
            <c:ext xmlns:c16="http://schemas.microsoft.com/office/drawing/2014/chart" uri="{C3380CC4-5D6E-409C-BE32-E72D297353CC}">
              <c16:uniqueId val="{00000000-9D91-4D9C-BDD5-99827E43E58C}"/>
            </c:ext>
          </c:extLst>
        </c:ser>
        <c:ser>
          <c:idx val="0"/>
          <c:order val="1"/>
          <c:tx>
            <c:strRef>
              <c:f>Sheet1!$F$1</c:f>
              <c:strCache>
                <c:ptCount val="1"/>
                <c:pt idx="0">
                  <c:v>Autumn 2023</c:v>
                </c:pt>
              </c:strCache>
            </c:strRef>
          </c:tx>
          <c:spPr>
            <a:solidFill>
              <a:schemeClr val="accent6"/>
            </a:solidFill>
            <a:ln>
              <a:noFill/>
            </a:ln>
            <a:effectLst/>
          </c:spPr>
          <c:invertIfNegative val="0"/>
          <c:dLbls>
            <c:dLbl>
              <c:idx val="1"/>
              <c:spPr>
                <a:noFill/>
                <a:ln>
                  <a:noFill/>
                </a:ln>
                <a:effectLst/>
              </c:spPr>
              <c:txPr>
                <a:bodyPr rot="0" spcFirstLastPara="1" vertOverflow="ellipsis" vert="horz" wrap="square" lIns="38100" tIns="19050" rIns="38100" bIns="19050" anchor="ctr" anchorCtr="0">
                  <a:spAutoFit/>
                </a:bodyPr>
                <a:lstStyle/>
                <a:p>
                  <a:pPr algn="ctr" rtl="0">
                    <a:defRPr lang="en-US" sz="1100" b="0" i="0" u="none" strike="noStrike" kern="1200" baseline="0">
                      <a:solidFill>
                        <a:srgbClr val="000000"/>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520-49A0-8094-4CB50F74289C}"/>
                </c:ext>
              </c:extLst>
            </c:dLbl>
            <c:dLbl>
              <c:idx val="2"/>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ECD-4169-A409-57FE16C6FF34}"/>
                </c:ext>
              </c:extLst>
            </c:dLbl>
            <c:dLbl>
              <c:idx val="3"/>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ECD-4169-A409-57FE16C6FF34}"/>
                </c:ext>
              </c:extLst>
            </c:dLbl>
            <c:dLbl>
              <c:idx val="4"/>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ECD-4169-A409-57FE16C6FF34}"/>
                </c:ext>
              </c:extLst>
            </c:dLbl>
            <c:dLbl>
              <c:idx val="5"/>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CD-4169-A409-57FE16C6FF34}"/>
                </c:ext>
              </c:extLst>
            </c:dLbl>
            <c:dLbl>
              <c:idx val="6"/>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ECD-4169-A409-57FE16C6FF34}"/>
                </c:ext>
              </c:extLst>
            </c:dLbl>
            <c:dLbl>
              <c:idx val="7"/>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ECD-4169-A409-57FE16C6FF34}"/>
                </c:ext>
              </c:extLst>
            </c:dLbl>
            <c:dLbl>
              <c:idx val="8"/>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CD-4169-A409-57FE16C6FF34}"/>
                </c:ext>
              </c:extLst>
            </c:dLbl>
            <c:dLbl>
              <c:idx val="9"/>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ECD-4169-A409-57FE16C6FF34}"/>
                </c:ext>
              </c:extLst>
            </c:dLbl>
            <c:dLbl>
              <c:idx val="10"/>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solidFill>
                      <a:latin typeface="+mj-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ECD-4169-A409-57FE16C6FF34}"/>
                </c:ext>
              </c:extLst>
            </c:dLbl>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None of the above</c:v>
                </c:pt>
                <c:pt idx="1">
                  <c:v>Additional Support Credit</c:v>
                </c:pt>
                <c:pt idx="2">
                  <c:v>Home Heating Support Fund</c:v>
                </c:pt>
                <c:pt idx="3">
                  <c:v>Social Housing Fuel Support Fund</c:v>
                </c:pt>
                <c:pt idx="4">
                  <c:v>Low Income Winter Heating Assistance</c:v>
                </c:pt>
                <c:pt idx="5">
                  <c:v>Energy Company Obligation</c:v>
                </c:pt>
                <c:pt idx="6">
                  <c:v>Home Energy Scotland Loan</c:v>
                </c:pt>
                <c:pt idx="7">
                  <c:v>Fuel vouchers</c:v>
                </c:pt>
                <c:pt idx="8">
                  <c:v>Child Winter Heating Assistance</c:v>
                </c:pt>
                <c:pt idx="9">
                  <c:v>Crisis Grants</c:v>
                </c:pt>
                <c:pt idx="10">
                  <c:v>Warmer Homes Scotland</c:v>
                </c:pt>
                <c:pt idx="11">
                  <c:v>Pensioner Cost of Living Payment</c:v>
                </c:pt>
                <c:pt idx="12">
                  <c:v>Disability Cost of Living Payment</c:v>
                </c:pt>
                <c:pt idx="13">
                  <c:v>Warm Home Discount</c:v>
                </c:pt>
                <c:pt idx="14">
                  <c:v>Cost of Living Payment</c:v>
                </c:pt>
                <c:pt idx="15">
                  <c:v>Winter Fuel Payments</c:v>
                </c:pt>
              </c:strCache>
            </c:strRef>
          </c:cat>
          <c:val>
            <c:numRef>
              <c:f>Sheet1!$F$2:$F$17</c:f>
              <c:numCache>
                <c:formatCode>0%</c:formatCode>
                <c:ptCount val="16"/>
                <c:pt idx="0">
                  <c:v>0.53228796777424692</c:v>
                </c:pt>
                <c:pt idx="1">
                  <c:v>0</c:v>
                </c:pt>
                <c:pt idx="2">
                  <c:v>3.3562660714538499E-3</c:v>
                </c:pt>
                <c:pt idx="3">
                  <c:v>4.8148974732394262E-3</c:v>
                </c:pt>
                <c:pt idx="4">
                  <c:v>1.1157880286828801E-2</c:v>
                </c:pt>
                <c:pt idx="5">
                  <c:v>1.0651410069607869E-3</c:v>
                </c:pt>
                <c:pt idx="6">
                  <c:v>6.5427862151747011E-3</c:v>
                </c:pt>
                <c:pt idx="7">
                  <c:v>8.5869164453890694E-3</c:v>
                </c:pt>
                <c:pt idx="8">
                  <c:v>4.0420242419904441E-3</c:v>
                </c:pt>
                <c:pt idx="9">
                  <c:v>1.751425677679555E-2</c:v>
                </c:pt>
                <c:pt idx="10">
                  <c:v>1.6875604540164721E-2</c:v>
                </c:pt>
                <c:pt idx="11">
                  <c:v>4.8485570474666603E-2</c:v>
                </c:pt>
                <c:pt idx="12">
                  <c:v>0.1000034475316791</c:v>
                </c:pt>
                <c:pt idx="13">
                  <c:v>0.10813799429891589</c:v>
                </c:pt>
                <c:pt idx="14">
                  <c:v>0.163449880235254</c:v>
                </c:pt>
                <c:pt idx="15">
                  <c:v>0.23497778630239391</c:v>
                </c:pt>
              </c:numCache>
            </c:numRef>
          </c:val>
          <c:extLst>
            <c:ext xmlns:c16="http://schemas.microsoft.com/office/drawing/2014/chart" uri="{C3380CC4-5D6E-409C-BE32-E72D297353CC}">
              <c16:uniqueId val="{00000000-9520-49A0-8094-4CB50F74289C}"/>
            </c:ext>
          </c:extLst>
        </c:ser>
        <c:dLbls>
          <c:showLegendKey val="0"/>
          <c:showVal val="0"/>
          <c:showCatName val="0"/>
          <c:showSerName val="0"/>
          <c:showPercent val="0"/>
          <c:showBubbleSize val="0"/>
        </c:dLbls>
        <c:gapWidth val="50"/>
        <c:axId val="1214530271"/>
        <c:axId val="1214529855"/>
      </c:barChart>
      <c:catAx>
        <c:axId val="12145302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14529855"/>
        <c:crosses val="autoZero"/>
        <c:auto val="1"/>
        <c:lblAlgn val="ctr"/>
        <c:lblOffset val="100"/>
        <c:noMultiLvlLbl val="0"/>
      </c:catAx>
      <c:valAx>
        <c:axId val="1214529855"/>
        <c:scaling>
          <c:orientation val="minMax"/>
        </c:scaling>
        <c:delete val="1"/>
        <c:axPos val="b"/>
        <c:numFmt formatCode="0%" sourceLinked="1"/>
        <c:majorTickMark val="none"/>
        <c:minorTickMark val="none"/>
        <c:tickLblPos val="nextTo"/>
        <c:crossAx val="1214530271"/>
        <c:crosses val="autoZero"/>
        <c:crossBetween val="between"/>
      </c:valAx>
      <c:spPr>
        <a:noFill/>
        <a:ln>
          <a:noFill/>
        </a:ln>
        <a:effectLst/>
      </c:spPr>
    </c:plotArea>
    <c:legend>
      <c:legendPos val="r"/>
      <c:layout>
        <c:manualLayout>
          <c:xMode val="edge"/>
          <c:yMode val="edge"/>
          <c:x val="0.8540444681212096"/>
          <c:y val="0.83486442561049767"/>
          <c:w val="0.13903029930287511"/>
          <c:h val="0.1092518635848390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mn-lt"/>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273676256225337"/>
          <c:y val="2.7177560411677713E-2"/>
          <c:w val="0.67581360728346451"/>
          <c:h val="0.97282238755571526"/>
        </c:manualLayout>
      </c:layout>
      <c:barChart>
        <c:barDir val="bar"/>
        <c:grouping val="clustered"/>
        <c:varyColors val="0"/>
        <c:ser>
          <c:idx val="1"/>
          <c:order val="0"/>
          <c:tx>
            <c:strRef>
              <c:f>Sheet1!$G$1</c:f>
              <c:strCache>
                <c:ptCount val="1"/>
                <c:pt idx="0">
                  <c:v>Winter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Prefer not to say</c:v>
                </c:pt>
                <c:pt idx="1">
                  <c:v>Other</c:v>
                </c:pt>
                <c:pt idx="2">
                  <c:v>Credit card debt or overdraft as a result of paying for energy costs</c:v>
                </c:pt>
                <c:pt idx="3">
                  <c:v>I owe money to someone else as a result of borrowing to pay energy costs</c:v>
                </c:pt>
                <c:pt idx="4">
                  <c:v>Debt recovery action for my energy arrears</c:v>
                </c:pt>
                <c:pt idx="5">
                  <c:v>Energy debt repayment plan with energy company (including through a bill repayment plan or prepayment meter)</c:v>
                </c:pt>
                <c:pt idx="6">
                  <c:v>Behind on bills</c:v>
                </c:pt>
              </c:strCache>
            </c:strRef>
          </c:cat>
          <c:val>
            <c:numRef>
              <c:f>Sheet1!$G$2:$G$8</c:f>
              <c:numCache>
                <c:formatCode>0%</c:formatCode>
                <c:ptCount val="7"/>
                <c:pt idx="0">
                  <c:v>7.1905017716799469E-2</c:v>
                </c:pt>
                <c:pt idx="1">
                  <c:v>4.5772581410838183E-2</c:v>
                </c:pt>
                <c:pt idx="2">
                  <c:v>0.18891841708929949</c:v>
                </c:pt>
                <c:pt idx="3">
                  <c:v>0.1911542349319563</c:v>
                </c:pt>
                <c:pt idx="4">
                  <c:v>0.2015509302007939</c:v>
                </c:pt>
                <c:pt idx="5">
                  <c:v>0.26196310877637718</c:v>
                </c:pt>
                <c:pt idx="6">
                  <c:v>0.4718985008068079</c:v>
                </c:pt>
              </c:numCache>
            </c:numRef>
          </c:val>
          <c:extLst>
            <c:ext xmlns:c16="http://schemas.microsoft.com/office/drawing/2014/chart" uri="{C3380CC4-5D6E-409C-BE32-E72D297353CC}">
              <c16:uniqueId val="{00000000-A20C-41E4-AD39-1534B50ED3C8}"/>
            </c:ext>
          </c:extLst>
        </c:ser>
        <c:ser>
          <c:idx val="0"/>
          <c:order val="1"/>
          <c:tx>
            <c:strRef>
              <c:f>Sheet1!$F$1</c:f>
              <c:strCache>
                <c:ptCount val="1"/>
                <c:pt idx="0">
                  <c:v>Autumn 2023</c:v>
                </c:pt>
              </c:strCache>
            </c:strRef>
          </c:tx>
          <c:spPr>
            <a:solidFill>
              <a:schemeClr val="accent6"/>
            </a:solidFill>
            <a:ln>
              <a:noFill/>
            </a:ln>
            <a:effectLst/>
          </c:spPr>
          <c:invertIfNegative val="0"/>
          <c:dLbls>
            <c:dLbl>
              <c:idx val="1"/>
              <c:spPr>
                <a:noFill/>
                <a:ln>
                  <a:noFill/>
                </a:ln>
                <a:effectLst/>
              </c:spPr>
              <c:txPr>
                <a:bodyPr rot="0" spcFirstLastPara="1" vertOverflow="ellipsis" vert="horz" wrap="square" lIns="38100" tIns="19050" rIns="38100" bIns="19050" anchor="ctr" anchorCtr="0">
                  <a:spAutoFit/>
                </a:bodyPr>
                <a:lstStyle/>
                <a:p>
                  <a:pPr algn="ctr" rtl="0">
                    <a:defRPr lang="en-US" sz="11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9520-49A0-8094-4CB50F74289C}"/>
                </c:ext>
              </c:extLst>
            </c:dLbl>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Prefer not to say</c:v>
                </c:pt>
                <c:pt idx="1">
                  <c:v>Other</c:v>
                </c:pt>
                <c:pt idx="2">
                  <c:v>Credit card debt or overdraft as a result of paying for energy costs</c:v>
                </c:pt>
                <c:pt idx="3">
                  <c:v>I owe money to someone else as a result of borrowing to pay energy costs</c:v>
                </c:pt>
                <c:pt idx="4">
                  <c:v>Debt recovery action for my energy arrears</c:v>
                </c:pt>
                <c:pt idx="5">
                  <c:v>Energy debt repayment plan with energy company (including through a bill repayment plan or prepayment meter)</c:v>
                </c:pt>
                <c:pt idx="6">
                  <c:v>Behind on bills</c:v>
                </c:pt>
              </c:strCache>
            </c:strRef>
          </c:cat>
          <c:val>
            <c:numRef>
              <c:f>Sheet1!$F$2:$F$8</c:f>
              <c:numCache>
                <c:formatCode>0%</c:formatCode>
                <c:ptCount val="7"/>
                <c:pt idx="0">
                  <c:v>5.6526273944140393E-2</c:v>
                </c:pt>
                <c:pt idx="1">
                  <c:v>4.493894299555537E-2</c:v>
                </c:pt>
                <c:pt idx="2">
                  <c:v>0.24100392290113731</c:v>
                </c:pt>
                <c:pt idx="3">
                  <c:v>0.25752277957041952</c:v>
                </c:pt>
                <c:pt idx="4">
                  <c:v>0.1011598343064051</c:v>
                </c:pt>
                <c:pt idx="5">
                  <c:v>0.29010565480390682</c:v>
                </c:pt>
                <c:pt idx="6">
                  <c:v>0.45321371278908162</c:v>
                </c:pt>
              </c:numCache>
            </c:numRef>
          </c:val>
          <c:extLst>
            <c:ext xmlns:c16="http://schemas.microsoft.com/office/drawing/2014/chart" uri="{C3380CC4-5D6E-409C-BE32-E72D297353CC}">
              <c16:uniqueId val="{00000000-9520-49A0-8094-4CB50F74289C}"/>
            </c:ext>
          </c:extLst>
        </c:ser>
        <c:dLbls>
          <c:showLegendKey val="0"/>
          <c:showVal val="0"/>
          <c:showCatName val="0"/>
          <c:showSerName val="0"/>
          <c:showPercent val="0"/>
          <c:showBubbleSize val="0"/>
        </c:dLbls>
        <c:gapWidth val="50"/>
        <c:axId val="1214530271"/>
        <c:axId val="1214529855"/>
      </c:barChart>
      <c:catAx>
        <c:axId val="12145302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14529855"/>
        <c:crosses val="autoZero"/>
        <c:auto val="1"/>
        <c:lblAlgn val="ctr"/>
        <c:lblOffset val="100"/>
        <c:noMultiLvlLbl val="0"/>
      </c:catAx>
      <c:valAx>
        <c:axId val="1214529855"/>
        <c:scaling>
          <c:orientation val="minMax"/>
        </c:scaling>
        <c:delete val="1"/>
        <c:axPos val="b"/>
        <c:numFmt formatCode="0%" sourceLinked="1"/>
        <c:majorTickMark val="none"/>
        <c:minorTickMark val="none"/>
        <c:tickLblPos val="nextTo"/>
        <c:crossAx val="121453027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mn-lt"/>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111111111111112E-2"/>
          <c:y val="7.0544847651336604E-2"/>
          <c:w val="0.97555555555555551"/>
          <c:h val="0.89609331978930284"/>
        </c:manualLayout>
      </c:layout>
      <c:barChart>
        <c:barDir val="bar"/>
        <c:grouping val="percentStacked"/>
        <c:varyColors val="1"/>
        <c:ser>
          <c:idx val="0"/>
          <c:order val="0"/>
          <c:tx>
            <c:strRef>
              <c:f>Sheet1!$B$1</c:f>
              <c:strCache>
                <c:ptCount val="1"/>
                <c:pt idx="0">
                  <c:v>Yes – this applies to me/my household</c:v>
                </c:pt>
              </c:strCache>
            </c:strRef>
          </c:tx>
          <c:spPr>
            <a:solidFill>
              <a:srgbClr val="0070C0"/>
            </a:solidFill>
          </c:spPr>
          <c:invertIfNegative val="0"/>
          <c:dLbls>
            <c:spPr>
              <a:noFill/>
              <a:ln>
                <a:noFill/>
              </a:ln>
              <a:effectLst/>
            </c:spPr>
            <c:txPr>
              <a:bodyPr wrap="square" lIns="38100" tIns="19050" rIns="38100" bIns="19050" anchor="ctr">
                <a:spAutoFit/>
              </a:bodyPr>
              <a:lstStyle/>
              <a:p>
                <a:pPr>
                  <a:defRPr sz="12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I am rationing my energy use at home due to energy debt</c:v>
                </c:pt>
                <c:pt idx="1">
                  <c:v>I am cutting back on other household expenditure to repay my energy debt</c:v>
                </c:pt>
                <c:pt idx="2">
                  <c:v>I am confident I will be able to clear my energy debt or arrears</c:v>
                </c:pt>
                <c:pt idx="3">
                  <c:v>I have experienced legal/debt recovery action etc. due to energy debt</c:v>
                </c:pt>
                <c:pt idx="4">
                  <c:v>I have been put on a prepayment meter due to my energy debt</c:v>
                </c:pt>
              </c:strCache>
            </c:strRef>
          </c:cat>
          <c:val>
            <c:numRef>
              <c:f>Sheet1!$B$2:$B$6</c:f>
              <c:numCache>
                <c:formatCode>0%</c:formatCode>
                <c:ptCount val="5"/>
                <c:pt idx="0">
                  <c:v>0.77</c:v>
                </c:pt>
                <c:pt idx="1">
                  <c:v>0.75</c:v>
                </c:pt>
                <c:pt idx="2">
                  <c:v>0.42</c:v>
                </c:pt>
                <c:pt idx="3">
                  <c:v>0.26</c:v>
                </c:pt>
                <c:pt idx="4">
                  <c:v>0.16</c:v>
                </c:pt>
              </c:numCache>
            </c:numRef>
          </c:val>
          <c:extLst>
            <c:ext xmlns:c16="http://schemas.microsoft.com/office/drawing/2014/chart" uri="{C3380CC4-5D6E-409C-BE32-E72D297353CC}">
              <c16:uniqueId val="{00000005-AEB2-4752-A676-0092C5DDF1E6}"/>
            </c:ext>
          </c:extLst>
        </c:ser>
        <c:ser>
          <c:idx val="1"/>
          <c:order val="1"/>
          <c:tx>
            <c:strRef>
              <c:f>Sheet1!$C$1</c:f>
              <c:strCache>
                <c:ptCount val="1"/>
                <c:pt idx="0">
                  <c:v>No – this does not apply to me/my household</c:v>
                </c:pt>
              </c:strCache>
            </c:strRef>
          </c:tx>
          <c:spPr>
            <a:solidFill>
              <a:schemeClr val="accent1"/>
            </a:solidFill>
          </c:spPr>
          <c:invertIfNegative val="0"/>
          <c:dLbls>
            <c:spPr>
              <a:noFill/>
              <a:ln>
                <a:noFill/>
              </a:ln>
              <a:effectLst/>
            </c:spPr>
            <c:txPr>
              <a:bodyPr wrap="square" lIns="38100" tIns="19050" rIns="38100" bIns="19050" anchor="ctr">
                <a:spAutoFit/>
              </a:bodyPr>
              <a:lstStyle/>
              <a:p>
                <a:pPr>
                  <a:defRPr sz="12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I am rationing my energy use at home due to energy debt</c:v>
                </c:pt>
                <c:pt idx="1">
                  <c:v>I am cutting back on other household expenditure to repay my energy debt</c:v>
                </c:pt>
                <c:pt idx="2">
                  <c:v>I am confident I will be able to clear my energy debt or arrears</c:v>
                </c:pt>
                <c:pt idx="3">
                  <c:v>I have experienced legal/debt recovery action etc. due to energy debt</c:v>
                </c:pt>
                <c:pt idx="4">
                  <c:v>I have been put on a prepayment meter due to my energy debt</c:v>
                </c:pt>
              </c:strCache>
            </c:strRef>
          </c:cat>
          <c:val>
            <c:numRef>
              <c:f>Sheet1!$C$2:$C$6</c:f>
              <c:numCache>
                <c:formatCode>0%</c:formatCode>
                <c:ptCount val="5"/>
                <c:pt idx="0">
                  <c:v>0.16</c:v>
                </c:pt>
                <c:pt idx="1">
                  <c:v>0.22</c:v>
                </c:pt>
                <c:pt idx="2">
                  <c:v>0.47</c:v>
                </c:pt>
                <c:pt idx="3">
                  <c:v>0.69</c:v>
                </c:pt>
                <c:pt idx="4">
                  <c:v>0.78</c:v>
                </c:pt>
              </c:numCache>
            </c:numRef>
          </c:val>
          <c:extLst>
            <c:ext xmlns:c16="http://schemas.microsoft.com/office/drawing/2014/chart" uri="{C3380CC4-5D6E-409C-BE32-E72D297353CC}">
              <c16:uniqueId val="{00000007-AEB2-4752-A676-0092C5DDF1E6}"/>
            </c:ext>
          </c:extLst>
        </c:ser>
        <c:ser>
          <c:idx val="2"/>
          <c:order val="2"/>
          <c:tx>
            <c:strRef>
              <c:f>Sheet1!$D$1</c:f>
              <c:strCache>
                <c:ptCount val="1"/>
                <c:pt idx="0">
                  <c:v>Prefer not to say</c:v>
                </c:pt>
              </c:strCache>
            </c:strRef>
          </c:tx>
          <c:spPr>
            <a:solidFill>
              <a:schemeClr val="accent5"/>
            </a:solidFill>
          </c:spPr>
          <c:invertIfNegative val="0"/>
          <c:dLbls>
            <c:spPr>
              <a:noFill/>
              <a:ln>
                <a:noFill/>
              </a:ln>
              <a:effectLst/>
            </c:spPr>
            <c:txPr>
              <a:bodyPr wrap="square" lIns="38100" tIns="19050" rIns="38100" bIns="19050" anchor="ctr">
                <a:spAutoFit/>
              </a:bodyPr>
              <a:lstStyle/>
              <a:p>
                <a:pPr>
                  <a:defRPr sz="12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I am rationing my energy use at home due to energy debt</c:v>
                </c:pt>
                <c:pt idx="1">
                  <c:v>I am cutting back on other household expenditure to repay my energy debt</c:v>
                </c:pt>
                <c:pt idx="2">
                  <c:v>I am confident I will be able to clear my energy debt or arrears</c:v>
                </c:pt>
                <c:pt idx="3">
                  <c:v>I have experienced legal/debt recovery action etc. due to energy debt</c:v>
                </c:pt>
                <c:pt idx="4">
                  <c:v>I have been put on a prepayment meter due to my energy debt</c:v>
                </c:pt>
              </c:strCache>
            </c:strRef>
          </c:cat>
          <c:val>
            <c:numRef>
              <c:f>Sheet1!$D$2:$D$6</c:f>
              <c:numCache>
                <c:formatCode>0%</c:formatCode>
                <c:ptCount val="5"/>
                <c:pt idx="0">
                  <c:v>7.0000000000000007E-2</c:v>
                </c:pt>
                <c:pt idx="1">
                  <c:v>0.04</c:v>
                </c:pt>
                <c:pt idx="2">
                  <c:v>0.11</c:v>
                </c:pt>
                <c:pt idx="3">
                  <c:v>0.05</c:v>
                </c:pt>
                <c:pt idx="4">
                  <c:v>0.06</c:v>
                </c:pt>
              </c:numCache>
            </c:numRef>
          </c:val>
          <c:extLst>
            <c:ext xmlns:c16="http://schemas.microsoft.com/office/drawing/2014/chart" uri="{C3380CC4-5D6E-409C-BE32-E72D297353CC}">
              <c16:uniqueId val="{00000003-10BA-4F7D-9B70-74CB0806FD5F}"/>
            </c:ext>
          </c:extLst>
        </c:ser>
        <c:ser>
          <c:idx val="3"/>
          <c:order val="3"/>
          <c:tx>
            <c:strRef>
              <c:f>Sheet1!$E$1</c:f>
              <c:strCache>
                <c:ptCount val="1"/>
                <c:pt idx="0">
                  <c:v>Fairly difficult</c:v>
                </c:pt>
              </c:strCache>
            </c:strRef>
          </c:tx>
          <c:spPr>
            <a:solidFill>
              <a:schemeClr val="accent1">
                <a:lumMod val="60000"/>
                <a:lumOff val="40000"/>
              </a:schemeClr>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I am rationing my energy use at home due to energy debt</c:v>
                </c:pt>
                <c:pt idx="1">
                  <c:v>I am cutting back on other household expenditure to repay my energy debt</c:v>
                </c:pt>
                <c:pt idx="2">
                  <c:v>I am confident I will be able to clear my energy debt or arrears</c:v>
                </c:pt>
                <c:pt idx="3">
                  <c:v>I have experienced legal/debt recovery action etc. due to energy debt</c:v>
                </c:pt>
                <c:pt idx="4">
                  <c:v>I have been put on a prepayment meter due to my energy debt</c:v>
                </c:pt>
              </c:strCache>
            </c:strRef>
          </c:cat>
          <c:val>
            <c:numRef>
              <c:f>Sheet1!$E$2:$E$6</c:f>
            </c:numRef>
          </c:val>
          <c:extLst>
            <c:ext xmlns:c16="http://schemas.microsoft.com/office/drawing/2014/chart" uri="{C3380CC4-5D6E-409C-BE32-E72D297353CC}">
              <c16:uniqueId val="{00000004-10BA-4F7D-9B70-74CB0806FD5F}"/>
            </c:ext>
          </c:extLst>
        </c:ser>
        <c:ser>
          <c:idx val="4"/>
          <c:order val="4"/>
          <c:tx>
            <c:strRef>
              <c:f>Sheet1!$F$1</c:f>
              <c:strCache>
                <c:ptCount val="1"/>
                <c:pt idx="0">
                  <c:v>Very difficult</c:v>
                </c:pt>
              </c:strCache>
            </c:strRef>
          </c:tx>
          <c:spPr>
            <a:solidFill>
              <a:schemeClr val="accent1"/>
            </a:solidFill>
          </c:spPr>
          <c:invertIfNegative val="0"/>
          <c:dLbls>
            <c:spPr>
              <a:noFill/>
              <a:ln>
                <a:noFill/>
              </a:ln>
              <a:effectLst/>
            </c:spPr>
            <c:txPr>
              <a:bodyPr wrap="square" lIns="38100" tIns="19050" rIns="38100" bIns="19050" anchor="ctr">
                <a:spAutoFit/>
              </a:bodyPr>
              <a:lstStyle/>
              <a:p>
                <a:pPr>
                  <a:defRPr sz="14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I am rationing my energy use at home due to energy debt</c:v>
                </c:pt>
                <c:pt idx="1">
                  <c:v>I am cutting back on other household expenditure to repay my energy debt</c:v>
                </c:pt>
                <c:pt idx="2">
                  <c:v>I am confident I will be able to clear my energy debt or arrears</c:v>
                </c:pt>
                <c:pt idx="3">
                  <c:v>I have experienced legal/debt recovery action etc. due to energy debt</c:v>
                </c:pt>
                <c:pt idx="4">
                  <c:v>I have been put on a prepayment meter due to my energy debt</c:v>
                </c:pt>
              </c:strCache>
            </c:strRef>
          </c:cat>
          <c:val>
            <c:numRef>
              <c:f>Sheet1!$F$2:$F$6</c:f>
            </c:numRef>
          </c:val>
          <c:extLst>
            <c:ext xmlns:c16="http://schemas.microsoft.com/office/drawing/2014/chart" uri="{C3380CC4-5D6E-409C-BE32-E72D297353CC}">
              <c16:uniqueId val="{00000005-10BA-4F7D-9B70-74CB0806FD5F}"/>
            </c:ext>
          </c:extLst>
        </c:ser>
        <c:dLbls>
          <c:dLblPos val="ctr"/>
          <c:showLegendKey val="0"/>
          <c:showVal val="1"/>
          <c:showCatName val="0"/>
          <c:showSerName val="0"/>
          <c:showPercent val="0"/>
          <c:showBubbleSize val="0"/>
        </c:dLbls>
        <c:gapWidth val="50"/>
        <c:overlap val="100"/>
        <c:axId val="-2068027336"/>
        <c:axId val="-2113994440"/>
      </c:barChart>
      <c:catAx>
        <c:axId val="-2068027336"/>
        <c:scaling>
          <c:orientation val="maxMin"/>
        </c:scaling>
        <c:delete val="0"/>
        <c:axPos val="l"/>
        <c:numFmt formatCode="General" sourceLinked="0"/>
        <c:majorTickMark val="none"/>
        <c:minorTickMark val="none"/>
        <c:tickLblPos val="low"/>
        <c:crossAx val="-2113994440"/>
        <c:crosses val="autoZero"/>
        <c:auto val="1"/>
        <c:lblAlgn val="ctr"/>
        <c:lblOffset val="100"/>
        <c:noMultiLvlLbl val="0"/>
      </c:catAx>
      <c:valAx>
        <c:axId val="-2113994440"/>
        <c:scaling>
          <c:orientation val="minMax"/>
        </c:scaling>
        <c:delete val="1"/>
        <c:axPos val="t"/>
        <c:numFmt formatCode="0%" sourceLinked="1"/>
        <c:majorTickMark val="none"/>
        <c:minorTickMark val="none"/>
        <c:tickLblPos val="nextTo"/>
        <c:crossAx val="-2068027336"/>
        <c:crosses val="autoZero"/>
        <c:crossBetween val="between"/>
      </c:valAx>
    </c:plotArea>
    <c:legend>
      <c:legendPos val="b"/>
      <c:layout>
        <c:manualLayout>
          <c:xMode val="edge"/>
          <c:yMode val="edge"/>
          <c:x val="4.2031552577152964E-2"/>
          <c:y val="0.95128910915672538"/>
          <c:w val="0.88894378780577588"/>
          <c:h val="4.8297910332684116E-2"/>
        </c:manualLayout>
      </c:layout>
      <c:overlay val="0"/>
      <c:txPr>
        <a:bodyPr/>
        <a:lstStyle/>
        <a:p>
          <a:pPr>
            <a:defRPr sz="1100" b="0"/>
          </a:pPr>
          <a:endParaRPr lang="en-US"/>
        </a:p>
      </c:txPr>
    </c:legend>
    <c:plotVisOnly val="1"/>
    <c:dispBlanksAs val="gap"/>
    <c:showDLblsOverMax val="1"/>
  </c:chart>
  <c:txPr>
    <a:bodyPr/>
    <a:lstStyle/>
    <a:p>
      <a:pPr>
        <a:defRPr sz="1200">
          <a:solidFill>
            <a:schemeClr val="tx1"/>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61ADCD-0986-466F-BCF4-F1403744020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6FAD45B1-DDA3-4823-B57F-398ED6D7CE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813779-4CF2-4343-BDAF-40F673D944D7}" type="datetime1">
              <a:rPr lang="en-GB" smtClean="0"/>
              <a:t>27/03/2024</a:t>
            </a:fld>
            <a:endParaRPr lang="en-GB" dirty="0"/>
          </a:p>
        </p:txBody>
      </p:sp>
      <p:sp>
        <p:nvSpPr>
          <p:cNvPr id="4" name="Slide Number Placeholder 3">
            <a:extLst>
              <a:ext uri="{FF2B5EF4-FFF2-40B4-BE49-F238E27FC236}">
                <a16:creationId xmlns:a16="http://schemas.microsoft.com/office/drawing/2014/main" id="{7A3B3C53-DC75-4A5C-81E7-5D7CB96E12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BF6EE6-6533-46A0-A8FB-DBC252423243}" type="slidenum">
              <a:rPr lang="en-GB" smtClean="0"/>
              <a:t>‹#›</a:t>
            </a:fld>
            <a:endParaRPr lang="en-GB" dirty="0"/>
          </a:p>
        </p:txBody>
      </p:sp>
      <p:sp>
        <p:nvSpPr>
          <p:cNvPr id="5" name="Footer Placeholder 4">
            <a:extLst>
              <a:ext uri="{FF2B5EF4-FFF2-40B4-BE49-F238E27FC236}">
                <a16:creationId xmlns:a16="http://schemas.microsoft.com/office/drawing/2014/main" id="{9891B013-C79C-4BAB-9591-CE1E1BF2A98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838611-CB23-4A11-B466-01829FB3E64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1D025B-ACD2-45C1-B156-1DDB470CE319}" type="slidenum">
              <a:rPr lang="en-GB" smtClean="0"/>
              <a:t>‹#›</a:t>
            </a:fld>
            <a:endParaRPr lang="en-GB" dirty="0"/>
          </a:p>
        </p:txBody>
      </p:sp>
      <p:sp>
        <p:nvSpPr>
          <p:cNvPr id="3" name="Notes Placeholder 2">
            <a:extLst>
              <a:ext uri="{FF2B5EF4-FFF2-40B4-BE49-F238E27FC236}">
                <a16:creationId xmlns:a16="http://schemas.microsoft.com/office/drawing/2014/main" id="{05F8BE06-C1AD-4FF4-9212-678516BAB91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8D410225-CB48-4A2A-9739-463AD2DBC317}"/>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A287B0-84BC-4985-8BDD-5D12D10AD403}" type="datetime1">
              <a:rPr lang="en-GB" smtClean="0"/>
              <a:t>27/03/2024</a:t>
            </a:fld>
            <a:endParaRPr lang="en-GB" dirty="0"/>
          </a:p>
        </p:txBody>
      </p:sp>
      <p:sp>
        <p:nvSpPr>
          <p:cNvPr id="5" name="Header Placeholder 4">
            <a:extLst>
              <a:ext uri="{FF2B5EF4-FFF2-40B4-BE49-F238E27FC236}">
                <a16:creationId xmlns:a16="http://schemas.microsoft.com/office/drawing/2014/main" id="{668863D3-1D0C-412C-99BB-873840116A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6" name="Slide Image Placeholder 5">
            <a:extLst>
              <a:ext uri="{FF2B5EF4-FFF2-40B4-BE49-F238E27FC236}">
                <a16:creationId xmlns:a16="http://schemas.microsoft.com/office/drawing/2014/main" id="{5E44B7E2-ED93-42BE-81A6-FE398D91C19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7" name="Footer Placeholder 6">
            <a:extLst>
              <a:ext uri="{FF2B5EF4-FFF2-40B4-BE49-F238E27FC236}">
                <a16:creationId xmlns:a16="http://schemas.microsoft.com/office/drawing/2014/main" id="{75691570-C65F-4C66-9CB2-8798BF7E897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1pPr>
    <a:lvl2pPr marL="18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36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54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72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3</a:t>
            </a:fld>
            <a:endParaRPr lang="en-GB" dirty="0"/>
          </a:p>
        </p:txBody>
      </p:sp>
      <p:sp>
        <p:nvSpPr>
          <p:cNvPr id="5" name="Date Placeholder 4"/>
          <p:cNvSpPr>
            <a:spLocks noGrp="1"/>
          </p:cNvSpPr>
          <p:nvPr>
            <p:ph type="dt" idx="1"/>
          </p:nvPr>
        </p:nvSpPr>
        <p:spPr/>
        <p:txBody>
          <a:bodyPr/>
          <a:lstStyle/>
          <a:p>
            <a:fld id="{07A287B0-84BC-4985-8BDD-5D12D10AD403}" type="datetime1">
              <a:rPr lang="en-GB" smtClean="0"/>
              <a:t>27/03/2024</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1868075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9</a:t>
            </a:fld>
            <a:endParaRPr lang="en-GB" dirty="0"/>
          </a:p>
        </p:txBody>
      </p:sp>
      <p:sp>
        <p:nvSpPr>
          <p:cNvPr id="5" name="Date Placeholder 4"/>
          <p:cNvSpPr>
            <a:spLocks noGrp="1"/>
          </p:cNvSpPr>
          <p:nvPr>
            <p:ph type="dt" idx="1"/>
          </p:nvPr>
        </p:nvSpPr>
        <p:spPr/>
        <p:txBody>
          <a:bodyPr/>
          <a:lstStyle/>
          <a:p>
            <a:fld id="{07A287B0-84BC-4985-8BDD-5D12D10AD403}" type="datetime1">
              <a:rPr lang="en-GB" smtClean="0"/>
              <a:t>27/03/2024</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3139731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10</a:t>
            </a:fld>
            <a:endParaRPr lang="en-GB" dirty="0"/>
          </a:p>
        </p:txBody>
      </p:sp>
      <p:sp>
        <p:nvSpPr>
          <p:cNvPr id="5" name="Date Placeholder 4"/>
          <p:cNvSpPr>
            <a:spLocks noGrp="1"/>
          </p:cNvSpPr>
          <p:nvPr>
            <p:ph type="dt" idx="1"/>
          </p:nvPr>
        </p:nvSpPr>
        <p:spPr/>
        <p:txBody>
          <a:bodyPr/>
          <a:lstStyle/>
          <a:p>
            <a:fld id="{07A287B0-84BC-4985-8BDD-5D12D10AD403}" type="datetime1">
              <a:rPr lang="en-GB" smtClean="0"/>
              <a:t>27/03/2024</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3263053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12</a:t>
            </a:fld>
            <a:endParaRPr lang="en-GB" dirty="0"/>
          </a:p>
        </p:txBody>
      </p:sp>
      <p:sp>
        <p:nvSpPr>
          <p:cNvPr id="5" name="Date Placeholder 4"/>
          <p:cNvSpPr>
            <a:spLocks noGrp="1"/>
          </p:cNvSpPr>
          <p:nvPr>
            <p:ph type="dt" idx="1"/>
          </p:nvPr>
        </p:nvSpPr>
        <p:spPr/>
        <p:txBody>
          <a:bodyPr/>
          <a:lstStyle/>
          <a:p>
            <a:fld id="{07A287B0-84BC-4985-8BDD-5D12D10AD403}" type="datetime1">
              <a:rPr lang="en-GB" smtClean="0"/>
              <a:t>27/03/2024</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1861311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13</a:t>
            </a:fld>
            <a:endParaRPr lang="en-GB" dirty="0"/>
          </a:p>
        </p:txBody>
      </p:sp>
      <p:sp>
        <p:nvSpPr>
          <p:cNvPr id="5" name="Date Placeholder 4"/>
          <p:cNvSpPr>
            <a:spLocks noGrp="1"/>
          </p:cNvSpPr>
          <p:nvPr>
            <p:ph type="dt" idx="1"/>
          </p:nvPr>
        </p:nvSpPr>
        <p:spPr/>
        <p:txBody>
          <a:bodyPr/>
          <a:lstStyle/>
          <a:p>
            <a:fld id="{07A287B0-84BC-4985-8BDD-5D12D10AD403}" type="datetime1">
              <a:rPr lang="en-GB" smtClean="0"/>
              <a:t>27/03/2024</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9550582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business.yougov.com/"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business.yougov.com/"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business.yougov.com/"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business.yougov.com/"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business.yougov.com/"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business.yougov.com/"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hyperlink" Target="https://business.yougov.com/"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hyperlink" Target="https://business.yougov.com/"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hyperlink" Target="https://business.yougov.com/"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jpg"/><Relationship Id="rId4"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10.png"/><Relationship Id="rId9" Type="http://schemas.openxmlformats.org/officeDocument/2006/relationships/image" Target="../media/image1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Option A">
    <p:spTree>
      <p:nvGrpSpPr>
        <p:cNvPr id="1" name=""/>
        <p:cNvGrpSpPr/>
        <p:nvPr/>
      </p:nvGrpSpPr>
      <p:grpSpPr>
        <a:xfrm>
          <a:off x="0" y="0"/>
          <a:ext cx="0" cy="0"/>
          <a:chOff x="0" y="0"/>
          <a:chExt cx="0" cy="0"/>
        </a:xfrm>
      </p:grpSpPr>
      <p:sp>
        <p:nvSpPr>
          <p:cNvPr id="14" name="Footer Placeholder 7" hidden="1">
            <a:extLst>
              <a:ext uri="{FF2B5EF4-FFF2-40B4-BE49-F238E27FC236}">
                <a16:creationId xmlns:a16="http://schemas.microsoft.com/office/drawing/2014/main" id="{BDBD91DF-EEBF-4F90-8EB0-5B46372D5942}"/>
              </a:ext>
            </a:extLst>
          </p:cNvPr>
          <p:cNvSpPr>
            <a:spLocks noGrp="1"/>
          </p:cNvSpPr>
          <p:nvPr>
            <p:ph type="ftr" sz="quarter" idx="3"/>
          </p:nvPr>
        </p:nvSpPr>
        <p:spPr bwMode="white">
          <a:xfrm>
            <a:off x="12193200" y="6858000"/>
            <a:ext cx="0" cy="0"/>
          </a:xfrm>
          <a:prstGeom prst="rect">
            <a:avLst/>
          </a:prstGeom>
        </p:spPr>
        <p:txBody>
          <a:bodyPr vert="horz" lIns="0" tIns="0" rIns="0" bIns="0" rtlCol="0" anchor="t" anchorCtr="0"/>
          <a:lstStyle>
            <a:lvl1pPr algn="l">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12193200" y="6858000"/>
            <a:ext cx="0" cy="0"/>
          </a:xfrm>
        </p:spPr>
        <p:txBody>
          <a:bodyPr/>
          <a:lstStyle>
            <a:lvl1pPr>
              <a:defRPr sz="100">
                <a:noFill/>
              </a:defRPr>
            </a:lvl1pPr>
          </a:lstStyle>
          <a:p>
            <a:fld id="{23AA811B-2EBD-4900-905E-5BE206449611}" type="slidenum">
              <a:rPr lang="en-GB" smtClean="0"/>
              <a:pPr/>
              <a:t>‹#›</a:t>
            </a:fld>
            <a:endParaRPr lang="en-GB" dirty="0"/>
          </a:p>
        </p:txBody>
      </p:sp>
      <p:pic>
        <p:nvPicPr>
          <p:cNvPr id="7" name="Graphics">
            <a:extLst>
              <a:ext uri="{FF2B5EF4-FFF2-40B4-BE49-F238E27FC236}">
                <a16:creationId xmlns:a16="http://schemas.microsoft.com/office/drawing/2014/main" id="{8EA39949-CB15-4518-A3C1-134F05399A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9" name="Rectangle 18">
            <a:extLst>
              <a:ext uri="{FF2B5EF4-FFF2-40B4-BE49-F238E27FC236}">
                <a16:creationId xmlns:a16="http://schemas.microsoft.com/office/drawing/2014/main" id="{2ECEAF09-4087-4DE9-9FE5-1AA7D63567C2}"/>
              </a:ext>
            </a:extLst>
          </p:cNvPr>
          <p:cNvSpPr/>
          <p:nvPr userDrawn="1"/>
        </p:nvSpPr>
        <p:spPr bwMode="white">
          <a:xfrm>
            <a:off x="540000" y="5580000"/>
            <a:ext cx="1710000" cy="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 name="Logo">
            <a:extLst>
              <a:ext uri="{FF2B5EF4-FFF2-40B4-BE49-F238E27FC236}">
                <a16:creationId xmlns:a16="http://schemas.microsoft.com/office/drawing/2014/main" id="{BACEDC41-79C2-4ADA-B739-01C59B4CABDE}"/>
              </a:ext>
            </a:extLst>
          </p:cNvPr>
          <p:cNvSpPr>
            <a:spLocks noChangeArrowheads="1"/>
          </p:cNvSpPr>
          <p:nvPr userDrawn="1"/>
        </p:nvSpPr>
        <p:spPr bwMode="white">
          <a:xfrm>
            <a:off x="10048010" y="3221010"/>
            <a:ext cx="1670252" cy="347393"/>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bg1"/>
          </a:solidFill>
          <a:ln>
            <a:noFill/>
          </a:ln>
          <a:effectLst/>
        </p:spPr>
        <p:txBody>
          <a:bodyPr wrap="none" anchor="ctr"/>
          <a:lstStyle/>
          <a:p>
            <a:endParaRPr lang="en-GB" dirty="0"/>
          </a:p>
        </p:txBody>
      </p:sp>
      <p:sp>
        <p:nvSpPr>
          <p:cNvPr id="9" name="Triangle 14">
            <a:extLst>
              <a:ext uri="{FF2B5EF4-FFF2-40B4-BE49-F238E27FC236}">
                <a16:creationId xmlns:a16="http://schemas.microsoft.com/office/drawing/2014/main" id="{CC85A10E-8271-4502-86CC-22674166B7FE}"/>
              </a:ext>
            </a:extLst>
          </p:cNvPr>
          <p:cNvSpPr/>
          <p:nvPr userDrawn="1"/>
        </p:nvSpPr>
        <p:spPr>
          <a:xfrm rot="16200000">
            <a:off x="11987738" y="3339037"/>
            <a:ext cx="228599" cy="17992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ctrTitle" hasCustomPrompt="1"/>
          </p:nvPr>
        </p:nvSpPr>
        <p:spPr bwMode="white">
          <a:xfrm>
            <a:off x="539749" y="1980000"/>
            <a:ext cx="8290800" cy="1836000"/>
          </a:xfrm>
        </p:spPr>
        <p:txBody>
          <a:bodyPr anchor="t" anchorCtr="0"/>
          <a:lstStyle>
            <a:lvl1pPr algn="l">
              <a:defRPr sz="6000">
                <a:solidFill>
                  <a:schemeClr val="bg1"/>
                </a:solidFill>
              </a:defRPr>
            </a:lvl1pPr>
          </a:lstStyle>
          <a:p>
            <a:r>
              <a:rPr lang="en-GB" dirty="0"/>
              <a:t>Click to add title</a:t>
            </a:r>
          </a:p>
        </p:txBody>
      </p:sp>
      <p:sp>
        <p:nvSpPr>
          <p:cNvPr id="3" name="Subtitle 2"/>
          <p:cNvSpPr>
            <a:spLocks noGrp="1"/>
          </p:cNvSpPr>
          <p:nvPr>
            <p:ph type="subTitle" idx="1" hasCustomPrompt="1"/>
          </p:nvPr>
        </p:nvSpPr>
        <p:spPr bwMode="white">
          <a:xfrm>
            <a:off x="539749" y="4320000"/>
            <a:ext cx="8290800" cy="910800"/>
          </a:xfrm>
        </p:spPr>
        <p:txBody>
          <a:bodyPr/>
          <a:lstStyle>
            <a:lvl1pPr marL="0" indent="0" algn="l">
              <a:spcBef>
                <a:spcPts val="0"/>
              </a:spcBef>
              <a:buFont typeface="Arial" panose="020B0604020202020204" pitchFamily="34" charset="0"/>
              <a:buChar char="​"/>
              <a:defRPr sz="1800" b="1">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subtitle</a:t>
            </a:r>
          </a:p>
        </p:txBody>
      </p:sp>
      <p:sp>
        <p:nvSpPr>
          <p:cNvPr id="5" name="Text Placeholder 4">
            <a:extLst>
              <a:ext uri="{FF2B5EF4-FFF2-40B4-BE49-F238E27FC236}">
                <a16:creationId xmlns:a16="http://schemas.microsoft.com/office/drawing/2014/main" id="{38B77B10-8AAC-4A7A-AAF3-AEEA85F5437D}"/>
              </a:ext>
            </a:extLst>
          </p:cNvPr>
          <p:cNvSpPr>
            <a:spLocks noGrp="1"/>
          </p:cNvSpPr>
          <p:nvPr>
            <p:ph type="body" sz="quarter" idx="18" hasCustomPrompt="1"/>
          </p:nvPr>
        </p:nvSpPr>
        <p:spPr>
          <a:xfrm>
            <a:off x="540000" y="5760000"/>
            <a:ext cx="8290800" cy="252000"/>
          </a:xfrm>
        </p:spPr>
        <p:txBody>
          <a:bodyPr/>
          <a:lstStyle>
            <a:lvl1pPr marL="0" indent="0">
              <a:lnSpc>
                <a:spcPct val="100000"/>
              </a:lnSpc>
              <a:spcBef>
                <a:spcPts val="0"/>
              </a:spcBef>
              <a:spcAft>
                <a:spcPts val="0"/>
              </a:spcAft>
              <a:buFontTx/>
              <a:buNone/>
              <a:defRPr lang="en-US" sz="1400" b="1" kern="1200" dirty="0" smtClean="0">
                <a:solidFill>
                  <a:schemeClr val="bg1"/>
                </a:solidFill>
                <a:latin typeface="+mn-lt"/>
                <a:ea typeface="+mn-ea"/>
                <a:cs typeface="+mn-cs"/>
              </a:defRPr>
            </a:lvl1pPr>
            <a:lvl2pPr marL="0" indent="0">
              <a:lnSpc>
                <a:spcPct val="100000"/>
              </a:lnSpc>
              <a:spcBef>
                <a:spcPts val="0"/>
              </a:spcBef>
              <a:spcAft>
                <a:spcPts val="0"/>
              </a:spcAft>
              <a:buFontTx/>
              <a:buNone/>
              <a:defRPr lang="en-US" sz="1400" b="0" kern="1200" dirty="0" smtClean="0">
                <a:solidFill>
                  <a:schemeClr val="bg1"/>
                </a:solidFill>
                <a:latin typeface="+mn-lt"/>
                <a:ea typeface="+mn-ea"/>
                <a:cs typeface="+mn-cs"/>
              </a:defRPr>
            </a:lvl2pPr>
            <a:lvl3pPr marL="0" indent="0">
              <a:lnSpc>
                <a:spcPct val="100000"/>
              </a:lnSpc>
              <a:spcBef>
                <a:spcPts val="0"/>
              </a:spcBef>
              <a:spcAft>
                <a:spcPts val="0"/>
              </a:spcAft>
              <a:buFontTx/>
              <a:buNone/>
              <a:defRPr lang="en-US" sz="1400" b="0" kern="1200" dirty="0" smtClean="0">
                <a:solidFill>
                  <a:schemeClr val="bg1"/>
                </a:solidFill>
                <a:latin typeface="+mn-lt"/>
                <a:ea typeface="+mn-ea"/>
                <a:cs typeface="+mn-cs"/>
              </a:defRPr>
            </a:lvl3pPr>
            <a:lvl4pPr marL="0">
              <a:lnSpc>
                <a:spcPct val="100000"/>
              </a:lnSpc>
              <a:spcBef>
                <a:spcPts val="0"/>
              </a:spcBef>
              <a:spcAft>
                <a:spcPts val="0"/>
              </a:spcAft>
              <a:buFontTx/>
              <a:buNone/>
              <a:defRPr lang="en-US" sz="1400" b="0" kern="1200" dirty="0" smtClean="0">
                <a:solidFill>
                  <a:schemeClr val="bg1"/>
                </a:solidFill>
                <a:latin typeface="+mn-lt"/>
                <a:ea typeface="+mn-ea"/>
                <a:cs typeface="+mn-cs"/>
              </a:defRPr>
            </a:lvl4pPr>
            <a:lvl5pPr marL="0">
              <a:lnSpc>
                <a:spcPct val="100000"/>
              </a:lnSpc>
              <a:spcBef>
                <a:spcPts val="0"/>
              </a:spcBef>
              <a:spcAft>
                <a:spcPts val="0"/>
              </a:spcAft>
              <a:buFontTx/>
              <a:buNone/>
              <a:defRPr lang="en-GB" sz="1400" b="0" kern="1200" dirty="0">
                <a:solidFill>
                  <a:schemeClr val="bg1"/>
                </a:solidFill>
                <a:latin typeface="+mn-lt"/>
                <a:ea typeface="+mn-ea"/>
                <a:cs typeface="+mn-cs"/>
              </a:defRPr>
            </a:lvl5pPr>
            <a:lvl6pPr>
              <a:lnSpc>
                <a:spcPct val="100000"/>
              </a:lnSpc>
              <a:spcBef>
                <a:spcPts val="0"/>
              </a:spcBef>
              <a:spcAft>
                <a:spcPts val="0"/>
              </a:spcAft>
              <a:buNone/>
              <a:defRPr lang="en-US" sz="1400" b="0" kern="1200" cap="none" baseline="0" dirty="0" smtClean="0">
                <a:solidFill>
                  <a:schemeClr val="bg1"/>
                </a:solidFill>
                <a:latin typeface="+mn-lt"/>
                <a:ea typeface="+mn-ea"/>
                <a:cs typeface="+mn-cs"/>
              </a:defRPr>
            </a:lvl6pPr>
            <a:lvl7pPr>
              <a:lnSpc>
                <a:spcPct val="100000"/>
              </a:lnSpc>
              <a:spcBef>
                <a:spcPts val="0"/>
              </a:spcBef>
              <a:spcAft>
                <a:spcPts val="0"/>
              </a:spcAft>
              <a:buNone/>
              <a:defRPr lang="en-US" sz="1400" b="0" kern="1200" cap="none" baseline="0" dirty="0" smtClean="0">
                <a:solidFill>
                  <a:schemeClr val="bg1"/>
                </a:solidFill>
                <a:latin typeface="+mn-lt"/>
                <a:ea typeface="+mn-ea"/>
                <a:cs typeface="+mn-cs"/>
              </a:defRPr>
            </a:lvl7pPr>
            <a:lvl8pPr marL="0" indent="0">
              <a:lnSpc>
                <a:spcPct val="100000"/>
              </a:lnSpc>
              <a:spcBef>
                <a:spcPts val="0"/>
              </a:spcBef>
              <a:spcAft>
                <a:spcPts val="0"/>
              </a:spcAft>
              <a:buNone/>
              <a:defRPr lang="en-US" sz="1400" b="0" kern="1200" cap="none" baseline="0" dirty="0" smtClean="0">
                <a:solidFill>
                  <a:schemeClr val="bg1"/>
                </a:solidFill>
                <a:latin typeface="+mn-lt"/>
                <a:ea typeface="+mn-ea"/>
                <a:cs typeface="+mn-cs"/>
              </a:defRPr>
            </a:lvl8pPr>
            <a:lvl9pPr>
              <a:lnSpc>
                <a:spcPct val="100000"/>
              </a:lnSpc>
              <a:spcBef>
                <a:spcPts val="0"/>
              </a:spcBef>
              <a:spcAft>
                <a:spcPts val="0"/>
              </a:spcAft>
              <a:buNone/>
              <a:defRPr lang="en-GB" sz="1400" b="0" kern="1200" cap="none" baseline="0" dirty="0" smtClean="0">
                <a:solidFill>
                  <a:schemeClr val="bg1"/>
                </a:solidFill>
                <a:latin typeface="+mn-lt"/>
                <a:ea typeface="+mn-ea"/>
                <a:cs typeface="+mn-cs"/>
              </a:defRPr>
            </a:lvl9pPr>
          </a:lstStyle>
          <a:p>
            <a:pPr lvl="0"/>
            <a:r>
              <a:rPr lang="en-GB" dirty="0"/>
              <a:t>Click to add text</a:t>
            </a:r>
          </a:p>
        </p:txBody>
      </p:sp>
      <p:sp>
        <p:nvSpPr>
          <p:cNvPr id="17" name="Date Placeholder 1">
            <a:extLst>
              <a:ext uri="{FF2B5EF4-FFF2-40B4-BE49-F238E27FC236}">
                <a16:creationId xmlns:a16="http://schemas.microsoft.com/office/drawing/2014/main" id="{6D60C9B8-54EB-4CAF-B33B-5CBD629B423C}"/>
              </a:ext>
            </a:extLst>
          </p:cNvPr>
          <p:cNvSpPr>
            <a:spLocks noGrp="1"/>
          </p:cNvSpPr>
          <p:nvPr>
            <p:ph type="dt" sz="half" idx="2"/>
          </p:nvPr>
        </p:nvSpPr>
        <p:spPr bwMode="white">
          <a:xfrm>
            <a:off x="540000" y="882000"/>
            <a:ext cx="3582000" cy="216000"/>
          </a:xfrm>
          <a:prstGeom prst="rect">
            <a:avLst/>
          </a:prstGeom>
        </p:spPr>
        <p:txBody>
          <a:bodyPr vert="horz" lIns="0" tIns="0" rIns="0" bIns="0" rtlCol="0" anchor="t" anchorCtr="0"/>
          <a:lstStyle>
            <a:lvl1pPr algn="l">
              <a:defRPr sz="1200">
                <a:solidFill>
                  <a:schemeClr val="bg1"/>
                </a:solidFill>
              </a:defRPr>
            </a:lvl1pPr>
          </a:lstStyle>
          <a:p>
            <a:fld id="{01ACD8E0-CA00-4AE5-80CF-9169E75FDC8B}" type="datetime4">
              <a:rPr lang="en-GB" smtClean="0"/>
              <a:t>27 March 2024</a:t>
            </a:fld>
            <a:endParaRPr lang="en-GB" dirty="0"/>
          </a:p>
        </p:txBody>
      </p:sp>
      <p:sp>
        <p:nvSpPr>
          <p:cNvPr id="10" name="TextBox 9">
            <a:extLst>
              <a:ext uri="{FF2B5EF4-FFF2-40B4-BE49-F238E27FC236}">
                <a16:creationId xmlns:a16="http://schemas.microsoft.com/office/drawing/2014/main" id="{6BBDCCE8-6C63-4F12-B123-CC3D7C4D1D29}"/>
              </a:ext>
            </a:extLst>
          </p:cNvPr>
          <p:cNvSpPr txBox="1"/>
          <p:nvPr userDrawn="1"/>
        </p:nvSpPr>
        <p:spPr>
          <a:xfrm>
            <a:off x="539750" y="6480000"/>
            <a:ext cx="2822575" cy="169277"/>
          </a:xfrm>
          <a:prstGeom prst="rect">
            <a:avLst/>
          </a:prstGeom>
          <a:noFill/>
        </p:spPr>
        <p:txBody>
          <a:bodyPr wrap="square" lIns="0" tIns="0" rIns="0" bIns="0" rtlCol="0">
            <a:spAutoFit/>
          </a:bodyPr>
          <a:lstStyle/>
          <a:p>
            <a:pPr algn="l"/>
            <a:r>
              <a:rPr lang="en-GB" sz="1100" dirty="0">
                <a:solidFill>
                  <a:schemeClr val="bg1"/>
                </a:solidFill>
                <a:latin typeface="+mj-lt"/>
                <a:hlinkClick r:id="rId3">
                  <a:extLst>
                    <a:ext uri="{A12FA001-AC4F-418D-AE19-62706E023703}">
                      <ahyp:hlinkClr xmlns:ahyp="http://schemas.microsoft.com/office/drawing/2018/hyperlinkcolor" val="tx"/>
                    </a:ext>
                  </a:extLst>
                </a:hlinkClick>
              </a:rPr>
              <a:t>business.yougov.com</a:t>
            </a:r>
            <a:endParaRPr lang="en-GB" sz="1100" dirty="0">
              <a:solidFill>
                <a:schemeClr val="bg1"/>
              </a:solidFill>
              <a:latin typeface="+mj-lt"/>
            </a:endParaRPr>
          </a:p>
        </p:txBody>
      </p:sp>
    </p:spTree>
    <p:extLst>
      <p:ext uri="{BB962C8B-B14F-4D97-AF65-F5344CB8AC3E}">
        <p14:creationId xmlns:p14="http://schemas.microsoft.com/office/powerpoint/2010/main" val="270691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Medium Box Option">
    <p:spTree>
      <p:nvGrpSpPr>
        <p:cNvPr id="1" name=""/>
        <p:cNvGrpSpPr/>
        <p:nvPr/>
      </p:nvGrpSpPr>
      <p:grpSpPr>
        <a:xfrm>
          <a:off x="0" y="0"/>
          <a:ext cx="0" cy="0"/>
          <a:chOff x="0" y="0"/>
          <a:chExt cx="0" cy="0"/>
        </a:xfrm>
      </p:grpSpPr>
      <p:sp>
        <p:nvSpPr>
          <p:cNvPr id="13" name="Footer Placeholder 7" hidden="1">
            <a:extLst>
              <a:ext uri="{FF2B5EF4-FFF2-40B4-BE49-F238E27FC236}">
                <a16:creationId xmlns:a16="http://schemas.microsoft.com/office/drawing/2014/main" id="{F9E6EAE7-05BD-4710-B2F1-AA7C9501E252}"/>
              </a:ext>
            </a:extLst>
          </p:cNvPr>
          <p:cNvSpPr>
            <a:spLocks noGrp="1"/>
          </p:cNvSpPr>
          <p:nvPr>
            <p:ph type="ftr" sz="quarter" idx="3"/>
          </p:nvPr>
        </p:nvSpPr>
        <p:spPr bwMode="white">
          <a:xfrm>
            <a:off x="12193200" y="6858000"/>
            <a:ext cx="0" cy="0"/>
          </a:xfrm>
          <a:prstGeom prst="rect">
            <a:avLst/>
          </a:prstGeom>
        </p:spPr>
        <p:txBody>
          <a:bodyPr vert="horz" lIns="0" tIns="0" rIns="0" bIns="0" rtlCol="0" anchor="t" anchorCtr="0"/>
          <a:lstStyle>
            <a:lvl1pPr algn="l">
              <a:defRPr sz="100">
                <a:noFill/>
              </a:defRPr>
            </a:lvl1pPr>
          </a:lstStyle>
          <a:p>
            <a:endParaRPr lang="en-GB" dirty="0"/>
          </a:p>
        </p:txBody>
      </p:sp>
      <p:sp>
        <p:nvSpPr>
          <p:cNvPr id="15" name="Slide Number Placeholder 10" hidden="1">
            <a:extLst>
              <a:ext uri="{FF2B5EF4-FFF2-40B4-BE49-F238E27FC236}">
                <a16:creationId xmlns:a16="http://schemas.microsoft.com/office/drawing/2014/main" id="{F74147FC-947A-4690-8704-DAA1282EE004}"/>
              </a:ext>
            </a:extLst>
          </p:cNvPr>
          <p:cNvSpPr txBox="1">
            <a:spLocks/>
          </p:cNvSpPr>
          <p:nvPr userDrawn="1"/>
        </p:nvSpPr>
        <p:spPr>
          <a:xfrm>
            <a:off x="12193200" y="6858000"/>
            <a:ext cx="0" cy="0"/>
          </a:xfrm>
          <a:prstGeom prst="rect">
            <a:avLst/>
          </a:prstGeom>
        </p:spPr>
        <p:txBody>
          <a:bodyPr vert="horz" lIns="0" tIns="0" rIns="0" bIns="0" rtlCol="0" anchor="t" anchorCtr="0"/>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AA811B-2EBD-4900-905E-5BE206449611}" type="slidenum">
              <a:rPr lang="en-GB" smtClean="0"/>
              <a:pPr/>
              <a:t>‹#›</a:t>
            </a:fld>
            <a:endParaRPr lang="en-GB" dirty="0"/>
          </a:p>
        </p:txBody>
      </p:sp>
      <p:pic>
        <p:nvPicPr>
          <p:cNvPr id="7" name="Graphics">
            <a:extLst>
              <a:ext uri="{FF2B5EF4-FFF2-40B4-BE49-F238E27FC236}">
                <a16:creationId xmlns:a16="http://schemas.microsoft.com/office/drawing/2014/main" id="{8EA39949-CB15-4518-A3C1-134F05399A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7D76BAD8-4A04-4562-A908-5C01BD6D9ACB}"/>
              </a:ext>
            </a:extLst>
          </p:cNvPr>
          <p:cNvSpPr/>
          <p:nvPr userDrawn="1"/>
        </p:nvSpPr>
        <p:spPr>
          <a:xfrm>
            <a:off x="539998" y="540000"/>
            <a:ext cx="5468400" cy="57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Logo">
            <a:extLst>
              <a:ext uri="{FF2B5EF4-FFF2-40B4-BE49-F238E27FC236}">
                <a16:creationId xmlns:a16="http://schemas.microsoft.com/office/drawing/2014/main" id="{BACEDC41-79C2-4ADA-B739-01C59B4CABDE}"/>
              </a:ext>
            </a:extLst>
          </p:cNvPr>
          <p:cNvSpPr>
            <a:spLocks noChangeArrowheads="1"/>
          </p:cNvSpPr>
          <p:nvPr userDrawn="1"/>
        </p:nvSpPr>
        <p:spPr bwMode="white">
          <a:xfrm>
            <a:off x="10048010" y="3221010"/>
            <a:ext cx="1670252" cy="347393"/>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bg1"/>
          </a:solidFill>
          <a:ln>
            <a:noFill/>
          </a:ln>
          <a:effectLst/>
        </p:spPr>
        <p:txBody>
          <a:bodyPr wrap="none" anchor="ctr"/>
          <a:lstStyle/>
          <a:p>
            <a:endParaRPr lang="en-GB" dirty="0"/>
          </a:p>
        </p:txBody>
      </p:sp>
      <p:sp>
        <p:nvSpPr>
          <p:cNvPr id="9" name="Triangle 14">
            <a:extLst>
              <a:ext uri="{FF2B5EF4-FFF2-40B4-BE49-F238E27FC236}">
                <a16:creationId xmlns:a16="http://schemas.microsoft.com/office/drawing/2014/main" id="{CC85A10E-8271-4502-86CC-22674166B7FE}"/>
              </a:ext>
            </a:extLst>
          </p:cNvPr>
          <p:cNvSpPr/>
          <p:nvPr userDrawn="1"/>
        </p:nvSpPr>
        <p:spPr>
          <a:xfrm rot="16200000">
            <a:off x="11987738" y="3339037"/>
            <a:ext cx="228599" cy="17992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8" name="Triangle 12">
            <a:extLst>
              <a:ext uri="{FF2B5EF4-FFF2-40B4-BE49-F238E27FC236}">
                <a16:creationId xmlns:a16="http://schemas.microsoft.com/office/drawing/2014/main" id="{FA752B54-A44D-497A-B004-44B8A0676096}"/>
              </a:ext>
            </a:extLst>
          </p:cNvPr>
          <p:cNvSpPr/>
          <p:nvPr userDrawn="1"/>
        </p:nvSpPr>
        <p:spPr>
          <a:xfrm rot="5400000">
            <a:off x="5982965" y="3339037"/>
            <a:ext cx="228599" cy="17992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0" name="Rectangle 19">
            <a:extLst>
              <a:ext uri="{FF2B5EF4-FFF2-40B4-BE49-F238E27FC236}">
                <a16:creationId xmlns:a16="http://schemas.microsoft.com/office/drawing/2014/main" id="{3403585E-6DB7-4307-BDBF-3FBAB1B38DF4}"/>
              </a:ext>
            </a:extLst>
          </p:cNvPr>
          <p:cNvSpPr/>
          <p:nvPr userDrawn="1"/>
        </p:nvSpPr>
        <p:spPr>
          <a:xfrm>
            <a:off x="900000" y="5580000"/>
            <a:ext cx="1710000" cy="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 name="Title 1"/>
          <p:cNvSpPr>
            <a:spLocks noGrp="1"/>
          </p:cNvSpPr>
          <p:nvPr>
            <p:ph type="ctrTitle" hasCustomPrompt="1"/>
          </p:nvPr>
        </p:nvSpPr>
        <p:spPr>
          <a:xfrm>
            <a:off x="900000" y="1979998"/>
            <a:ext cx="4742414" cy="2232000"/>
          </a:xfrm>
        </p:spPr>
        <p:txBody>
          <a:bodyPr anchor="t" anchorCtr="0"/>
          <a:lstStyle>
            <a:lvl1pPr algn="l">
              <a:lnSpc>
                <a:spcPct val="80000"/>
              </a:lnSpc>
              <a:defRPr sz="6000">
                <a:solidFill>
                  <a:schemeClr val="tx1"/>
                </a:solidFill>
              </a:defRPr>
            </a:lvl1pPr>
          </a:lstStyle>
          <a:p>
            <a:r>
              <a:rPr lang="en-GB" dirty="0"/>
              <a:t>Click to add title</a:t>
            </a:r>
          </a:p>
        </p:txBody>
      </p:sp>
      <p:sp>
        <p:nvSpPr>
          <p:cNvPr id="3" name="Subtitle 2"/>
          <p:cNvSpPr>
            <a:spLocks noGrp="1"/>
          </p:cNvSpPr>
          <p:nvPr>
            <p:ph type="subTitle" idx="1" hasCustomPrompt="1"/>
          </p:nvPr>
        </p:nvSpPr>
        <p:spPr>
          <a:xfrm>
            <a:off x="900000" y="4320000"/>
            <a:ext cx="4742414" cy="910800"/>
          </a:xfrm>
        </p:spPr>
        <p:txBody>
          <a:bodyPr/>
          <a:lstStyle>
            <a:lvl1pPr marL="0" indent="0" algn="l">
              <a:spcBef>
                <a:spcPts val="0"/>
              </a:spcBef>
              <a:buFont typeface="Arial" panose="020B0604020202020204" pitchFamily="34" charset="0"/>
              <a:buChar char="​"/>
              <a:defRPr sz="12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subtitle</a:t>
            </a:r>
          </a:p>
        </p:txBody>
      </p:sp>
      <p:sp>
        <p:nvSpPr>
          <p:cNvPr id="16" name="Text Placeholder 4">
            <a:extLst>
              <a:ext uri="{FF2B5EF4-FFF2-40B4-BE49-F238E27FC236}">
                <a16:creationId xmlns:a16="http://schemas.microsoft.com/office/drawing/2014/main" id="{D3EC336D-76C3-421F-8374-4FEBE711D9F7}"/>
              </a:ext>
            </a:extLst>
          </p:cNvPr>
          <p:cNvSpPr>
            <a:spLocks noGrp="1"/>
          </p:cNvSpPr>
          <p:nvPr>
            <p:ph type="body" sz="quarter" idx="18" hasCustomPrompt="1"/>
          </p:nvPr>
        </p:nvSpPr>
        <p:spPr>
          <a:xfrm>
            <a:off x="900000" y="5760000"/>
            <a:ext cx="4741200" cy="396000"/>
          </a:xfrm>
        </p:spPr>
        <p:txBody>
          <a:bodyPr/>
          <a:lstStyle>
            <a:lvl1pPr marL="0" indent="0">
              <a:lnSpc>
                <a:spcPct val="100000"/>
              </a:lnSpc>
              <a:spcBef>
                <a:spcPts val="0"/>
              </a:spcBef>
              <a:spcAft>
                <a:spcPts val="0"/>
              </a:spcAft>
              <a:buFontTx/>
              <a:buNone/>
              <a:defRPr lang="en-US" sz="1400" b="1" kern="1200" dirty="0" smtClean="0">
                <a:solidFill>
                  <a:schemeClr val="tx1"/>
                </a:solidFill>
                <a:latin typeface="+mn-lt"/>
                <a:ea typeface="+mn-ea"/>
                <a:cs typeface="+mn-cs"/>
              </a:defRPr>
            </a:lvl1pPr>
            <a:lvl2pPr marL="0" indent="0">
              <a:lnSpc>
                <a:spcPct val="100000"/>
              </a:lnSpc>
              <a:spcBef>
                <a:spcPts val="0"/>
              </a:spcBef>
              <a:spcAft>
                <a:spcPts val="0"/>
              </a:spcAft>
              <a:buFontTx/>
              <a:buNone/>
              <a:defRPr lang="en-US" sz="1400" b="0" kern="1200" dirty="0" smtClean="0">
                <a:solidFill>
                  <a:schemeClr val="tx1"/>
                </a:solidFill>
                <a:latin typeface="+mn-lt"/>
                <a:ea typeface="+mn-ea"/>
                <a:cs typeface="+mn-cs"/>
              </a:defRPr>
            </a:lvl2pPr>
            <a:lvl3pPr marL="0" indent="0">
              <a:lnSpc>
                <a:spcPct val="100000"/>
              </a:lnSpc>
              <a:spcBef>
                <a:spcPts val="0"/>
              </a:spcBef>
              <a:spcAft>
                <a:spcPts val="0"/>
              </a:spcAft>
              <a:buFontTx/>
              <a:buNone/>
              <a:defRPr lang="en-US" sz="1400" b="0" kern="1200" dirty="0" smtClean="0">
                <a:solidFill>
                  <a:schemeClr val="tx1"/>
                </a:solidFill>
                <a:latin typeface="+mn-lt"/>
                <a:ea typeface="+mn-ea"/>
                <a:cs typeface="+mn-cs"/>
              </a:defRPr>
            </a:lvl3pPr>
            <a:lvl4pPr marL="0">
              <a:lnSpc>
                <a:spcPct val="100000"/>
              </a:lnSpc>
              <a:spcBef>
                <a:spcPts val="0"/>
              </a:spcBef>
              <a:spcAft>
                <a:spcPts val="0"/>
              </a:spcAft>
              <a:buFontTx/>
              <a:buNone/>
              <a:defRPr lang="en-US" sz="1400" b="0" kern="1200" dirty="0" smtClean="0">
                <a:solidFill>
                  <a:schemeClr val="tx1"/>
                </a:solidFill>
                <a:latin typeface="+mn-lt"/>
                <a:ea typeface="+mn-ea"/>
                <a:cs typeface="+mn-cs"/>
              </a:defRPr>
            </a:lvl4pPr>
            <a:lvl5pPr marL="0">
              <a:lnSpc>
                <a:spcPct val="100000"/>
              </a:lnSpc>
              <a:spcBef>
                <a:spcPts val="0"/>
              </a:spcBef>
              <a:spcAft>
                <a:spcPts val="0"/>
              </a:spcAft>
              <a:buFontTx/>
              <a:buNone/>
              <a:defRPr lang="en-GB" sz="1400" b="0" kern="1200" dirty="0">
                <a:solidFill>
                  <a:schemeClr val="tx1"/>
                </a:solidFill>
                <a:latin typeface="+mn-lt"/>
                <a:ea typeface="+mn-ea"/>
                <a:cs typeface="+mn-cs"/>
              </a:defRPr>
            </a:lvl5pPr>
            <a:lvl6pPr>
              <a:lnSpc>
                <a:spcPct val="100000"/>
              </a:lnSpc>
              <a:spcBef>
                <a:spcPts val="0"/>
              </a:spcBef>
              <a:spcAft>
                <a:spcPts val="0"/>
              </a:spcAft>
              <a:buNone/>
              <a:defRPr lang="en-US" sz="1400" b="0" kern="1200" cap="none" baseline="0" dirty="0" smtClean="0">
                <a:solidFill>
                  <a:schemeClr val="tx1"/>
                </a:solidFill>
                <a:latin typeface="+mn-lt"/>
                <a:ea typeface="+mn-ea"/>
                <a:cs typeface="+mn-cs"/>
              </a:defRPr>
            </a:lvl6pPr>
            <a:lvl7pPr>
              <a:lnSpc>
                <a:spcPct val="100000"/>
              </a:lnSpc>
              <a:spcBef>
                <a:spcPts val="0"/>
              </a:spcBef>
              <a:spcAft>
                <a:spcPts val="0"/>
              </a:spcAft>
              <a:buNone/>
              <a:defRPr lang="en-US" sz="1400" b="0" kern="1200" cap="none" baseline="0" dirty="0" smtClean="0">
                <a:solidFill>
                  <a:schemeClr val="tx1"/>
                </a:solidFill>
                <a:latin typeface="+mn-lt"/>
                <a:ea typeface="+mn-ea"/>
                <a:cs typeface="+mn-cs"/>
              </a:defRPr>
            </a:lvl7pPr>
            <a:lvl8pPr marL="0" indent="0">
              <a:lnSpc>
                <a:spcPct val="100000"/>
              </a:lnSpc>
              <a:spcBef>
                <a:spcPts val="0"/>
              </a:spcBef>
              <a:spcAft>
                <a:spcPts val="0"/>
              </a:spcAft>
              <a:buNone/>
              <a:defRPr lang="en-US" sz="1400" b="0" kern="1200" cap="none" baseline="0" dirty="0" smtClean="0">
                <a:solidFill>
                  <a:schemeClr val="tx1"/>
                </a:solidFill>
                <a:latin typeface="+mn-lt"/>
                <a:ea typeface="+mn-ea"/>
                <a:cs typeface="+mn-cs"/>
              </a:defRPr>
            </a:lvl8pPr>
            <a:lvl9pPr>
              <a:lnSpc>
                <a:spcPct val="100000"/>
              </a:lnSpc>
              <a:spcBef>
                <a:spcPts val="0"/>
              </a:spcBef>
              <a:spcAft>
                <a:spcPts val="0"/>
              </a:spcAft>
              <a:buNone/>
              <a:defRPr lang="en-GB" sz="1400" b="0" kern="1200" cap="none" baseline="0" dirty="0" smtClean="0">
                <a:solidFill>
                  <a:schemeClr val="tx1"/>
                </a:solidFill>
                <a:latin typeface="+mn-lt"/>
                <a:ea typeface="+mn-ea"/>
                <a:cs typeface="+mn-cs"/>
              </a:defRPr>
            </a:lvl9pPr>
          </a:lstStyle>
          <a:p>
            <a:pPr lvl="0"/>
            <a:r>
              <a:rPr lang="en-GB" noProof="0" dirty="0"/>
              <a:t>Click to add text</a:t>
            </a:r>
          </a:p>
        </p:txBody>
      </p:sp>
      <p:sp>
        <p:nvSpPr>
          <p:cNvPr id="17" name="Date Placeholder 1">
            <a:extLst>
              <a:ext uri="{FF2B5EF4-FFF2-40B4-BE49-F238E27FC236}">
                <a16:creationId xmlns:a16="http://schemas.microsoft.com/office/drawing/2014/main" id="{6D60C9B8-54EB-4CAF-B33B-5CBD629B423C}"/>
              </a:ext>
            </a:extLst>
          </p:cNvPr>
          <p:cNvSpPr>
            <a:spLocks noGrp="1"/>
          </p:cNvSpPr>
          <p:nvPr>
            <p:ph type="dt" sz="half" idx="2"/>
          </p:nvPr>
        </p:nvSpPr>
        <p:spPr>
          <a:xfrm>
            <a:off x="900000" y="882000"/>
            <a:ext cx="4742414" cy="216000"/>
          </a:xfrm>
          <a:prstGeom prst="rect">
            <a:avLst/>
          </a:prstGeom>
        </p:spPr>
        <p:txBody>
          <a:bodyPr vert="horz" lIns="0" tIns="0" rIns="0" bIns="0" rtlCol="0" anchor="t" anchorCtr="0"/>
          <a:lstStyle>
            <a:lvl1pPr algn="l">
              <a:defRPr sz="1200">
                <a:solidFill>
                  <a:schemeClr val="tx1"/>
                </a:solidFill>
              </a:defRPr>
            </a:lvl1pPr>
          </a:lstStyle>
          <a:p>
            <a:fld id="{6747DEF1-FAC7-4880-8A2A-1DEBD16DED9F}" type="datetime4">
              <a:rPr lang="en-GB" smtClean="0"/>
              <a:t>27 March 2024</a:t>
            </a:fld>
            <a:endParaRPr lang="en-GB" dirty="0"/>
          </a:p>
        </p:txBody>
      </p:sp>
      <p:sp>
        <p:nvSpPr>
          <p:cNvPr id="14" name="TextBox 13">
            <a:extLst>
              <a:ext uri="{FF2B5EF4-FFF2-40B4-BE49-F238E27FC236}">
                <a16:creationId xmlns:a16="http://schemas.microsoft.com/office/drawing/2014/main" id="{A1F9BA6F-0654-4221-B68A-C1F60C878B50}"/>
              </a:ext>
            </a:extLst>
          </p:cNvPr>
          <p:cNvSpPr txBox="1"/>
          <p:nvPr userDrawn="1"/>
        </p:nvSpPr>
        <p:spPr>
          <a:xfrm>
            <a:off x="539750" y="6480000"/>
            <a:ext cx="2822575" cy="169277"/>
          </a:xfrm>
          <a:prstGeom prst="rect">
            <a:avLst/>
          </a:prstGeom>
          <a:noFill/>
        </p:spPr>
        <p:txBody>
          <a:bodyPr wrap="square" lIns="0" tIns="0" rIns="0" bIns="0" rtlCol="0">
            <a:spAutoFit/>
          </a:bodyPr>
          <a:lstStyle/>
          <a:p>
            <a:pPr algn="l"/>
            <a:r>
              <a:rPr lang="en-GB" sz="1100" dirty="0">
                <a:solidFill>
                  <a:schemeClr val="bg1"/>
                </a:solidFill>
                <a:latin typeface="+mj-lt"/>
                <a:hlinkClick r:id="rId3">
                  <a:extLst>
                    <a:ext uri="{A12FA001-AC4F-418D-AE19-62706E023703}">
                      <ahyp:hlinkClr xmlns:ahyp="http://schemas.microsoft.com/office/drawing/2018/hyperlinkcolor" val="tx"/>
                    </a:ext>
                  </a:extLst>
                </a:hlinkClick>
              </a:rPr>
              <a:t>business.yougov.com</a:t>
            </a:r>
            <a:endParaRPr lang="en-GB" sz="1100" dirty="0">
              <a:solidFill>
                <a:schemeClr val="bg1"/>
              </a:solidFill>
              <a:latin typeface="+mj-lt"/>
            </a:endParaRPr>
          </a:p>
        </p:txBody>
      </p:sp>
    </p:spTree>
    <p:extLst>
      <p:ext uri="{BB962C8B-B14F-4D97-AF65-F5344CB8AC3E}">
        <p14:creationId xmlns:p14="http://schemas.microsoft.com/office/powerpoint/2010/main" val="2014610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lus Client Logo Panel">
    <p:spTree>
      <p:nvGrpSpPr>
        <p:cNvPr id="1" name=""/>
        <p:cNvGrpSpPr/>
        <p:nvPr/>
      </p:nvGrpSpPr>
      <p:grpSpPr>
        <a:xfrm>
          <a:off x="0" y="0"/>
          <a:ext cx="0" cy="0"/>
          <a:chOff x="0" y="0"/>
          <a:chExt cx="0" cy="0"/>
        </a:xfrm>
      </p:grpSpPr>
      <p:sp>
        <p:nvSpPr>
          <p:cNvPr id="13" name="Footer Placeholder 7" hidden="1">
            <a:extLst>
              <a:ext uri="{FF2B5EF4-FFF2-40B4-BE49-F238E27FC236}">
                <a16:creationId xmlns:a16="http://schemas.microsoft.com/office/drawing/2014/main" id="{7FA1167E-E27D-4BFD-ACEF-AA32D33D6234}"/>
              </a:ext>
            </a:extLst>
          </p:cNvPr>
          <p:cNvSpPr>
            <a:spLocks noGrp="1"/>
          </p:cNvSpPr>
          <p:nvPr>
            <p:ph type="ftr" sz="quarter" idx="3"/>
          </p:nvPr>
        </p:nvSpPr>
        <p:spPr bwMode="white">
          <a:xfrm>
            <a:off x="12193200" y="6858000"/>
            <a:ext cx="0" cy="0"/>
          </a:xfrm>
          <a:prstGeom prst="rect">
            <a:avLst/>
          </a:prstGeom>
        </p:spPr>
        <p:txBody>
          <a:bodyPr vert="horz" lIns="0" tIns="0" rIns="0" bIns="0" rtlCol="0" anchor="t" anchorCtr="0"/>
          <a:lstStyle>
            <a:lvl1pPr algn="l">
              <a:defRPr sz="100">
                <a:noFill/>
              </a:defRPr>
            </a:lvl1pPr>
          </a:lstStyle>
          <a:p>
            <a:endParaRPr lang="en-GB" dirty="0"/>
          </a:p>
        </p:txBody>
      </p:sp>
      <p:sp>
        <p:nvSpPr>
          <p:cNvPr id="18" name="Slide Number Placeholder 10" hidden="1">
            <a:extLst>
              <a:ext uri="{FF2B5EF4-FFF2-40B4-BE49-F238E27FC236}">
                <a16:creationId xmlns:a16="http://schemas.microsoft.com/office/drawing/2014/main" id="{D456A3D7-69DD-421B-863A-48C59F76403B}"/>
              </a:ext>
            </a:extLst>
          </p:cNvPr>
          <p:cNvSpPr>
            <a:spLocks noGrp="1"/>
          </p:cNvSpPr>
          <p:nvPr>
            <p:ph type="sldNum" sz="quarter" idx="17"/>
          </p:nvPr>
        </p:nvSpPr>
        <p:spPr>
          <a:xfrm>
            <a:off x="12193200" y="6858000"/>
            <a:ext cx="0" cy="0"/>
          </a:xfrm>
        </p:spPr>
        <p:txBody>
          <a:bodyPr/>
          <a:lstStyle>
            <a:lvl1pPr>
              <a:defRPr sz="100">
                <a:noFill/>
              </a:defRPr>
            </a:lvl1pPr>
          </a:lstStyle>
          <a:p>
            <a:fld id="{23AA811B-2EBD-4900-905E-5BE206449611}" type="slidenum">
              <a:rPr lang="en-GB" smtClean="0"/>
              <a:pPr/>
              <a:t>‹#›</a:t>
            </a:fld>
            <a:endParaRPr lang="en-GB" dirty="0"/>
          </a:p>
        </p:txBody>
      </p:sp>
      <p:pic>
        <p:nvPicPr>
          <p:cNvPr id="7" name="Graphics">
            <a:extLst>
              <a:ext uri="{FF2B5EF4-FFF2-40B4-BE49-F238E27FC236}">
                <a16:creationId xmlns:a16="http://schemas.microsoft.com/office/drawing/2014/main" id="{8EA39949-CB15-4518-A3C1-134F05399A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Triangle 16">
            <a:extLst>
              <a:ext uri="{FF2B5EF4-FFF2-40B4-BE49-F238E27FC236}">
                <a16:creationId xmlns:a16="http://schemas.microsoft.com/office/drawing/2014/main" id="{E2C5B970-AB55-45E4-9F55-03E5BF225C9D}"/>
              </a:ext>
            </a:extLst>
          </p:cNvPr>
          <p:cNvSpPr/>
          <p:nvPr userDrawn="1"/>
        </p:nvSpPr>
        <p:spPr bwMode="white">
          <a:xfrm rot="5400000" flipH="1">
            <a:off x="11610668" y="5807520"/>
            <a:ext cx="228599" cy="17992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2" name="Freeform: Shape 21">
            <a:extLst>
              <a:ext uri="{FF2B5EF4-FFF2-40B4-BE49-F238E27FC236}">
                <a16:creationId xmlns:a16="http://schemas.microsoft.com/office/drawing/2014/main" id="{E4CCB2DA-1A25-4197-9361-B584BC66DB37}"/>
              </a:ext>
            </a:extLst>
          </p:cNvPr>
          <p:cNvSpPr/>
          <p:nvPr/>
        </p:nvSpPr>
        <p:spPr>
          <a:xfrm>
            <a:off x="9007474" y="0"/>
            <a:ext cx="2638425" cy="6858000"/>
          </a:xfrm>
          <a:custGeom>
            <a:avLst/>
            <a:gdLst>
              <a:gd name="connsiteX0" fmla="*/ 2 w 2638425"/>
              <a:gd name="connsiteY0" fmla="*/ 2334517 h 6858000"/>
              <a:gd name="connsiteX1" fmla="*/ 2 w 2638425"/>
              <a:gd name="connsiteY1" fmla="*/ 2563116 h 6858000"/>
              <a:gd name="connsiteX2" fmla="*/ 179710 w 2638425"/>
              <a:gd name="connsiteY2" fmla="*/ 2448817 h 6858000"/>
              <a:gd name="connsiteX3" fmla="*/ 0 w 2638425"/>
              <a:gd name="connsiteY3" fmla="*/ 0 h 6858000"/>
              <a:gd name="connsiteX4" fmla="*/ 2638425 w 2638425"/>
              <a:gd name="connsiteY4" fmla="*/ 0 h 6858000"/>
              <a:gd name="connsiteX5" fmla="*/ 2638425 w 2638425"/>
              <a:gd name="connsiteY5" fmla="*/ 6858000 h 6858000"/>
              <a:gd name="connsiteX6" fmla="*/ 0 w 263842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8425" h="6858000">
                <a:moveTo>
                  <a:pt x="2" y="2334517"/>
                </a:moveTo>
                <a:lnTo>
                  <a:pt x="2" y="2563116"/>
                </a:lnTo>
                <a:lnTo>
                  <a:pt x="179710" y="2448817"/>
                </a:lnTo>
                <a:close/>
                <a:moveTo>
                  <a:pt x="0" y="0"/>
                </a:moveTo>
                <a:lnTo>
                  <a:pt x="2638425" y="0"/>
                </a:lnTo>
                <a:lnTo>
                  <a:pt x="2638425" y="6858000"/>
                </a:lnTo>
                <a:lnTo>
                  <a:pt x="0" y="6858000"/>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1" name="Logo">
            <a:extLst>
              <a:ext uri="{FF2B5EF4-FFF2-40B4-BE49-F238E27FC236}">
                <a16:creationId xmlns:a16="http://schemas.microsoft.com/office/drawing/2014/main" id="{4364C69F-B627-43F4-9980-9729CA3C6C83}"/>
              </a:ext>
            </a:extLst>
          </p:cNvPr>
          <p:cNvSpPr>
            <a:spLocks noChangeArrowheads="1"/>
          </p:cNvSpPr>
          <p:nvPr userDrawn="1"/>
        </p:nvSpPr>
        <p:spPr bwMode="auto">
          <a:xfrm>
            <a:off x="9793486" y="5689495"/>
            <a:ext cx="1670252" cy="347393"/>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15" name="Rectangle 14">
            <a:extLst>
              <a:ext uri="{FF2B5EF4-FFF2-40B4-BE49-F238E27FC236}">
                <a16:creationId xmlns:a16="http://schemas.microsoft.com/office/drawing/2014/main" id="{358B9EA3-EF62-4C48-9565-374E01785CC7}"/>
              </a:ext>
            </a:extLst>
          </p:cNvPr>
          <p:cNvSpPr/>
          <p:nvPr userDrawn="1"/>
        </p:nvSpPr>
        <p:spPr bwMode="white">
          <a:xfrm>
            <a:off x="540000" y="5580000"/>
            <a:ext cx="1710000" cy="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 name="Title 1"/>
          <p:cNvSpPr>
            <a:spLocks noGrp="1"/>
          </p:cNvSpPr>
          <p:nvPr userDrawn="1">
            <p:ph type="ctrTitle" hasCustomPrompt="1"/>
          </p:nvPr>
        </p:nvSpPr>
        <p:spPr bwMode="white">
          <a:xfrm>
            <a:off x="539749" y="1979999"/>
            <a:ext cx="8290800" cy="1836000"/>
          </a:xfrm>
        </p:spPr>
        <p:txBody>
          <a:bodyPr anchor="t" anchorCtr="0"/>
          <a:lstStyle>
            <a:lvl1pPr algn="l">
              <a:defRPr sz="6000">
                <a:solidFill>
                  <a:schemeClr val="bg1"/>
                </a:solidFill>
              </a:defRPr>
            </a:lvl1pPr>
          </a:lstStyle>
          <a:p>
            <a:r>
              <a:rPr lang="en-GB" dirty="0"/>
              <a:t>Click to add title</a:t>
            </a:r>
          </a:p>
        </p:txBody>
      </p:sp>
      <p:sp>
        <p:nvSpPr>
          <p:cNvPr id="3" name="Subtitle 2"/>
          <p:cNvSpPr>
            <a:spLocks noGrp="1"/>
          </p:cNvSpPr>
          <p:nvPr userDrawn="1">
            <p:ph type="subTitle" idx="1" hasCustomPrompt="1"/>
          </p:nvPr>
        </p:nvSpPr>
        <p:spPr bwMode="white">
          <a:xfrm>
            <a:off x="539749" y="4320000"/>
            <a:ext cx="8290800" cy="910800"/>
          </a:xfrm>
        </p:spPr>
        <p:txBody>
          <a:bodyPr/>
          <a:lstStyle>
            <a:lvl1pPr marL="0" indent="0" algn="l">
              <a:spcBef>
                <a:spcPts val="0"/>
              </a:spcBef>
              <a:buFont typeface="Arial" panose="020B0604020202020204" pitchFamily="34" charset="0"/>
              <a:buChar char="​"/>
              <a:defRPr sz="1800" b="1">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subtitle</a:t>
            </a:r>
          </a:p>
        </p:txBody>
      </p:sp>
      <p:sp>
        <p:nvSpPr>
          <p:cNvPr id="19" name="Text Placeholder 4">
            <a:extLst>
              <a:ext uri="{FF2B5EF4-FFF2-40B4-BE49-F238E27FC236}">
                <a16:creationId xmlns:a16="http://schemas.microsoft.com/office/drawing/2014/main" id="{D9B0699E-7AC1-42E8-B671-716962F492A3}"/>
              </a:ext>
            </a:extLst>
          </p:cNvPr>
          <p:cNvSpPr>
            <a:spLocks noGrp="1"/>
          </p:cNvSpPr>
          <p:nvPr>
            <p:ph type="body" sz="quarter" idx="18" hasCustomPrompt="1"/>
          </p:nvPr>
        </p:nvSpPr>
        <p:spPr>
          <a:xfrm>
            <a:off x="540000" y="5760000"/>
            <a:ext cx="8290800" cy="252000"/>
          </a:xfrm>
        </p:spPr>
        <p:txBody>
          <a:bodyPr/>
          <a:lstStyle>
            <a:lvl1pPr marL="0" indent="0">
              <a:lnSpc>
                <a:spcPct val="100000"/>
              </a:lnSpc>
              <a:spcBef>
                <a:spcPts val="0"/>
              </a:spcBef>
              <a:spcAft>
                <a:spcPts val="0"/>
              </a:spcAft>
              <a:buFontTx/>
              <a:buNone/>
              <a:defRPr lang="en-US" sz="1400" b="1" kern="1200" dirty="0" smtClean="0">
                <a:solidFill>
                  <a:schemeClr val="bg1"/>
                </a:solidFill>
                <a:latin typeface="+mn-lt"/>
                <a:ea typeface="+mn-ea"/>
                <a:cs typeface="+mn-cs"/>
              </a:defRPr>
            </a:lvl1pPr>
            <a:lvl2pPr marL="0" indent="0">
              <a:lnSpc>
                <a:spcPct val="100000"/>
              </a:lnSpc>
              <a:spcBef>
                <a:spcPts val="0"/>
              </a:spcBef>
              <a:spcAft>
                <a:spcPts val="0"/>
              </a:spcAft>
              <a:buFontTx/>
              <a:buNone/>
              <a:defRPr lang="en-US" sz="1400" b="0" kern="1200" dirty="0" smtClean="0">
                <a:solidFill>
                  <a:schemeClr val="bg1"/>
                </a:solidFill>
                <a:latin typeface="+mn-lt"/>
                <a:ea typeface="+mn-ea"/>
                <a:cs typeface="+mn-cs"/>
              </a:defRPr>
            </a:lvl2pPr>
            <a:lvl3pPr marL="0" indent="0">
              <a:lnSpc>
                <a:spcPct val="100000"/>
              </a:lnSpc>
              <a:spcBef>
                <a:spcPts val="0"/>
              </a:spcBef>
              <a:spcAft>
                <a:spcPts val="0"/>
              </a:spcAft>
              <a:buFontTx/>
              <a:buNone/>
              <a:defRPr lang="en-US" sz="1400" b="0" kern="1200" dirty="0" smtClean="0">
                <a:solidFill>
                  <a:schemeClr val="bg1"/>
                </a:solidFill>
                <a:latin typeface="+mn-lt"/>
                <a:ea typeface="+mn-ea"/>
                <a:cs typeface="+mn-cs"/>
              </a:defRPr>
            </a:lvl3pPr>
            <a:lvl4pPr marL="0">
              <a:lnSpc>
                <a:spcPct val="100000"/>
              </a:lnSpc>
              <a:spcBef>
                <a:spcPts val="0"/>
              </a:spcBef>
              <a:spcAft>
                <a:spcPts val="0"/>
              </a:spcAft>
              <a:buFontTx/>
              <a:buNone/>
              <a:defRPr lang="en-US" sz="1400" b="0" kern="1200" dirty="0" smtClean="0">
                <a:solidFill>
                  <a:schemeClr val="bg1"/>
                </a:solidFill>
                <a:latin typeface="+mn-lt"/>
                <a:ea typeface="+mn-ea"/>
                <a:cs typeface="+mn-cs"/>
              </a:defRPr>
            </a:lvl4pPr>
            <a:lvl5pPr marL="0">
              <a:lnSpc>
                <a:spcPct val="100000"/>
              </a:lnSpc>
              <a:spcBef>
                <a:spcPts val="0"/>
              </a:spcBef>
              <a:spcAft>
                <a:spcPts val="0"/>
              </a:spcAft>
              <a:buFontTx/>
              <a:buNone/>
              <a:defRPr lang="en-GB" sz="1400" b="0" kern="1200" dirty="0">
                <a:solidFill>
                  <a:schemeClr val="bg1"/>
                </a:solidFill>
                <a:latin typeface="+mn-lt"/>
                <a:ea typeface="+mn-ea"/>
                <a:cs typeface="+mn-cs"/>
              </a:defRPr>
            </a:lvl5pPr>
            <a:lvl6pPr>
              <a:lnSpc>
                <a:spcPct val="100000"/>
              </a:lnSpc>
              <a:spcBef>
                <a:spcPts val="0"/>
              </a:spcBef>
              <a:spcAft>
                <a:spcPts val="0"/>
              </a:spcAft>
              <a:buNone/>
              <a:defRPr lang="en-US" sz="1400" b="0" kern="1200" cap="none" baseline="0" dirty="0" smtClean="0">
                <a:solidFill>
                  <a:schemeClr val="bg1"/>
                </a:solidFill>
                <a:latin typeface="+mn-lt"/>
                <a:ea typeface="+mn-ea"/>
                <a:cs typeface="+mn-cs"/>
              </a:defRPr>
            </a:lvl6pPr>
            <a:lvl7pPr>
              <a:lnSpc>
                <a:spcPct val="100000"/>
              </a:lnSpc>
              <a:spcBef>
                <a:spcPts val="0"/>
              </a:spcBef>
              <a:spcAft>
                <a:spcPts val="0"/>
              </a:spcAft>
              <a:buNone/>
              <a:defRPr lang="en-US" sz="1400" b="0" kern="1200" cap="none" baseline="0" dirty="0" smtClean="0">
                <a:solidFill>
                  <a:schemeClr val="bg1"/>
                </a:solidFill>
                <a:latin typeface="+mn-lt"/>
                <a:ea typeface="+mn-ea"/>
                <a:cs typeface="+mn-cs"/>
              </a:defRPr>
            </a:lvl7pPr>
            <a:lvl8pPr marL="0" indent="0">
              <a:lnSpc>
                <a:spcPct val="100000"/>
              </a:lnSpc>
              <a:spcBef>
                <a:spcPts val="0"/>
              </a:spcBef>
              <a:spcAft>
                <a:spcPts val="0"/>
              </a:spcAft>
              <a:buNone/>
              <a:defRPr lang="en-US" sz="1400" b="0" kern="1200" cap="none" baseline="0" dirty="0" smtClean="0">
                <a:solidFill>
                  <a:schemeClr val="bg1"/>
                </a:solidFill>
                <a:latin typeface="+mn-lt"/>
                <a:ea typeface="+mn-ea"/>
                <a:cs typeface="+mn-cs"/>
              </a:defRPr>
            </a:lvl8pPr>
            <a:lvl9pPr>
              <a:lnSpc>
                <a:spcPct val="100000"/>
              </a:lnSpc>
              <a:spcBef>
                <a:spcPts val="0"/>
              </a:spcBef>
              <a:spcAft>
                <a:spcPts val="0"/>
              </a:spcAft>
              <a:buNone/>
              <a:defRPr lang="en-GB" sz="1400" b="0" kern="1200" cap="none" baseline="0" dirty="0" smtClean="0">
                <a:solidFill>
                  <a:schemeClr val="bg1"/>
                </a:solidFill>
                <a:latin typeface="+mn-lt"/>
                <a:ea typeface="+mn-ea"/>
                <a:cs typeface="+mn-cs"/>
              </a:defRPr>
            </a:lvl9pPr>
          </a:lstStyle>
          <a:p>
            <a:pPr lvl="0"/>
            <a:r>
              <a:rPr lang="en-GB" dirty="0"/>
              <a:t>Click to add text</a:t>
            </a:r>
          </a:p>
        </p:txBody>
      </p:sp>
      <p:sp>
        <p:nvSpPr>
          <p:cNvPr id="17" name="Date Placeholder 1">
            <a:extLst>
              <a:ext uri="{FF2B5EF4-FFF2-40B4-BE49-F238E27FC236}">
                <a16:creationId xmlns:a16="http://schemas.microsoft.com/office/drawing/2014/main" id="{6D60C9B8-54EB-4CAF-B33B-5CBD629B423C}"/>
              </a:ext>
            </a:extLst>
          </p:cNvPr>
          <p:cNvSpPr>
            <a:spLocks noGrp="1"/>
          </p:cNvSpPr>
          <p:nvPr userDrawn="1">
            <p:ph type="dt" sz="half" idx="2"/>
          </p:nvPr>
        </p:nvSpPr>
        <p:spPr bwMode="white">
          <a:xfrm>
            <a:off x="540000" y="882000"/>
            <a:ext cx="3582000" cy="216000"/>
          </a:xfrm>
          <a:prstGeom prst="rect">
            <a:avLst/>
          </a:prstGeom>
        </p:spPr>
        <p:txBody>
          <a:bodyPr vert="horz" lIns="0" tIns="0" rIns="0" bIns="0" rtlCol="0" anchor="t" anchorCtr="0"/>
          <a:lstStyle>
            <a:lvl1pPr algn="l">
              <a:defRPr sz="1200">
                <a:solidFill>
                  <a:schemeClr val="bg1"/>
                </a:solidFill>
              </a:defRPr>
            </a:lvl1pPr>
          </a:lstStyle>
          <a:p>
            <a:fld id="{1DF46561-0E0E-4239-B422-F72A633CEB3D}" type="datetime4">
              <a:rPr lang="en-GB" smtClean="0"/>
              <a:t>27 March 2024</a:t>
            </a:fld>
            <a:endParaRPr lang="en-GB" dirty="0"/>
          </a:p>
        </p:txBody>
      </p:sp>
      <p:sp>
        <p:nvSpPr>
          <p:cNvPr id="4" name="TextBox 3">
            <a:extLst>
              <a:ext uri="{FF2B5EF4-FFF2-40B4-BE49-F238E27FC236}">
                <a16:creationId xmlns:a16="http://schemas.microsoft.com/office/drawing/2014/main" id="{CB94861F-C7D2-42DA-897F-E0C70692A01E}"/>
              </a:ext>
            </a:extLst>
          </p:cNvPr>
          <p:cNvSpPr txBox="1"/>
          <p:nvPr userDrawn="1"/>
        </p:nvSpPr>
        <p:spPr>
          <a:xfrm>
            <a:off x="7990702" y="-256666"/>
            <a:ext cx="4201298" cy="184666"/>
          </a:xfrm>
          <a:prstGeom prst="rect">
            <a:avLst/>
          </a:prstGeom>
          <a:noFill/>
        </p:spPr>
        <p:txBody>
          <a:bodyPr wrap="square" lIns="0" tIns="0" rIns="0" bIns="0" rtlCol="0" anchor="b" anchorCtr="0">
            <a:spAutoFit/>
          </a:bodyPr>
          <a:lstStyle/>
          <a:p>
            <a:pPr algn="ctr"/>
            <a:r>
              <a:rPr lang="en-GB" sz="1200" dirty="0">
                <a:solidFill>
                  <a:srgbClr val="000000"/>
                </a:solidFill>
                <a:effectLst/>
                <a:latin typeface="Calibri" panose="020F0502020204030204" pitchFamily="34" charset="0"/>
                <a:ea typeface="Times New Roman" panose="02020603050405020304" pitchFamily="18" charset="0"/>
              </a:rPr>
              <a:t>Client logo must not appear larger than the YouGov logo </a:t>
            </a:r>
            <a:endParaRPr lang="en-GB" sz="1050" dirty="0"/>
          </a:p>
        </p:txBody>
      </p:sp>
      <p:sp>
        <p:nvSpPr>
          <p:cNvPr id="14" name="TextBox 13">
            <a:extLst>
              <a:ext uri="{FF2B5EF4-FFF2-40B4-BE49-F238E27FC236}">
                <a16:creationId xmlns:a16="http://schemas.microsoft.com/office/drawing/2014/main" id="{56685132-37E6-4CA8-AB07-64392A930AFB}"/>
              </a:ext>
            </a:extLst>
          </p:cNvPr>
          <p:cNvSpPr txBox="1"/>
          <p:nvPr userDrawn="1"/>
        </p:nvSpPr>
        <p:spPr>
          <a:xfrm>
            <a:off x="539750" y="6480000"/>
            <a:ext cx="2822575" cy="169277"/>
          </a:xfrm>
          <a:prstGeom prst="rect">
            <a:avLst/>
          </a:prstGeom>
          <a:noFill/>
        </p:spPr>
        <p:txBody>
          <a:bodyPr wrap="square" lIns="0" tIns="0" rIns="0" bIns="0" rtlCol="0">
            <a:spAutoFit/>
          </a:bodyPr>
          <a:lstStyle/>
          <a:p>
            <a:pPr algn="l"/>
            <a:r>
              <a:rPr lang="en-GB" sz="1100" dirty="0">
                <a:solidFill>
                  <a:schemeClr val="bg1"/>
                </a:solidFill>
                <a:latin typeface="+mj-lt"/>
                <a:hlinkClick r:id="rId3">
                  <a:extLst>
                    <a:ext uri="{A12FA001-AC4F-418D-AE19-62706E023703}">
                      <ahyp:hlinkClr xmlns:ahyp="http://schemas.microsoft.com/office/drawing/2018/hyperlinkcolor" val="tx"/>
                    </a:ext>
                  </a:extLst>
                </a:hlinkClick>
              </a:rPr>
              <a:t>business.yougov.com</a:t>
            </a:r>
            <a:endParaRPr lang="en-GB" sz="1100" dirty="0">
              <a:solidFill>
                <a:schemeClr val="bg1"/>
              </a:solidFill>
              <a:latin typeface="+mj-lt"/>
            </a:endParaRPr>
          </a:p>
        </p:txBody>
      </p:sp>
    </p:spTree>
    <p:extLst>
      <p:ext uri="{BB962C8B-B14F-4D97-AF65-F5344CB8AC3E}">
        <p14:creationId xmlns:p14="http://schemas.microsoft.com/office/powerpoint/2010/main" val="124118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ICTURE Option A">
    <p:spTree>
      <p:nvGrpSpPr>
        <p:cNvPr id="1" name=""/>
        <p:cNvGrpSpPr/>
        <p:nvPr/>
      </p:nvGrpSpPr>
      <p:grpSpPr>
        <a:xfrm>
          <a:off x="0" y="0"/>
          <a:ext cx="0" cy="0"/>
          <a:chOff x="0" y="0"/>
          <a:chExt cx="0" cy="0"/>
        </a:xfrm>
      </p:grpSpPr>
      <p:sp>
        <p:nvSpPr>
          <p:cNvPr id="9" name="Footer Placeholder 7" hidden="1">
            <a:extLst>
              <a:ext uri="{FF2B5EF4-FFF2-40B4-BE49-F238E27FC236}">
                <a16:creationId xmlns:a16="http://schemas.microsoft.com/office/drawing/2014/main" id="{6556F850-1FDC-47C0-847A-DE7D58163DF8}"/>
              </a:ext>
            </a:extLst>
          </p:cNvPr>
          <p:cNvSpPr>
            <a:spLocks noGrp="1"/>
          </p:cNvSpPr>
          <p:nvPr>
            <p:ph type="ftr" sz="quarter" idx="3"/>
          </p:nvPr>
        </p:nvSpPr>
        <p:spPr bwMode="white">
          <a:xfrm>
            <a:off x="12193200" y="6858000"/>
            <a:ext cx="0" cy="0"/>
          </a:xfrm>
          <a:prstGeom prst="rect">
            <a:avLst/>
          </a:prstGeom>
        </p:spPr>
        <p:txBody>
          <a:bodyPr vert="horz" lIns="0" tIns="0" rIns="0" bIns="0" rtlCol="0" anchor="t" anchorCtr="0"/>
          <a:lstStyle>
            <a:lvl1pPr algn="l">
              <a:defRPr sz="100">
                <a:noFill/>
              </a:defRPr>
            </a:lvl1pPr>
          </a:lstStyle>
          <a:p>
            <a:endParaRPr lang="en-GB" dirty="0"/>
          </a:p>
        </p:txBody>
      </p:sp>
      <p:sp>
        <p:nvSpPr>
          <p:cNvPr id="11" name="Slide Number Placeholder 10" hidden="1">
            <a:extLst>
              <a:ext uri="{FF2B5EF4-FFF2-40B4-BE49-F238E27FC236}">
                <a16:creationId xmlns:a16="http://schemas.microsoft.com/office/drawing/2014/main" id="{0B58DFF8-06A4-4E0E-BCA2-1DDBE57D878C}"/>
              </a:ext>
            </a:extLst>
          </p:cNvPr>
          <p:cNvSpPr>
            <a:spLocks noGrp="1"/>
          </p:cNvSpPr>
          <p:nvPr>
            <p:ph type="sldNum" sz="quarter" idx="17"/>
          </p:nvPr>
        </p:nvSpPr>
        <p:spPr>
          <a:xfrm>
            <a:off x="12193200" y="6858000"/>
            <a:ext cx="0" cy="0"/>
          </a:xfrm>
        </p:spPr>
        <p:txBody>
          <a:bodyPr/>
          <a:lstStyle>
            <a:lvl1pPr>
              <a:defRPr sz="100">
                <a:noFill/>
              </a:defRPr>
            </a:lvl1pPr>
          </a:lstStyle>
          <a:p>
            <a:fld id="{23AA811B-2EBD-4900-905E-5BE206449611}" type="slidenum">
              <a:rPr lang="en-GB" smtClean="0"/>
              <a:pPr/>
              <a:t>‹#›</a:t>
            </a:fld>
            <a:endParaRPr lang="en-GB" dirty="0"/>
          </a:p>
        </p:txBody>
      </p:sp>
      <p:sp>
        <p:nvSpPr>
          <p:cNvPr id="10" name="Picture Placeholder 9">
            <a:extLst>
              <a:ext uri="{FF2B5EF4-FFF2-40B4-BE49-F238E27FC236}">
                <a16:creationId xmlns:a16="http://schemas.microsoft.com/office/drawing/2014/main" id="{3C267DAF-A1E2-456E-AD0A-F26C707DE24B}"/>
              </a:ext>
            </a:extLst>
          </p:cNvPr>
          <p:cNvSpPr>
            <a:spLocks noGrp="1"/>
          </p:cNvSpPr>
          <p:nvPr>
            <p:ph type="pic" sz="quarter" idx="13" hasCustomPrompt="1"/>
          </p:nvPr>
        </p:nvSpPr>
        <p:spPr>
          <a:xfrm>
            <a:off x="0" y="-1"/>
            <a:ext cx="12193200" cy="6861600"/>
          </a:xfrm>
          <a:custGeom>
            <a:avLst/>
            <a:gdLst>
              <a:gd name="connsiteX0" fmla="*/ 540000 w 12193200"/>
              <a:gd name="connsiteY0" fmla="*/ 5580001 h 6861600"/>
              <a:gd name="connsiteX1" fmla="*/ 540000 w 12193200"/>
              <a:gd name="connsiteY1" fmla="*/ 5587201 h 6861600"/>
              <a:gd name="connsiteX2" fmla="*/ 2250000 w 12193200"/>
              <a:gd name="connsiteY2" fmla="*/ 5587201 h 6861600"/>
              <a:gd name="connsiteX3" fmla="*/ 2250000 w 12193200"/>
              <a:gd name="connsiteY3" fmla="*/ 5580001 h 6861600"/>
              <a:gd name="connsiteX4" fmla="*/ 11295612 w 12193200"/>
              <a:gd name="connsiteY4" fmla="*/ 3365933 h 6861600"/>
              <a:gd name="connsiteX5" fmla="*/ 11338398 w 12193200"/>
              <a:gd name="connsiteY5" fmla="*/ 3385290 h 6861600"/>
              <a:gd name="connsiteX6" fmla="*/ 11356139 w 12193200"/>
              <a:gd name="connsiteY6" fmla="*/ 3440224 h 6861600"/>
              <a:gd name="connsiteX7" fmla="*/ 11338398 w 12193200"/>
              <a:gd name="connsiteY7" fmla="*/ 3496205 h 6861600"/>
              <a:gd name="connsiteX8" fmla="*/ 11295612 w 12193200"/>
              <a:gd name="connsiteY8" fmla="*/ 3515040 h 6861600"/>
              <a:gd name="connsiteX9" fmla="*/ 11252825 w 12193200"/>
              <a:gd name="connsiteY9" fmla="*/ 3496205 h 6861600"/>
              <a:gd name="connsiteX10" fmla="*/ 11235606 w 12193200"/>
              <a:gd name="connsiteY10" fmla="*/ 3440748 h 6861600"/>
              <a:gd name="connsiteX11" fmla="*/ 11252825 w 12193200"/>
              <a:gd name="connsiteY11" fmla="*/ 3385290 h 6861600"/>
              <a:gd name="connsiteX12" fmla="*/ 11295612 w 12193200"/>
              <a:gd name="connsiteY12" fmla="*/ 3365933 h 6861600"/>
              <a:gd name="connsiteX13" fmla="*/ 10429961 w 12193200"/>
              <a:gd name="connsiteY13" fmla="*/ 3365933 h 6861600"/>
              <a:gd name="connsiteX14" fmla="*/ 10472748 w 12193200"/>
              <a:gd name="connsiteY14" fmla="*/ 3385290 h 6861600"/>
              <a:gd name="connsiteX15" fmla="*/ 10489967 w 12193200"/>
              <a:gd name="connsiteY15" fmla="*/ 3440224 h 6861600"/>
              <a:gd name="connsiteX16" fmla="*/ 10472748 w 12193200"/>
              <a:gd name="connsiteY16" fmla="*/ 3496205 h 6861600"/>
              <a:gd name="connsiteX17" fmla="*/ 10429961 w 12193200"/>
              <a:gd name="connsiteY17" fmla="*/ 3515040 h 6861600"/>
              <a:gd name="connsiteX18" fmla="*/ 10386652 w 12193200"/>
              <a:gd name="connsiteY18" fmla="*/ 3496205 h 6861600"/>
              <a:gd name="connsiteX19" fmla="*/ 10369433 w 12193200"/>
              <a:gd name="connsiteY19" fmla="*/ 3440748 h 6861600"/>
              <a:gd name="connsiteX20" fmla="*/ 10386652 w 12193200"/>
              <a:gd name="connsiteY20" fmla="*/ 3385290 h 6861600"/>
              <a:gd name="connsiteX21" fmla="*/ 10429961 w 12193200"/>
              <a:gd name="connsiteY21" fmla="*/ 3365933 h 6861600"/>
              <a:gd name="connsiteX22" fmla="*/ 11414058 w 12193200"/>
              <a:gd name="connsiteY22" fmla="*/ 3318846 h 6861600"/>
              <a:gd name="connsiteX23" fmla="*/ 11513720 w 12193200"/>
              <a:gd name="connsiteY23" fmla="*/ 3562126 h 6861600"/>
              <a:gd name="connsiteX24" fmla="*/ 11572161 w 12193200"/>
              <a:gd name="connsiteY24" fmla="*/ 3562126 h 6861600"/>
              <a:gd name="connsiteX25" fmla="*/ 11670257 w 12193200"/>
              <a:gd name="connsiteY25" fmla="*/ 3318846 h 6861600"/>
              <a:gd name="connsiteX26" fmla="*/ 11603468 w 12193200"/>
              <a:gd name="connsiteY26" fmla="*/ 3318846 h 6861600"/>
              <a:gd name="connsiteX27" fmla="*/ 11556507 w 12193200"/>
              <a:gd name="connsiteY27" fmla="*/ 3443364 h 6861600"/>
              <a:gd name="connsiteX28" fmla="*/ 11549202 w 12193200"/>
              <a:gd name="connsiteY28" fmla="*/ 3463768 h 6861600"/>
              <a:gd name="connsiteX29" fmla="*/ 11542418 w 12193200"/>
              <a:gd name="connsiteY29" fmla="*/ 3484695 h 6861600"/>
              <a:gd name="connsiteX30" fmla="*/ 11529374 w 12193200"/>
              <a:gd name="connsiteY30" fmla="*/ 3443364 h 6861600"/>
              <a:gd name="connsiteX31" fmla="*/ 11482413 w 12193200"/>
              <a:gd name="connsiteY31" fmla="*/ 3318846 h 6861600"/>
              <a:gd name="connsiteX32" fmla="*/ 11414058 w 12193200"/>
              <a:gd name="connsiteY32" fmla="*/ 3318846 h 6861600"/>
              <a:gd name="connsiteX33" fmla="*/ 10578149 w 12193200"/>
              <a:gd name="connsiteY33" fmla="*/ 3318846 h 6861600"/>
              <a:gd name="connsiteX34" fmla="*/ 10578149 w 12193200"/>
              <a:gd name="connsiteY34" fmla="*/ 3472662 h 6861600"/>
              <a:gd name="connsiteX35" fmla="*/ 10587020 w 12193200"/>
              <a:gd name="connsiteY35" fmla="*/ 3526550 h 6861600"/>
              <a:gd name="connsiteX36" fmla="*/ 10615718 w 12193200"/>
              <a:gd name="connsiteY36" fmla="*/ 3556894 h 6861600"/>
              <a:gd name="connsiteX37" fmla="*/ 10660592 w 12193200"/>
              <a:gd name="connsiteY37" fmla="*/ 3567358 h 6861600"/>
              <a:gd name="connsiteX38" fmla="*/ 10706510 w 12193200"/>
              <a:gd name="connsiteY38" fmla="*/ 3556371 h 6861600"/>
              <a:gd name="connsiteX39" fmla="*/ 10741992 w 12193200"/>
              <a:gd name="connsiteY39" fmla="*/ 3526026 h 6861600"/>
              <a:gd name="connsiteX40" fmla="*/ 10741992 w 12193200"/>
              <a:gd name="connsiteY40" fmla="*/ 3562126 h 6861600"/>
              <a:gd name="connsiteX41" fmla="*/ 10803041 w 12193200"/>
              <a:gd name="connsiteY41" fmla="*/ 3562126 h 6861600"/>
              <a:gd name="connsiteX42" fmla="*/ 10803041 w 12193200"/>
              <a:gd name="connsiteY42" fmla="*/ 3318846 h 6861600"/>
              <a:gd name="connsiteX43" fmla="*/ 10737296 w 12193200"/>
              <a:gd name="connsiteY43" fmla="*/ 3318846 h 6861600"/>
              <a:gd name="connsiteX44" fmla="*/ 10737296 w 12193200"/>
              <a:gd name="connsiteY44" fmla="*/ 3421390 h 6861600"/>
              <a:gd name="connsiteX45" fmla="*/ 10732599 w 12193200"/>
              <a:gd name="connsiteY45" fmla="*/ 3487311 h 6861600"/>
              <a:gd name="connsiteX46" fmla="*/ 10714337 w 12193200"/>
              <a:gd name="connsiteY46" fmla="*/ 3509808 h 6861600"/>
              <a:gd name="connsiteX47" fmla="*/ 10684595 w 12193200"/>
              <a:gd name="connsiteY47" fmla="*/ 3518702 h 6861600"/>
              <a:gd name="connsiteX48" fmla="*/ 10660592 w 12193200"/>
              <a:gd name="connsiteY48" fmla="*/ 3511900 h 6861600"/>
              <a:gd name="connsiteX49" fmla="*/ 10647026 w 12193200"/>
              <a:gd name="connsiteY49" fmla="*/ 3493589 h 6861600"/>
              <a:gd name="connsiteX50" fmla="*/ 10643373 w 12193200"/>
              <a:gd name="connsiteY50" fmla="*/ 3430807 h 6861600"/>
              <a:gd name="connsiteX51" fmla="*/ 10643373 w 12193200"/>
              <a:gd name="connsiteY51" fmla="*/ 3318846 h 6861600"/>
              <a:gd name="connsiteX52" fmla="*/ 10578149 w 12193200"/>
              <a:gd name="connsiteY52" fmla="*/ 3318846 h 6861600"/>
              <a:gd name="connsiteX53" fmla="*/ 12192000 w 12193200"/>
              <a:gd name="connsiteY53" fmla="*/ 3314701 h 6861600"/>
              <a:gd name="connsiteX54" fmla="*/ 12012076 w 12193200"/>
              <a:gd name="connsiteY54" fmla="*/ 3429000 h 6861600"/>
              <a:gd name="connsiteX55" fmla="*/ 12192000 w 12193200"/>
              <a:gd name="connsiteY55" fmla="*/ 3543300 h 6861600"/>
              <a:gd name="connsiteX56" fmla="*/ 11295612 w 12193200"/>
              <a:gd name="connsiteY56" fmla="*/ 3313614 h 6861600"/>
              <a:gd name="connsiteX57" fmla="*/ 11229866 w 12193200"/>
              <a:gd name="connsiteY57" fmla="*/ 3329310 h 6861600"/>
              <a:gd name="connsiteX58" fmla="*/ 11184470 w 12193200"/>
              <a:gd name="connsiteY58" fmla="*/ 3374827 h 6861600"/>
              <a:gd name="connsiteX59" fmla="*/ 11168295 w 12193200"/>
              <a:gd name="connsiteY59" fmla="*/ 3437085 h 6861600"/>
              <a:gd name="connsiteX60" fmla="*/ 11184470 w 12193200"/>
              <a:gd name="connsiteY60" fmla="*/ 3508238 h 6861600"/>
              <a:gd name="connsiteX61" fmla="*/ 11231431 w 12193200"/>
              <a:gd name="connsiteY61" fmla="*/ 3552709 h 6861600"/>
              <a:gd name="connsiteX62" fmla="*/ 11296133 w 12193200"/>
              <a:gd name="connsiteY62" fmla="*/ 3567358 h 6861600"/>
              <a:gd name="connsiteX63" fmla="*/ 11386925 w 12193200"/>
              <a:gd name="connsiteY63" fmla="*/ 3531258 h 6861600"/>
              <a:gd name="connsiteX64" fmla="*/ 11422928 w 12193200"/>
              <a:gd name="connsiteY64" fmla="*/ 3439701 h 6861600"/>
              <a:gd name="connsiteX65" fmla="*/ 11387447 w 12193200"/>
              <a:gd name="connsiteY65" fmla="*/ 3349191 h 6861600"/>
              <a:gd name="connsiteX66" fmla="*/ 11295612 w 12193200"/>
              <a:gd name="connsiteY66" fmla="*/ 3313614 h 6861600"/>
              <a:gd name="connsiteX67" fmla="*/ 10429439 w 12193200"/>
              <a:gd name="connsiteY67" fmla="*/ 3313614 h 6861600"/>
              <a:gd name="connsiteX68" fmla="*/ 10363693 w 12193200"/>
              <a:gd name="connsiteY68" fmla="*/ 3329310 h 6861600"/>
              <a:gd name="connsiteX69" fmla="*/ 10318298 w 12193200"/>
              <a:gd name="connsiteY69" fmla="*/ 3374827 h 6861600"/>
              <a:gd name="connsiteX70" fmla="*/ 10302644 w 12193200"/>
              <a:gd name="connsiteY70" fmla="*/ 3437085 h 6861600"/>
              <a:gd name="connsiteX71" fmla="*/ 10318298 w 12193200"/>
              <a:gd name="connsiteY71" fmla="*/ 3508238 h 6861600"/>
              <a:gd name="connsiteX72" fmla="*/ 10365259 w 12193200"/>
              <a:gd name="connsiteY72" fmla="*/ 3552709 h 6861600"/>
              <a:gd name="connsiteX73" fmla="*/ 10429961 w 12193200"/>
              <a:gd name="connsiteY73" fmla="*/ 3567358 h 6861600"/>
              <a:gd name="connsiteX74" fmla="*/ 10520752 w 12193200"/>
              <a:gd name="connsiteY74" fmla="*/ 3531258 h 6861600"/>
              <a:gd name="connsiteX75" fmla="*/ 10557278 w 12193200"/>
              <a:gd name="connsiteY75" fmla="*/ 3439701 h 6861600"/>
              <a:gd name="connsiteX76" fmla="*/ 10521274 w 12193200"/>
              <a:gd name="connsiteY76" fmla="*/ 3349191 h 6861600"/>
              <a:gd name="connsiteX77" fmla="*/ 10429439 w 12193200"/>
              <a:gd name="connsiteY77" fmla="*/ 3313614 h 6861600"/>
              <a:gd name="connsiteX78" fmla="*/ 11675997 w 12193200"/>
              <a:gd name="connsiteY78" fmla="*/ 3261296 h 6861600"/>
              <a:gd name="connsiteX79" fmla="*/ 11682258 w 12193200"/>
              <a:gd name="connsiteY79" fmla="*/ 3261296 h 6861600"/>
              <a:gd name="connsiteX80" fmla="*/ 11687998 w 12193200"/>
              <a:gd name="connsiteY80" fmla="*/ 3261819 h 6861600"/>
              <a:gd name="connsiteX81" fmla="*/ 11690607 w 12193200"/>
              <a:gd name="connsiteY81" fmla="*/ 3263389 h 6861600"/>
              <a:gd name="connsiteX82" fmla="*/ 11691651 w 12193200"/>
              <a:gd name="connsiteY82" fmla="*/ 3266528 h 6861600"/>
              <a:gd name="connsiteX83" fmla="*/ 11689564 w 12193200"/>
              <a:gd name="connsiteY83" fmla="*/ 3270190 h 6861600"/>
              <a:gd name="connsiteX84" fmla="*/ 11682780 w 12193200"/>
              <a:gd name="connsiteY84" fmla="*/ 3271760 h 6861600"/>
              <a:gd name="connsiteX85" fmla="*/ 11675997 w 12193200"/>
              <a:gd name="connsiteY85" fmla="*/ 3271760 h 6861600"/>
              <a:gd name="connsiteX86" fmla="*/ 11670257 w 12193200"/>
              <a:gd name="connsiteY86" fmla="*/ 3256588 h 6861600"/>
              <a:gd name="connsiteX87" fmla="*/ 11670257 w 12193200"/>
              <a:gd name="connsiteY87" fmla="*/ 3291641 h 6861600"/>
              <a:gd name="connsiteX88" fmla="*/ 11675997 w 12193200"/>
              <a:gd name="connsiteY88" fmla="*/ 3291641 h 6861600"/>
              <a:gd name="connsiteX89" fmla="*/ 11675997 w 12193200"/>
              <a:gd name="connsiteY89" fmla="*/ 3276468 h 6861600"/>
              <a:gd name="connsiteX90" fmla="*/ 11679128 w 12193200"/>
              <a:gd name="connsiteY90" fmla="*/ 3276468 h 6861600"/>
              <a:gd name="connsiteX91" fmla="*/ 11683824 w 12193200"/>
              <a:gd name="connsiteY91" fmla="*/ 3278038 h 6861600"/>
              <a:gd name="connsiteX92" fmla="*/ 11690085 w 12193200"/>
              <a:gd name="connsiteY92" fmla="*/ 3285886 h 6861600"/>
              <a:gd name="connsiteX93" fmla="*/ 11693216 w 12193200"/>
              <a:gd name="connsiteY93" fmla="*/ 3291641 h 6861600"/>
              <a:gd name="connsiteX94" fmla="*/ 11699999 w 12193200"/>
              <a:gd name="connsiteY94" fmla="*/ 3291641 h 6861600"/>
              <a:gd name="connsiteX95" fmla="*/ 11695825 w 12193200"/>
              <a:gd name="connsiteY95" fmla="*/ 3284840 h 6861600"/>
              <a:gd name="connsiteX96" fmla="*/ 11690607 w 12193200"/>
              <a:gd name="connsiteY96" fmla="*/ 3277515 h 6861600"/>
              <a:gd name="connsiteX97" fmla="*/ 11687476 w 12193200"/>
              <a:gd name="connsiteY97" fmla="*/ 3275945 h 6861600"/>
              <a:gd name="connsiteX98" fmla="*/ 11694781 w 12193200"/>
              <a:gd name="connsiteY98" fmla="*/ 3272806 h 6861600"/>
              <a:gd name="connsiteX99" fmla="*/ 11697390 w 12193200"/>
              <a:gd name="connsiteY99" fmla="*/ 3266005 h 6861600"/>
              <a:gd name="connsiteX100" fmla="*/ 11695825 w 12193200"/>
              <a:gd name="connsiteY100" fmla="*/ 3260773 h 6861600"/>
              <a:gd name="connsiteX101" fmla="*/ 11691651 w 12193200"/>
              <a:gd name="connsiteY101" fmla="*/ 3257111 h 6861600"/>
              <a:gd name="connsiteX102" fmla="*/ 11682258 w 12193200"/>
              <a:gd name="connsiteY102" fmla="*/ 3256588 h 6861600"/>
              <a:gd name="connsiteX103" fmla="*/ 11670257 w 12193200"/>
              <a:gd name="connsiteY103" fmla="*/ 3256588 h 6861600"/>
              <a:gd name="connsiteX104" fmla="*/ 11684867 w 12193200"/>
              <a:gd name="connsiteY104" fmla="*/ 3246124 h 6861600"/>
              <a:gd name="connsiteX105" fmla="*/ 11698434 w 12193200"/>
              <a:gd name="connsiteY105" fmla="*/ 3249786 h 6861600"/>
              <a:gd name="connsiteX106" fmla="*/ 11708348 w 12193200"/>
              <a:gd name="connsiteY106" fmla="*/ 3259727 h 6861600"/>
              <a:gd name="connsiteX107" fmla="*/ 11712522 w 12193200"/>
              <a:gd name="connsiteY107" fmla="*/ 3273329 h 6861600"/>
              <a:gd name="connsiteX108" fmla="*/ 11708348 w 12193200"/>
              <a:gd name="connsiteY108" fmla="*/ 3286932 h 6861600"/>
              <a:gd name="connsiteX109" fmla="*/ 11698434 w 12193200"/>
              <a:gd name="connsiteY109" fmla="*/ 3296873 h 6861600"/>
              <a:gd name="connsiteX110" fmla="*/ 11684867 w 12193200"/>
              <a:gd name="connsiteY110" fmla="*/ 3300535 h 6861600"/>
              <a:gd name="connsiteX111" fmla="*/ 11670779 w 12193200"/>
              <a:gd name="connsiteY111" fmla="*/ 3296873 h 6861600"/>
              <a:gd name="connsiteX112" fmla="*/ 11660865 w 12193200"/>
              <a:gd name="connsiteY112" fmla="*/ 3286932 h 6861600"/>
              <a:gd name="connsiteX113" fmla="*/ 11657212 w 12193200"/>
              <a:gd name="connsiteY113" fmla="*/ 3273329 h 6861600"/>
              <a:gd name="connsiteX114" fmla="*/ 11660865 w 12193200"/>
              <a:gd name="connsiteY114" fmla="*/ 3259727 h 6861600"/>
              <a:gd name="connsiteX115" fmla="*/ 11671301 w 12193200"/>
              <a:gd name="connsiteY115" fmla="*/ 3249786 h 6861600"/>
              <a:gd name="connsiteX116" fmla="*/ 11684867 w 12193200"/>
              <a:gd name="connsiteY116" fmla="*/ 3246124 h 6861600"/>
              <a:gd name="connsiteX117" fmla="*/ 11684867 w 12193200"/>
              <a:gd name="connsiteY117" fmla="*/ 3240892 h 6861600"/>
              <a:gd name="connsiteX118" fmla="*/ 11668692 w 12193200"/>
              <a:gd name="connsiteY118" fmla="*/ 3245078 h 6861600"/>
              <a:gd name="connsiteX119" fmla="*/ 11656169 w 12193200"/>
              <a:gd name="connsiteY119" fmla="*/ 3257111 h 6861600"/>
              <a:gd name="connsiteX120" fmla="*/ 11651473 w 12193200"/>
              <a:gd name="connsiteY120" fmla="*/ 3273329 h 6861600"/>
              <a:gd name="connsiteX121" fmla="*/ 11656169 w 12193200"/>
              <a:gd name="connsiteY121" fmla="*/ 3289548 h 6861600"/>
              <a:gd name="connsiteX122" fmla="*/ 11668170 w 12193200"/>
              <a:gd name="connsiteY122" fmla="*/ 3301581 h 6861600"/>
              <a:gd name="connsiteX123" fmla="*/ 11684867 w 12193200"/>
              <a:gd name="connsiteY123" fmla="*/ 3305767 h 6861600"/>
              <a:gd name="connsiteX124" fmla="*/ 11701043 w 12193200"/>
              <a:gd name="connsiteY124" fmla="*/ 3301581 h 6861600"/>
              <a:gd name="connsiteX125" fmla="*/ 11713566 w 12193200"/>
              <a:gd name="connsiteY125" fmla="*/ 3289548 h 6861600"/>
              <a:gd name="connsiteX126" fmla="*/ 11717740 w 12193200"/>
              <a:gd name="connsiteY126" fmla="*/ 3273329 h 6861600"/>
              <a:gd name="connsiteX127" fmla="*/ 11713044 w 12193200"/>
              <a:gd name="connsiteY127" fmla="*/ 3257111 h 6861600"/>
              <a:gd name="connsiteX128" fmla="*/ 11701043 w 12193200"/>
              <a:gd name="connsiteY128" fmla="*/ 3245078 h 6861600"/>
              <a:gd name="connsiteX129" fmla="*/ 11684867 w 12193200"/>
              <a:gd name="connsiteY129" fmla="*/ 3240892 h 6861600"/>
              <a:gd name="connsiteX130" fmla="*/ 10048010 w 12193200"/>
              <a:gd name="connsiteY130" fmla="*/ 3226243 h 6861600"/>
              <a:gd name="connsiteX131" fmla="*/ 10172718 w 12193200"/>
              <a:gd name="connsiteY131" fmla="*/ 3420867 h 6861600"/>
              <a:gd name="connsiteX132" fmla="*/ 10172718 w 12193200"/>
              <a:gd name="connsiteY132" fmla="*/ 3562126 h 6861600"/>
              <a:gd name="connsiteX133" fmla="*/ 10241594 w 12193200"/>
              <a:gd name="connsiteY133" fmla="*/ 3562126 h 6861600"/>
              <a:gd name="connsiteX134" fmla="*/ 10241594 w 12193200"/>
              <a:gd name="connsiteY134" fmla="*/ 3421390 h 6861600"/>
              <a:gd name="connsiteX135" fmla="*/ 10366824 w 12193200"/>
              <a:gd name="connsiteY135" fmla="*/ 3226243 h 6861600"/>
              <a:gd name="connsiteX136" fmla="*/ 10287512 w 12193200"/>
              <a:gd name="connsiteY136" fmla="*/ 3226243 h 6861600"/>
              <a:gd name="connsiteX137" fmla="*/ 10208722 w 12193200"/>
              <a:gd name="connsiteY137" fmla="*/ 3359131 h 6861600"/>
              <a:gd name="connsiteX138" fmla="*/ 10128366 w 12193200"/>
              <a:gd name="connsiteY138" fmla="*/ 3226243 h 6861600"/>
              <a:gd name="connsiteX139" fmla="*/ 10048010 w 12193200"/>
              <a:gd name="connsiteY139" fmla="*/ 3226243 h 6861600"/>
              <a:gd name="connsiteX140" fmla="*/ 10999756 w 12193200"/>
              <a:gd name="connsiteY140" fmla="*/ 3221011 h 6861600"/>
              <a:gd name="connsiteX141" fmla="*/ 10918357 w 12193200"/>
              <a:gd name="connsiteY141" fmla="*/ 3237753 h 6861600"/>
              <a:gd name="connsiteX142" fmla="*/ 10852611 w 12193200"/>
              <a:gd name="connsiteY142" fmla="*/ 3300012 h 6861600"/>
              <a:gd name="connsiteX143" fmla="*/ 10830696 w 12193200"/>
              <a:gd name="connsiteY143" fmla="*/ 3393138 h 6861600"/>
              <a:gd name="connsiteX144" fmla="*/ 10850524 w 12193200"/>
              <a:gd name="connsiteY144" fmla="*/ 3482602 h 6861600"/>
              <a:gd name="connsiteX145" fmla="*/ 10910008 w 12193200"/>
              <a:gd name="connsiteY145" fmla="*/ 3545907 h 6861600"/>
              <a:gd name="connsiteX146" fmla="*/ 11003409 w 12193200"/>
              <a:gd name="connsiteY146" fmla="*/ 3567881 h 6861600"/>
              <a:gd name="connsiteX147" fmla="*/ 11086374 w 12193200"/>
              <a:gd name="connsiteY147" fmla="*/ 3552185 h 6861600"/>
              <a:gd name="connsiteX148" fmla="*/ 11148988 w 12193200"/>
              <a:gd name="connsiteY148" fmla="*/ 3515563 h 6861600"/>
              <a:gd name="connsiteX149" fmla="*/ 11148988 w 12193200"/>
              <a:gd name="connsiteY149" fmla="*/ 3382151 h 6861600"/>
              <a:gd name="connsiteX150" fmla="*/ 11000800 w 12193200"/>
              <a:gd name="connsiteY150" fmla="*/ 3382151 h 6861600"/>
              <a:gd name="connsiteX151" fmla="*/ 11000800 w 12193200"/>
              <a:gd name="connsiteY151" fmla="*/ 3438655 h 6861600"/>
              <a:gd name="connsiteX152" fmla="*/ 11079590 w 12193200"/>
              <a:gd name="connsiteY152" fmla="*/ 3438655 h 6861600"/>
              <a:gd name="connsiteX153" fmla="*/ 11079590 w 12193200"/>
              <a:gd name="connsiteY153" fmla="*/ 3481033 h 6861600"/>
              <a:gd name="connsiteX154" fmla="*/ 11042543 w 12193200"/>
              <a:gd name="connsiteY154" fmla="*/ 3501437 h 6861600"/>
              <a:gd name="connsiteX155" fmla="*/ 10998713 w 12193200"/>
              <a:gd name="connsiteY155" fmla="*/ 3509808 h 6861600"/>
              <a:gd name="connsiteX156" fmla="*/ 10928271 w 12193200"/>
              <a:gd name="connsiteY156" fmla="*/ 3479986 h 6861600"/>
              <a:gd name="connsiteX157" fmla="*/ 10901138 w 12193200"/>
              <a:gd name="connsiteY157" fmla="*/ 3390522 h 6861600"/>
              <a:gd name="connsiteX158" fmla="*/ 10927749 w 12193200"/>
              <a:gd name="connsiteY158" fmla="*/ 3306813 h 6861600"/>
              <a:gd name="connsiteX159" fmla="*/ 10999756 w 12193200"/>
              <a:gd name="connsiteY159" fmla="*/ 3278561 h 6861600"/>
              <a:gd name="connsiteX160" fmla="*/ 11049326 w 12193200"/>
              <a:gd name="connsiteY160" fmla="*/ 3293210 h 6861600"/>
              <a:gd name="connsiteX161" fmla="*/ 11076459 w 12193200"/>
              <a:gd name="connsiteY161" fmla="*/ 3331926 h 6861600"/>
              <a:gd name="connsiteX162" fmla="*/ 11144814 w 12193200"/>
              <a:gd name="connsiteY162" fmla="*/ 3319369 h 6861600"/>
              <a:gd name="connsiteX163" fmla="*/ 11098896 w 12193200"/>
              <a:gd name="connsiteY163" fmla="*/ 3247170 h 6861600"/>
              <a:gd name="connsiteX164" fmla="*/ 10999756 w 12193200"/>
              <a:gd name="connsiteY164" fmla="*/ 3221011 h 6861600"/>
              <a:gd name="connsiteX165" fmla="*/ 0 w 12193200"/>
              <a:gd name="connsiteY165" fmla="*/ 0 h 6861600"/>
              <a:gd name="connsiteX166" fmla="*/ 12193200 w 12193200"/>
              <a:gd name="connsiteY166" fmla="*/ 0 h 6861600"/>
              <a:gd name="connsiteX167" fmla="*/ 12193200 w 12193200"/>
              <a:gd name="connsiteY167" fmla="*/ 6861600 h 6861600"/>
              <a:gd name="connsiteX168" fmla="*/ 0 w 12193200"/>
              <a:gd name="connsiteY168" fmla="*/ 6861600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3200" h="6861600">
                <a:moveTo>
                  <a:pt x="540000" y="5580001"/>
                </a:moveTo>
                <a:lnTo>
                  <a:pt x="540000" y="5587201"/>
                </a:lnTo>
                <a:lnTo>
                  <a:pt x="2250000" y="5587201"/>
                </a:lnTo>
                <a:lnTo>
                  <a:pt x="2250000" y="5580001"/>
                </a:lnTo>
                <a:close/>
                <a:moveTo>
                  <a:pt x="11295612" y="3365933"/>
                </a:moveTo>
                <a:cubicBezTo>
                  <a:pt x="11312831" y="3365933"/>
                  <a:pt x="11326919" y="3372211"/>
                  <a:pt x="11338398" y="3385290"/>
                </a:cubicBezTo>
                <a:cubicBezTo>
                  <a:pt x="11349878" y="3397847"/>
                  <a:pt x="11356139" y="3416158"/>
                  <a:pt x="11356139" y="3440224"/>
                </a:cubicBezTo>
                <a:cubicBezTo>
                  <a:pt x="11356139" y="3464291"/>
                  <a:pt x="11349878" y="3483125"/>
                  <a:pt x="11338398" y="3496205"/>
                </a:cubicBezTo>
                <a:cubicBezTo>
                  <a:pt x="11326919" y="3508761"/>
                  <a:pt x="11312831" y="3515040"/>
                  <a:pt x="11295612" y="3515040"/>
                </a:cubicBezTo>
                <a:cubicBezTo>
                  <a:pt x="11278914" y="3515040"/>
                  <a:pt x="11264304" y="3508761"/>
                  <a:pt x="11252825" y="3496205"/>
                </a:cubicBezTo>
                <a:cubicBezTo>
                  <a:pt x="11241345" y="3483125"/>
                  <a:pt x="11235606" y="3464814"/>
                  <a:pt x="11235606" y="3440748"/>
                </a:cubicBezTo>
                <a:cubicBezTo>
                  <a:pt x="11235606" y="3416681"/>
                  <a:pt x="11241345" y="3397847"/>
                  <a:pt x="11252825" y="3385290"/>
                </a:cubicBezTo>
                <a:cubicBezTo>
                  <a:pt x="11264304" y="3372211"/>
                  <a:pt x="11278914" y="3365933"/>
                  <a:pt x="11295612" y="3365933"/>
                </a:cubicBezTo>
                <a:close/>
                <a:moveTo>
                  <a:pt x="10429961" y="3365933"/>
                </a:moveTo>
                <a:cubicBezTo>
                  <a:pt x="10446658" y="3365933"/>
                  <a:pt x="10461268" y="3372211"/>
                  <a:pt x="10472748" y="3385290"/>
                </a:cubicBezTo>
                <a:cubicBezTo>
                  <a:pt x="10484227" y="3397847"/>
                  <a:pt x="10489967" y="3416158"/>
                  <a:pt x="10489967" y="3440224"/>
                </a:cubicBezTo>
                <a:cubicBezTo>
                  <a:pt x="10489967" y="3464291"/>
                  <a:pt x="10484227" y="3483125"/>
                  <a:pt x="10472748" y="3496205"/>
                </a:cubicBezTo>
                <a:cubicBezTo>
                  <a:pt x="10461268" y="3508761"/>
                  <a:pt x="10446658" y="3515040"/>
                  <a:pt x="10429961" y="3515040"/>
                </a:cubicBezTo>
                <a:cubicBezTo>
                  <a:pt x="10412742" y="3515040"/>
                  <a:pt x="10398132" y="3508761"/>
                  <a:pt x="10386652" y="3496205"/>
                </a:cubicBezTo>
                <a:cubicBezTo>
                  <a:pt x="10375173" y="3483125"/>
                  <a:pt x="10369433" y="3464814"/>
                  <a:pt x="10369433" y="3440748"/>
                </a:cubicBezTo>
                <a:cubicBezTo>
                  <a:pt x="10369433" y="3416681"/>
                  <a:pt x="10375173" y="3397847"/>
                  <a:pt x="10386652" y="3385290"/>
                </a:cubicBezTo>
                <a:cubicBezTo>
                  <a:pt x="10398132" y="3372211"/>
                  <a:pt x="10412742" y="3365933"/>
                  <a:pt x="10429961" y="3365933"/>
                </a:cubicBezTo>
                <a:close/>
                <a:moveTo>
                  <a:pt x="11414058" y="3318846"/>
                </a:moveTo>
                <a:cubicBezTo>
                  <a:pt x="11414058" y="3318846"/>
                  <a:pt x="11414058" y="3318846"/>
                  <a:pt x="11513720" y="3562126"/>
                </a:cubicBezTo>
                <a:lnTo>
                  <a:pt x="11572161" y="3562126"/>
                </a:lnTo>
                <a:cubicBezTo>
                  <a:pt x="11572161" y="3562126"/>
                  <a:pt x="11572161" y="3562126"/>
                  <a:pt x="11670257" y="3318846"/>
                </a:cubicBezTo>
                <a:cubicBezTo>
                  <a:pt x="11670257" y="3318846"/>
                  <a:pt x="11670257" y="3318846"/>
                  <a:pt x="11603468" y="3318846"/>
                </a:cubicBezTo>
                <a:cubicBezTo>
                  <a:pt x="11603468" y="3318846"/>
                  <a:pt x="11603468" y="3318846"/>
                  <a:pt x="11556507" y="3443364"/>
                </a:cubicBezTo>
                <a:cubicBezTo>
                  <a:pt x="11553898" y="3450165"/>
                  <a:pt x="11551289" y="3456966"/>
                  <a:pt x="11549202" y="3463768"/>
                </a:cubicBezTo>
                <a:cubicBezTo>
                  <a:pt x="11548158" y="3466907"/>
                  <a:pt x="11546071" y="3473708"/>
                  <a:pt x="11542418" y="3484695"/>
                </a:cubicBezTo>
                <a:cubicBezTo>
                  <a:pt x="11542418" y="3484695"/>
                  <a:pt x="11542418" y="3484695"/>
                  <a:pt x="11529374" y="3443364"/>
                </a:cubicBezTo>
                <a:cubicBezTo>
                  <a:pt x="11529374" y="3443364"/>
                  <a:pt x="11529374" y="3443364"/>
                  <a:pt x="11482413" y="3318846"/>
                </a:cubicBezTo>
                <a:cubicBezTo>
                  <a:pt x="11482413" y="3318846"/>
                  <a:pt x="11482413" y="3318846"/>
                  <a:pt x="11414058" y="3318846"/>
                </a:cubicBezTo>
                <a:close/>
                <a:moveTo>
                  <a:pt x="10578149" y="3318846"/>
                </a:moveTo>
                <a:cubicBezTo>
                  <a:pt x="10578149" y="3318846"/>
                  <a:pt x="10578149" y="3318846"/>
                  <a:pt x="10578149" y="3472662"/>
                </a:cubicBezTo>
                <a:cubicBezTo>
                  <a:pt x="10578149" y="3495682"/>
                  <a:pt x="10581280" y="3513470"/>
                  <a:pt x="10587020" y="3526550"/>
                </a:cubicBezTo>
                <a:cubicBezTo>
                  <a:pt x="10593281" y="3539629"/>
                  <a:pt x="10602674" y="3549570"/>
                  <a:pt x="10615718" y="3556894"/>
                </a:cubicBezTo>
                <a:cubicBezTo>
                  <a:pt x="10628763" y="3564219"/>
                  <a:pt x="10643895" y="3567358"/>
                  <a:pt x="10660592" y="3567358"/>
                </a:cubicBezTo>
                <a:cubicBezTo>
                  <a:pt x="10676768" y="3567358"/>
                  <a:pt x="10691900" y="3563696"/>
                  <a:pt x="10706510" y="3556371"/>
                </a:cubicBezTo>
                <a:cubicBezTo>
                  <a:pt x="10721120" y="3549046"/>
                  <a:pt x="10733121" y="3538583"/>
                  <a:pt x="10741992" y="3526026"/>
                </a:cubicBezTo>
                <a:cubicBezTo>
                  <a:pt x="10741992" y="3526026"/>
                  <a:pt x="10741992" y="3526026"/>
                  <a:pt x="10741992" y="3562126"/>
                </a:cubicBezTo>
                <a:lnTo>
                  <a:pt x="10803041" y="3562126"/>
                </a:lnTo>
                <a:cubicBezTo>
                  <a:pt x="10803041" y="3562126"/>
                  <a:pt x="10803041" y="3562126"/>
                  <a:pt x="10803041" y="3318846"/>
                </a:cubicBezTo>
                <a:cubicBezTo>
                  <a:pt x="10803041" y="3318846"/>
                  <a:pt x="10803041" y="3318846"/>
                  <a:pt x="10737296" y="3318846"/>
                </a:cubicBezTo>
                <a:cubicBezTo>
                  <a:pt x="10737296" y="3318846"/>
                  <a:pt x="10737296" y="3318846"/>
                  <a:pt x="10737296" y="3421390"/>
                </a:cubicBezTo>
                <a:cubicBezTo>
                  <a:pt x="10737296" y="3456443"/>
                  <a:pt x="10735730" y="3478417"/>
                  <a:pt x="10732599" y="3487311"/>
                </a:cubicBezTo>
                <a:cubicBezTo>
                  <a:pt x="10729469" y="3496205"/>
                  <a:pt x="10723207" y="3503530"/>
                  <a:pt x="10714337" y="3509808"/>
                </a:cubicBezTo>
                <a:cubicBezTo>
                  <a:pt x="10705466" y="3515563"/>
                  <a:pt x="10695552" y="3518702"/>
                  <a:pt x="10684595" y="3518702"/>
                </a:cubicBezTo>
                <a:cubicBezTo>
                  <a:pt x="10674681" y="3518702"/>
                  <a:pt x="10666854" y="3516086"/>
                  <a:pt x="10660592" y="3511900"/>
                </a:cubicBezTo>
                <a:cubicBezTo>
                  <a:pt x="10653809" y="3507192"/>
                  <a:pt x="10649635" y="3501437"/>
                  <a:pt x="10647026" y="3493589"/>
                </a:cubicBezTo>
                <a:cubicBezTo>
                  <a:pt x="10644939" y="3485741"/>
                  <a:pt x="10643373" y="3464814"/>
                  <a:pt x="10643373" y="3430807"/>
                </a:cubicBezTo>
                <a:cubicBezTo>
                  <a:pt x="10643373" y="3430807"/>
                  <a:pt x="10643373" y="3430807"/>
                  <a:pt x="10643373" y="3318846"/>
                </a:cubicBezTo>
                <a:cubicBezTo>
                  <a:pt x="10643373" y="3318846"/>
                  <a:pt x="10643373" y="3318846"/>
                  <a:pt x="10578149" y="3318846"/>
                </a:cubicBezTo>
                <a:close/>
                <a:moveTo>
                  <a:pt x="12192000" y="3314701"/>
                </a:moveTo>
                <a:lnTo>
                  <a:pt x="12012076" y="3429000"/>
                </a:lnTo>
                <a:lnTo>
                  <a:pt x="12192000" y="3543300"/>
                </a:lnTo>
                <a:close/>
                <a:moveTo>
                  <a:pt x="11295612" y="3313614"/>
                </a:moveTo>
                <a:cubicBezTo>
                  <a:pt x="11271087" y="3313614"/>
                  <a:pt x="11249172" y="3318846"/>
                  <a:pt x="11229866" y="3329310"/>
                </a:cubicBezTo>
                <a:cubicBezTo>
                  <a:pt x="11210560" y="3339774"/>
                  <a:pt x="11194906" y="3354946"/>
                  <a:pt x="11184470" y="3374827"/>
                </a:cubicBezTo>
                <a:cubicBezTo>
                  <a:pt x="11173512" y="3395231"/>
                  <a:pt x="11168295" y="3415635"/>
                  <a:pt x="11168295" y="3437085"/>
                </a:cubicBezTo>
                <a:cubicBezTo>
                  <a:pt x="11168295" y="3464814"/>
                  <a:pt x="11173512" y="3488880"/>
                  <a:pt x="11184470" y="3508238"/>
                </a:cubicBezTo>
                <a:cubicBezTo>
                  <a:pt x="11194906" y="3527596"/>
                  <a:pt x="11210560" y="3542245"/>
                  <a:pt x="11231431" y="3552709"/>
                </a:cubicBezTo>
                <a:cubicBezTo>
                  <a:pt x="11251781" y="3562649"/>
                  <a:pt x="11273174" y="3567358"/>
                  <a:pt x="11296133" y="3567358"/>
                </a:cubicBezTo>
                <a:cubicBezTo>
                  <a:pt x="11332659" y="3567358"/>
                  <a:pt x="11362922" y="3555325"/>
                  <a:pt x="11386925" y="3531258"/>
                </a:cubicBezTo>
                <a:cubicBezTo>
                  <a:pt x="11410927" y="3507192"/>
                  <a:pt x="11422928" y="3476847"/>
                  <a:pt x="11422928" y="3439701"/>
                </a:cubicBezTo>
                <a:cubicBezTo>
                  <a:pt x="11422928" y="3403602"/>
                  <a:pt x="11411449" y="3373257"/>
                  <a:pt x="11387447" y="3349191"/>
                </a:cubicBezTo>
                <a:cubicBezTo>
                  <a:pt x="11363444" y="3325648"/>
                  <a:pt x="11332659" y="3313614"/>
                  <a:pt x="11295612" y="3313614"/>
                </a:cubicBezTo>
                <a:close/>
                <a:moveTo>
                  <a:pt x="10429439" y="3313614"/>
                </a:moveTo>
                <a:cubicBezTo>
                  <a:pt x="10405437" y="3313614"/>
                  <a:pt x="10383521" y="3318846"/>
                  <a:pt x="10363693" y="3329310"/>
                </a:cubicBezTo>
                <a:cubicBezTo>
                  <a:pt x="10344387" y="3339774"/>
                  <a:pt x="10329255" y="3354946"/>
                  <a:pt x="10318298" y="3374827"/>
                </a:cubicBezTo>
                <a:cubicBezTo>
                  <a:pt x="10307862" y="3395231"/>
                  <a:pt x="10302644" y="3415635"/>
                  <a:pt x="10302644" y="3437085"/>
                </a:cubicBezTo>
                <a:cubicBezTo>
                  <a:pt x="10302644" y="3464814"/>
                  <a:pt x="10307862" y="3488880"/>
                  <a:pt x="10318298" y="3508238"/>
                </a:cubicBezTo>
                <a:cubicBezTo>
                  <a:pt x="10329255" y="3527596"/>
                  <a:pt x="10344909" y="3542245"/>
                  <a:pt x="10365259" y="3552709"/>
                </a:cubicBezTo>
                <a:cubicBezTo>
                  <a:pt x="10385609" y="3562649"/>
                  <a:pt x="10407524" y="3567358"/>
                  <a:pt x="10429961" y="3567358"/>
                </a:cubicBezTo>
                <a:cubicBezTo>
                  <a:pt x="10466486" y="3567358"/>
                  <a:pt x="10496750" y="3555325"/>
                  <a:pt x="10520752" y="3531258"/>
                </a:cubicBezTo>
                <a:cubicBezTo>
                  <a:pt x="10545277" y="3507192"/>
                  <a:pt x="10557278" y="3476847"/>
                  <a:pt x="10557278" y="3439701"/>
                </a:cubicBezTo>
                <a:cubicBezTo>
                  <a:pt x="10557278" y="3403602"/>
                  <a:pt x="10545277" y="3373257"/>
                  <a:pt x="10521274" y="3349191"/>
                </a:cubicBezTo>
                <a:cubicBezTo>
                  <a:pt x="10497272" y="3325648"/>
                  <a:pt x="10467008" y="3313614"/>
                  <a:pt x="10429439" y="3313614"/>
                </a:cubicBezTo>
                <a:close/>
                <a:moveTo>
                  <a:pt x="11675997" y="3261296"/>
                </a:moveTo>
                <a:cubicBezTo>
                  <a:pt x="11675997" y="3261296"/>
                  <a:pt x="11675997" y="3261296"/>
                  <a:pt x="11682258" y="3261296"/>
                </a:cubicBezTo>
                <a:cubicBezTo>
                  <a:pt x="11685389" y="3261296"/>
                  <a:pt x="11686954" y="3261296"/>
                  <a:pt x="11687998" y="3261819"/>
                </a:cubicBezTo>
                <a:cubicBezTo>
                  <a:pt x="11689042" y="3262343"/>
                  <a:pt x="11690085" y="3262866"/>
                  <a:pt x="11690607" y="3263389"/>
                </a:cubicBezTo>
                <a:cubicBezTo>
                  <a:pt x="11691129" y="3264435"/>
                  <a:pt x="11691651" y="3265482"/>
                  <a:pt x="11691651" y="3266528"/>
                </a:cubicBezTo>
                <a:cubicBezTo>
                  <a:pt x="11691651" y="3268098"/>
                  <a:pt x="11691129" y="3269144"/>
                  <a:pt x="11689564" y="3270190"/>
                </a:cubicBezTo>
                <a:cubicBezTo>
                  <a:pt x="11688520" y="3271237"/>
                  <a:pt x="11686433" y="3271760"/>
                  <a:pt x="11682780" y="3271760"/>
                </a:cubicBezTo>
                <a:cubicBezTo>
                  <a:pt x="11682780" y="3271760"/>
                  <a:pt x="11682780" y="3271760"/>
                  <a:pt x="11675997" y="3271760"/>
                </a:cubicBezTo>
                <a:close/>
                <a:moveTo>
                  <a:pt x="11670257" y="3256588"/>
                </a:moveTo>
                <a:cubicBezTo>
                  <a:pt x="11670257" y="3256588"/>
                  <a:pt x="11670257" y="3256588"/>
                  <a:pt x="11670257" y="3291641"/>
                </a:cubicBezTo>
                <a:lnTo>
                  <a:pt x="11675997" y="3291641"/>
                </a:lnTo>
                <a:cubicBezTo>
                  <a:pt x="11675997" y="3291641"/>
                  <a:pt x="11675997" y="3291641"/>
                  <a:pt x="11675997" y="3276468"/>
                </a:cubicBezTo>
                <a:cubicBezTo>
                  <a:pt x="11675997" y="3276468"/>
                  <a:pt x="11675997" y="3276468"/>
                  <a:pt x="11679128" y="3276468"/>
                </a:cubicBezTo>
                <a:cubicBezTo>
                  <a:pt x="11681215" y="3276468"/>
                  <a:pt x="11682780" y="3276992"/>
                  <a:pt x="11683824" y="3278038"/>
                </a:cubicBezTo>
                <a:cubicBezTo>
                  <a:pt x="11685389" y="3279085"/>
                  <a:pt x="11687476" y="3281700"/>
                  <a:pt x="11690085" y="3285886"/>
                </a:cubicBezTo>
                <a:cubicBezTo>
                  <a:pt x="11690085" y="3285886"/>
                  <a:pt x="11690085" y="3285886"/>
                  <a:pt x="11693216" y="3291641"/>
                </a:cubicBezTo>
                <a:cubicBezTo>
                  <a:pt x="11693216" y="3291641"/>
                  <a:pt x="11693216" y="3291641"/>
                  <a:pt x="11699999" y="3291641"/>
                </a:cubicBezTo>
                <a:cubicBezTo>
                  <a:pt x="11699999" y="3291641"/>
                  <a:pt x="11699999" y="3291641"/>
                  <a:pt x="11695825" y="3284840"/>
                </a:cubicBezTo>
                <a:cubicBezTo>
                  <a:pt x="11693738" y="3281177"/>
                  <a:pt x="11691651" y="3279085"/>
                  <a:pt x="11690607" y="3277515"/>
                </a:cubicBezTo>
                <a:cubicBezTo>
                  <a:pt x="11689564" y="3276992"/>
                  <a:pt x="11688520" y="3276468"/>
                  <a:pt x="11687476" y="3275945"/>
                </a:cubicBezTo>
                <a:cubicBezTo>
                  <a:pt x="11690607" y="3275422"/>
                  <a:pt x="11693216" y="3274376"/>
                  <a:pt x="11694781" y="3272806"/>
                </a:cubicBezTo>
                <a:cubicBezTo>
                  <a:pt x="11696869" y="3270713"/>
                  <a:pt x="11697390" y="3268621"/>
                  <a:pt x="11697390" y="3266005"/>
                </a:cubicBezTo>
                <a:cubicBezTo>
                  <a:pt x="11697390" y="3263912"/>
                  <a:pt x="11696869" y="3262343"/>
                  <a:pt x="11695825" y="3260773"/>
                </a:cubicBezTo>
                <a:cubicBezTo>
                  <a:pt x="11694781" y="3259204"/>
                  <a:pt x="11693216" y="3258157"/>
                  <a:pt x="11691651" y="3257111"/>
                </a:cubicBezTo>
                <a:cubicBezTo>
                  <a:pt x="11689564" y="3256588"/>
                  <a:pt x="11686433" y="3256588"/>
                  <a:pt x="11682258" y="3256588"/>
                </a:cubicBezTo>
                <a:cubicBezTo>
                  <a:pt x="11682258" y="3256588"/>
                  <a:pt x="11682258" y="3256588"/>
                  <a:pt x="11670257" y="3256588"/>
                </a:cubicBezTo>
                <a:close/>
                <a:moveTo>
                  <a:pt x="11684867" y="3246124"/>
                </a:moveTo>
                <a:cubicBezTo>
                  <a:pt x="11689042" y="3246124"/>
                  <a:pt x="11693738" y="3247694"/>
                  <a:pt x="11698434" y="3249786"/>
                </a:cubicBezTo>
                <a:cubicBezTo>
                  <a:pt x="11702608" y="3252402"/>
                  <a:pt x="11706261" y="3255541"/>
                  <a:pt x="11708348" y="3259727"/>
                </a:cubicBezTo>
                <a:cubicBezTo>
                  <a:pt x="11710957" y="3264435"/>
                  <a:pt x="11712522" y="3268621"/>
                  <a:pt x="11712522" y="3273329"/>
                </a:cubicBezTo>
                <a:cubicBezTo>
                  <a:pt x="11712522" y="3278038"/>
                  <a:pt x="11710957" y="3282747"/>
                  <a:pt x="11708348" y="3286932"/>
                </a:cubicBezTo>
                <a:cubicBezTo>
                  <a:pt x="11706261" y="3291118"/>
                  <a:pt x="11702608" y="3294780"/>
                  <a:pt x="11698434" y="3296873"/>
                </a:cubicBezTo>
                <a:cubicBezTo>
                  <a:pt x="11694260" y="3299488"/>
                  <a:pt x="11689564" y="3300535"/>
                  <a:pt x="11684867" y="3300535"/>
                </a:cubicBezTo>
                <a:cubicBezTo>
                  <a:pt x="11680171" y="3300535"/>
                  <a:pt x="11675475" y="3299488"/>
                  <a:pt x="11670779" y="3296873"/>
                </a:cubicBezTo>
                <a:cubicBezTo>
                  <a:pt x="11666605" y="3294780"/>
                  <a:pt x="11662952" y="3291118"/>
                  <a:pt x="11660865" y="3286932"/>
                </a:cubicBezTo>
                <a:cubicBezTo>
                  <a:pt x="11658256" y="3282747"/>
                  <a:pt x="11657212" y="3278038"/>
                  <a:pt x="11657212" y="3273329"/>
                </a:cubicBezTo>
                <a:cubicBezTo>
                  <a:pt x="11657212" y="3268621"/>
                  <a:pt x="11658256" y="3264435"/>
                  <a:pt x="11660865" y="3259727"/>
                </a:cubicBezTo>
                <a:cubicBezTo>
                  <a:pt x="11663474" y="3255541"/>
                  <a:pt x="11666605" y="3252402"/>
                  <a:pt x="11671301" y="3249786"/>
                </a:cubicBezTo>
                <a:cubicBezTo>
                  <a:pt x="11675475" y="3247694"/>
                  <a:pt x="11680171" y="3246124"/>
                  <a:pt x="11684867" y="3246124"/>
                </a:cubicBezTo>
                <a:close/>
                <a:moveTo>
                  <a:pt x="11684867" y="3240892"/>
                </a:moveTo>
                <a:cubicBezTo>
                  <a:pt x="11679128" y="3240892"/>
                  <a:pt x="11673910" y="3242462"/>
                  <a:pt x="11668692" y="3245078"/>
                </a:cubicBezTo>
                <a:cubicBezTo>
                  <a:pt x="11662952" y="3247694"/>
                  <a:pt x="11658778" y="3251879"/>
                  <a:pt x="11656169" y="3257111"/>
                </a:cubicBezTo>
                <a:cubicBezTo>
                  <a:pt x="11653038" y="3262343"/>
                  <a:pt x="11651473" y="3267574"/>
                  <a:pt x="11651473" y="3273329"/>
                </a:cubicBezTo>
                <a:cubicBezTo>
                  <a:pt x="11651473" y="3279085"/>
                  <a:pt x="11653038" y="3284316"/>
                  <a:pt x="11656169" y="3289548"/>
                </a:cubicBezTo>
                <a:cubicBezTo>
                  <a:pt x="11658778" y="3294780"/>
                  <a:pt x="11662952" y="3298965"/>
                  <a:pt x="11668170" y="3301581"/>
                </a:cubicBezTo>
                <a:cubicBezTo>
                  <a:pt x="11673388" y="3304720"/>
                  <a:pt x="11679128" y="3305767"/>
                  <a:pt x="11684867" y="3305767"/>
                </a:cubicBezTo>
                <a:cubicBezTo>
                  <a:pt x="11690607" y="3305767"/>
                  <a:pt x="11695825" y="3304720"/>
                  <a:pt x="11701043" y="3301581"/>
                </a:cubicBezTo>
                <a:cubicBezTo>
                  <a:pt x="11706261" y="3298965"/>
                  <a:pt x="11710435" y="3294780"/>
                  <a:pt x="11713566" y="3289548"/>
                </a:cubicBezTo>
                <a:cubicBezTo>
                  <a:pt x="11716175" y="3284316"/>
                  <a:pt x="11717740" y="3279085"/>
                  <a:pt x="11717740" y="3273329"/>
                </a:cubicBezTo>
                <a:cubicBezTo>
                  <a:pt x="11717740" y="3267574"/>
                  <a:pt x="11716175" y="3262343"/>
                  <a:pt x="11713044" y="3257111"/>
                </a:cubicBezTo>
                <a:cubicBezTo>
                  <a:pt x="11710435" y="3251879"/>
                  <a:pt x="11706261" y="3247694"/>
                  <a:pt x="11701043" y="3245078"/>
                </a:cubicBezTo>
                <a:cubicBezTo>
                  <a:pt x="11695825" y="3242462"/>
                  <a:pt x="11690085" y="3240892"/>
                  <a:pt x="11684867" y="3240892"/>
                </a:cubicBezTo>
                <a:close/>
                <a:moveTo>
                  <a:pt x="10048010" y="3226243"/>
                </a:moveTo>
                <a:cubicBezTo>
                  <a:pt x="10048010" y="3226243"/>
                  <a:pt x="10048010" y="3226243"/>
                  <a:pt x="10172718" y="3420867"/>
                </a:cubicBezTo>
                <a:lnTo>
                  <a:pt x="10172718" y="3562126"/>
                </a:lnTo>
                <a:cubicBezTo>
                  <a:pt x="10172718" y="3562126"/>
                  <a:pt x="10172718" y="3562126"/>
                  <a:pt x="10241594" y="3562126"/>
                </a:cubicBezTo>
                <a:cubicBezTo>
                  <a:pt x="10241594" y="3562126"/>
                  <a:pt x="10241594" y="3562126"/>
                  <a:pt x="10241594" y="3421390"/>
                </a:cubicBezTo>
                <a:cubicBezTo>
                  <a:pt x="10241594" y="3421390"/>
                  <a:pt x="10241594" y="3421390"/>
                  <a:pt x="10366824" y="3226243"/>
                </a:cubicBezTo>
                <a:cubicBezTo>
                  <a:pt x="10366824" y="3226243"/>
                  <a:pt x="10366824" y="3226243"/>
                  <a:pt x="10287512" y="3226243"/>
                </a:cubicBezTo>
                <a:cubicBezTo>
                  <a:pt x="10287512" y="3226243"/>
                  <a:pt x="10287512" y="3226243"/>
                  <a:pt x="10208722" y="3359131"/>
                </a:cubicBezTo>
                <a:cubicBezTo>
                  <a:pt x="10208722" y="3359131"/>
                  <a:pt x="10208722" y="3359131"/>
                  <a:pt x="10128366" y="3226243"/>
                </a:cubicBezTo>
                <a:cubicBezTo>
                  <a:pt x="10128366" y="3226243"/>
                  <a:pt x="10128366" y="3226243"/>
                  <a:pt x="10048010" y="3226243"/>
                </a:cubicBezTo>
                <a:close/>
                <a:moveTo>
                  <a:pt x="10999756" y="3221011"/>
                </a:moveTo>
                <a:cubicBezTo>
                  <a:pt x="10967405" y="3221011"/>
                  <a:pt x="10939750" y="3226243"/>
                  <a:pt x="10918357" y="3237753"/>
                </a:cubicBezTo>
                <a:cubicBezTo>
                  <a:pt x="10889658" y="3251879"/>
                  <a:pt x="10867743" y="3272806"/>
                  <a:pt x="10852611" y="3300012"/>
                </a:cubicBezTo>
                <a:cubicBezTo>
                  <a:pt x="10838001" y="3327217"/>
                  <a:pt x="10830696" y="3358085"/>
                  <a:pt x="10830696" y="3393138"/>
                </a:cubicBezTo>
                <a:cubicBezTo>
                  <a:pt x="10830696" y="3425575"/>
                  <a:pt x="10836958" y="3455397"/>
                  <a:pt x="10850524" y="3482602"/>
                </a:cubicBezTo>
                <a:cubicBezTo>
                  <a:pt x="10863569" y="3509808"/>
                  <a:pt x="10883919" y="3531258"/>
                  <a:pt x="10910008" y="3545907"/>
                </a:cubicBezTo>
                <a:cubicBezTo>
                  <a:pt x="10936620" y="3560556"/>
                  <a:pt x="10967927" y="3567881"/>
                  <a:pt x="11003409" y="3567881"/>
                </a:cubicBezTo>
                <a:cubicBezTo>
                  <a:pt x="11031585" y="3567881"/>
                  <a:pt x="11059240" y="3562649"/>
                  <a:pt x="11086374" y="3552185"/>
                </a:cubicBezTo>
                <a:cubicBezTo>
                  <a:pt x="11114028" y="3541722"/>
                  <a:pt x="11134900" y="3529689"/>
                  <a:pt x="11148988" y="3515563"/>
                </a:cubicBezTo>
                <a:cubicBezTo>
                  <a:pt x="11148988" y="3515563"/>
                  <a:pt x="11148988" y="3515563"/>
                  <a:pt x="11148988" y="3382151"/>
                </a:cubicBezTo>
                <a:cubicBezTo>
                  <a:pt x="11148988" y="3382151"/>
                  <a:pt x="11148988" y="3382151"/>
                  <a:pt x="11000800" y="3382151"/>
                </a:cubicBezTo>
                <a:cubicBezTo>
                  <a:pt x="11000800" y="3382151"/>
                  <a:pt x="11000800" y="3382151"/>
                  <a:pt x="11000800" y="3438655"/>
                </a:cubicBezTo>
                <a:lnTo>
                  <a:pt x="11079590" y="3438655"/>
                </a:lnTo>
                <a:cubicBezTo>
                  <a:pt x="11079590" y="3438655"/>
                  <a:pt x="11079590" y="3438655"/>
                  <a:pt x="11079590" y="3481033"/>
                </a:cubicBezTo>
                <a:cubicBezTo>
                  <a:pt x="11069154" y="3489404"/>
                  <a:pt x="11056631" y="3496205"/>
                  <a:pt x="11042543" y="3501437"/>
                </a:cubicBezTo>
                <a:cubicBezTo>
                  <a:pt x="11027933" y="3507192"/>
                  <a:pt x="11013323" y="3509808"/>
                  <a:pt x="10998713" y="3509808"/>
                </a:cubicBezTo>
                <a:cubicBezTo>
                  <a:pt x="10970014" y="3509808"/>
                  <a:pt x="10946534" y="3499867"/>
                  <a:pt x="10928271" y="3479986"/>
                </a:cubicBezTo>
                <a:cubicBezTo>
                  <a:pt x="10910530" y="3460105"/>
                  <a:pt x="10901138" y="3430284"/>
                  <a:pt x="10901138" y="3390522"/>
                </a:cubicBezTo>
                <a:cubicBezTo>
                  <a:pt x="10901138" y="3353376"/>
                  <a:pt x="10910008" y="3325648"/>
                  <a:pt x="10927749" y="3306813"/>
                </a:cubicBezTo>
                <a:cubicBezTo>
                  <a:pt x="10945490" y="3287978"/>
                  <a:pt x="10969492" y="3278561"/>
                  <a:pt x="10999756" y="3278561"/>
                </a:cubicBezTo>
                <a:cubicBezTo>
                  <a:pt x="11019584" y="3278561"/>
                  <a:pt x="11036282" y="3283270"/>
                  <a:pt x="11049326" y="3293210"/>
                </a:cubicBezTo>
                <a:cubicBezTo>
                  <a:pt x="11062371" y="3302628"/>
                  <a:pt x="11071242" y="3315707"/>
                  <a:pt x="11076459" y="3331926"/>
                </a:cubicBezTo>
                <a:cubicBezTo>
                  <a:pt x="11076459" y="3331926"/>
                  <a:pt x="11076459" y="3331926"/>
                  <a:pt x="11144814" y="3319369"/>
                </a:cubicBezTo>
                <a:cubicBezTo>
                  <a:pt x="11138031" y="3288502"/>
                  <a:pt x="11122377" y="3264435"/>
                  <a:pt x="11098896" y="3247170"/>
                </a:cubicBezTo>
                <a:cubicBezTo>
                  <a:pt x="11074894" y="3229382"/>
                  <a:pt x="11042021" y="3221011"/>
                  <a:pt x="10999756" y="3221011"/>
                </a:cubicBezTo>
                <a:close/>
                <a:moveTo>
                  <a:pt x="0" y="0"/>
                </a:moveTo>
                <a:lnTo>
                  <a:pt x="12193200" y="0"/>
                </a:lnTo>
                <a:lnTo>
                  <a:pt x="12193200" y="6861600"/>
                </a:lnTo>
                <a:lnTo>
                  <a:pt x="0" y="6861600"/>
                </a:lnTo>
                <a:close/>
              </a:path>
            </a:pathLst>
          </a:custGeom>
          <a:solidFill>
            <a:schemeClr val="bg2"/>
          </a:solidFill>
          <a:ln w="0">
            <a:solidFill>
              <a:schemeClr val="bg1">
                <a:alpha val="0"/>
              </a:schemeClr>
            </a:solidFill>
          </a:ln>
        </p:spPr>
        <p:txBody>
          <a:bodyPr wrap="square" lIns="144000" tIns="108000">
            <a:noAutofit/>
          </a:bodyPr>
          <a:lstStyle>
            <a:lvl1pPr marL="0" indent="0" algn="l">
              <a:buNone/>
              <a:defRPr sz="1600"/>
            </a:lvl1pPr>
          </a:lstStyle>
          <a:p>
            <a:r>
              <a:rPr lang="en-GB" dirty="0"/>
              <a:t>Click on frame and insert picture using the Insert tab, Pictures</a:t>
            </a:r>
          </a:p>
          <a:p>
            <a:endParaRPr lang="en-GB" dirty="0"/>
          </a:p>
        </p:txBody>
      </p:sp>
      <p:sp>
        <p:nvSpPr>
          <p:cNvPr id="2" name="Title 1"/>
          <p:cNvSpPr>
            <a:spLocks noGrp="1"/>
          </p:cNvSpPr>
          <p:nvPr>
            <p:ph type="ctrTitle" hasCustomPrompt="1"/>
          </p:nvPr>
        </p:nvSpPr>
        <p:spPr>
          <a:xfrm>
            <a:off x="540000" y="1980000"/>
            <a:ext cx="8290800" cy="1836000"/>
          </a:xfrm>
        </p:spPr>
        <p:txBody>
          <a:bodyPr anchor="t" anchorCtr="0"/>
          <a:lstStyle>
            <a:lvl1pPr algn="l">
              <a:defRPr sz="6000">
                <a:solidFill>
                  <a:schemeClr val="bg1"/>
                </a:solidFill>
              </a:defRPr>
            </a:lvl1pPr>
          </a:lstStyle>
          <a:p>
            <a:r>
              <a:rPr lang="en-GB" dirty="0"/>
              <a:t>Click to add title</a:t>
            </a:r>
          </a:p>
        </p:txBody>
      </p:sp>
      <p:sp>
        <p:nvSpPr>
          <p:cNvPr id="3" name="Subtitle 2"/>
          <p:cNvSpPr>
            <a:spLocks noGrp="1"/>
          </p:cNvSpPr>
          <p:nvPr>
            <p:ph type="subTitle" idx="1" hasCustomPrompt="1"/>
          </p:nvPr>
        </p:nvSpPr>
        <p:spPr>
          <a:xfrm>
            <a:off x="540000" y="4320000"/>
            <a:ext cx="8290800" cy="910800"/>
          </a:xfrm>
        </p:spPr>
        <p:txBody>
          <a:bodyPr/>
          <a:lstStyle>
            <a:lvl1pPr marL="0" indent="0" algn="l">
              <a:spcBef>
                <a:spcPts val="0"/>
              </a:spcBef>
              <a:buFont typeface="Arial" panose="020B0604020202020204" pitchFamily="34" charset="0"/>
              <a:buChar char="​"/>
              <a:defRPr sz="1800" b="1">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subtitle</a:t>
            </a:r>
          </a:p>
        </p:txBody>
      </p:sp>
      <p:sp>
        <p:nvSpPr>
          <p:cNvPr id="13" name="Text Placeholder 4">
            <a:extLst>
              <a:ext uri="{FF2B5EF4-FFF2-40B4-BE49-F238E27FC236}">
                <a16:creationId xmlns:a16="http://schemas.microsoft.com/office/drawing/2014/main" id="{2286B06C-C83D-4A03-8659-518FA18FB12D}"/>
              </a:ext>
            </a:extLst>
          </p:cNvPr>
          <p:cNvSpPr>
            <a:spLocks noGrp="1"/>
          </p:cNvSpPr>
          <p:nvPr>
            <p:ph type="body" sz="quarter" idx="18" hasCustomPrompt="1"/>
          </p:nvPr>
        </p:nvSpPr>
        <p:spPr>
          <a:xfrm>
            <a:off x="540000" y="5760000"/>
            <a:ext cx="8290800" cy="252000"/>
          </a:xfrm>
        </p:spPr>
        <p:txBody>
          <a:bodyPr/>
          <a:lstStyle>
            <a:lvl1pPr marL="0" indent="0">
              <a:lnSpc>
                <a:spcPct val="100000"/>
              </a:lnSpc>
              <a:spcBef>
                <a:spcPts val="0"/>
              </a:spcBef>
              <a:spcAft>
                <a:spcPts val="0"/>
              </a:spcAft>
              <a:buFontTx/>
              <a:buNone/>
              <a:defRPr lang="en-US" sz="1400" b="1" kern="1200" dirty="0" smtClean="0">
                <a:solidFill>
                  <a:schemeClr val="bg1"/>
                </a:solidFill>
                <a:latin typeface="+mn-lt"/>
                <a:ea typeface="+mn-ea"/>
                <a:cs typeface="+mn-cs"/>
              </a:defRPr>
            </a:lvl1pPr>
            <a:lvl2pPr marL="0" indent="0">
              <a:lnSpc>
                <a:spcPct val="100000"/>
              </a:lnSpc>
              <a:spcBef>
                <a:spcPts val="0"/>
              </a:spcBef>
              <a:spcAft>
                <a:spcPts val="0"/>
              </a:spcAft>
              <a:buFontTx/>
              <a:buNone/>
              <a:defRPr lang="en-US" sz="1400" b="0" kern="1200" dirty="0" smtClean="0">
                <a:solidFill>
                  <a:schemeClr val="bg1"/>
                </a:solidFill>
                <a:latin typeface="+mn-lt"/>
                <a:ea typeface="+mn-ea"/>
                <a:cs typeface="+mn-cs"/>
              </a:defRPr>
            </a:lvl2pPr>
            <a:lvl3pPr marL="0" indent="0">
              <a:lnSpc>
                <a:spcPct val="100000"/>
              </a:lnSpc>
              <a:spcBef>
                <a:spcPts val="0"/>
              </a:spcBef>
              <a:spcAft>
                <a:spcPts val="0"/>
              </a:spcAft>
              <a:buFontTx/>
              <a:buNone/>
              <a:defRPr lang="en-US" sz="1400" b="0" kern="1200" dirty="0" smtClean="0">
                <a:solidFill>
                  <a:schemeClr val="bg1"/>
                </a:solidFill>
                <a:latin typeface="+mn-lt"/>
                <a:ea typeface="+mn-ea"/>
                <a:cs typeface="+mn-cs"/>
              </a:defRPr>
            </a:lvl3pPr>
            <a:lvl4pPr marL="0">
              <a:lnSpc>
                <a:spcPct val="100000"/>
              </a:lnSpc>
              <a:spcBef>
                <a:spcPts val="0"/>
              </a:spcBef>
              <a:spcAft>
                <a:spcPts val="0"/>
              </a:spcAft>
              <a:buFontTx/>
              <a:buNone/>
              <a:defRPr lang="en-US" sz="1400" b="0" kern="1200" dirty="0" smtClean="0">
                <a:solidFill>
                  <a:schemeClr val="bg1"/>
                </a:solidFill>
                <a:latin typeface="+mn-lt"/>
                <a:ea typeface="+mn-ea"/>
                <a:cs typeface="+mn-cs"/>
              </a:defRPr>
            </a:lvl4pPr>
            <a:lvl5pPr marL="0">
              <a:lnSpc>
                <a:spcPct val="100000"/>
              </a:lnSpc>
              <a:spcBef>
                <a:spcPts val="0"/>
              </a:spcBef>
              <a:spcAft>
                <a:spcPts val="0"/>
              </a:spcAft>
              <a:buFontTx/>
              <a:buNone/>
              <a:defRPr lang="en-GB" sz="1400" b="0" kern="1200" dirty="0">
                <a:solidFill>
                  <a:schemeClr val="bg1"/>
                </a:solidFill>
                <a:latin typeface="+mn-lt"/>
                <a:ea typeface="+mn-ea"/>
                <a:cs typeface="+mn-cs"/>
              </a:defRPr>
            </a:lvl5pPr>
            <a:lvl6pPr>
              <a:lnSpc>
                <a:spcPct val="100000"/>
              </a:lnSpc>
              <a:spcBef>
                <a:spcPts val="0"/>
              </a:spcBef>
              <a:spcAft>
                <a:spcPts val="0"/>
              </a:spcAft>
              <a:buNone/>
              <a:defRPr lang="en-US" sz="1400" b="0" kern="1200" cap="none" baseline="0" dirty="0" smtClean="0">
                <a:solidFill>
                  <a:schemeClr val="bg1"/>
                </a:solidFill>
                <a:latin typeface="+mn-lt"/>
                <a:ea typeface="+mn-ea"/>
                <a:cs typeface="+mn-cs"/>
              </a:defRPr>
            </a:lvl6pPr>
            <a:lvl7pPr>
              <a:lnSpc>
                <a:spcPct val="100000"/>
              </a:lnSpc>
              <a:spcBef>
                <a:spcPts val="0"/>
              </a:spcBef>
              <a:spcAft>
                <a:spcPts val="0"/>
              </a:spcAft>
              <a:buNone/>
              <a:defRPr lang="en-US" sz="1400" b="0" kern="1200" cap="none" baseline="0" dirty="0" smtClean="0">
                <a:solidFill>
                  <a:schemeClr val="bg1"/>
                </a:solidFill>
                <a:latin typeface="+mn-lt"/>
                <a:ea typeface="+mn-ea"/>
                <a:cs typeface="+mn-cs"/>
              </a:defRPr>
            </a:lvl7pPr>
            <a:lvl8pPr marL="0" indent="0">
              <a:lnSpc>
                <a:spcPct val="100000"/>
              </a:lnSpc>
              <a:spcBef>
                <a:spcPts val="0"/>
              </a:spcBef>
              <a:spcAft>
                <a:spcPts val="0"/>
              </a:spcAft>
              <a:buNone/>
              <a:defRPr lang="en-US" sz="1400" b="0" kern="1200" cap="none" baseline="0" dirty="0" smtClean="0">
                <a:solidFill>
                  <a:schemeClr val="bg1"/>
                </a:solidFill>
                <a:latin typeface="+mn-lt"/>
                <a:ea typeface="+mn-ea"/>
                <a:cs typeface="+mn-cs"/>
              </a:defRPr>
            </a:lvl8pPr>
            <a:lvl9pPr>
              <a:lnSpc>
                <a:spcPct val="100000"/>
              </a:lnSpc>
              <a:spcBef>
                <a:spcPts val="0"/>
              </a:spcBef>
              <a:spcAft>
                <a:spcPts val="0"/>
              </a:spcAft>
              <a:buNone/>
              <a:defRPr lang="en-GB" sz="1400" b="0" kern="1200" cap="none" baseline="0" dirty="0" smtClean="0">
                <a:solidFill>
                  <a:schemeClr val="bg1"/>
                </a:solidFill>
                <a:latin typeface="+mn-lt"/>
                <a:ea typeface="+mn-ea"/>
                <a:cs typeface="+mn-cs"/>
              </a:defRPr>
            </a:lvl9pPr>
          </a:lstStyle>
          <a:p>
            <a:pPr lvl="0"/>
            <a:r>
              <a:rPr lang="en-GB" dirty="0"/>
              <a:t>Click to add text</a:t>
            </a:r>
          </a:p>
        </p:txBody>
      </p:sp>
      <p:sp>
        <p:nvSpPr>
          <p:cNvPr id="17" name="Date Placeholder 1">
            <a:extLst>
              <a:ext uri="{FF2B5EF4-FFF2-40B4-BE49-F238E27FC236}">
                <a16:creationId xmlns:a16="http://schemas.microsoft.com/office/drawing/2014/main" id="{6D60C9B8-54EB-4CAF-B33B-5CBD629B423C}"/>
              </a:ext>
            </a:extLst>
          </p:cNvPr>
          <p:cNvSpPr>
            <a:spLocks noGrp="1"/>
          </p:cNvSpPr>
          <p:nvPr>
            <p:ph type="dt" sz="half" idx="2"/>
          </p:nvPr>
        </p:nvSpPr>
        <p:spPr>
          <a:xfrm>
            <a:off x="540000" y="882000"/>
            <a:ext cx="3582000" cy="216000"/>
          </a:xfrm>
          <a:prstGeom prst="rect">
            <a:avLst/>
          </a:prstGeom>
        </p:spPr>
        <p:txBody>
          <a:bodyPr vert="horz" lIns="0" tIns="0" rIns="0" bIns="0" rtlCol="0" anchor="t" anchorCtr="0"/>
          <a:lstStyle>
            <a:lvl1pPr algn="l">
              <a:defRPr sz="1200">
                <a:solidFill>
                  <a:schemeClr val="bg1"/>
                </a:solidFill>
              </a:defRPr>
            </a:lvl1pPr>
          </a:lstStyle>
          <a:p>
            <a:fld id="{B4D57496-759B-4E99-9FCD-2ACBE4AC4C65}" type="datetime4">
              <a:rPr lang="en-GB" smtClean="0"/>
              <a:t>27 March 2024</a:t>
            </a:fld>
            <a:endParaRPr lang="en-GB" dirty="0"/>
          </a:p>
        </p:txBody>
      </p:sp>
      <p:sp>
        <p:nvSpPr>
          <p:cNvPr id="12" name="TextBox 11">
            <a:extLst>
              <a:ext uri="{FF2B5EF4-FFF2-40B4-BE49-F238E27FC236}">
                <a16:creationId xmlns:a16="http://schemas.microsoft.com/office/drawing/2014/main" id="{17630ABD-E3FB-4A1B-90CD-A8E949DFFDDC}"/>
              </a:ext>
            </a:extLst>
          </p:cNvPr>
          <p:cNvSpPr txBox="1"/>
          <p:nvPr userDrawn="1"/>
        </p:nvSpPr>
        <p:spPr>
          <a:xfrm>
            <a:off x="539750" y="6480000"/>
            <a:ext cx="2822575" cy="169277"/>
          </a:xfrm>
          <a:prstGeom prst="rect">
            <a:avLst/>
          </a:prstGeom>
          <a:noFill/>
        </p:spPr>
        <p:txBody>
          <a:bodyPr wrap="square" lIns="0" tIns="0" rIns="0" bIns="0" rtlCol="0">
            <a:spAutoFit/>
          </a:bodyPr>
          <a:lstStyle/>
          <a:p>
            <a:pPr algn="l"/>
            <a:r>
              <a:rPr lang="en-GB" sz="1100" dirty="0">
                <a:solidFill>
                  <a:schemeClr val="bg1"/>
                </a:solidFill>
                <a:latin typeface="+mj-lt"/>
                <a:hlinkClick r:id="rId2">
                  <a:extLst>
                    <a:ext uri="{A12FA001-AC4F-418D-AE19-62706E023703}">
                      <ahyp:hlinkClr xmlns:ahyp="http://schemas.microsoft.com/office/drawing/2018/hyperlinkcolor" val="tx"/>
                    </a:ext>
                  </a:extLst>
                </a:hlinkClick>
              </a:rPr>
              <a:t>business.yougov.com</a:t>
            </a:r>
            <a:endParaRPr lang="en-GB" sz="1100" dirty="0">
              <a:solidFill>
                <a:schemeClr val="bg1"/>
              </a:solidFill>
              <a:latin typeface="+mj-lt"/>
            </a:endParaRPr>
          </a:p>
        </p:txBody>
      </p:sp>
    </p:spTree>
    <p:extLst>
      <p:ext uri="{BB962C8B-B14F-4D97-AF65-F5344CB8AC3E}">
        <p14:creationId xmlns:p14="http://schemas.microsoft.com/office/powerpoint/2010/main" val="3389814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ICTURE Medium Box Option">
    <p:spTree>
      <p:nvGrpSpPr>
        <p:cNvPr id="1" name=""/>
        <p:cNvGrpSpPr/>
        <p:nvPr/>
      </p:nvGrpSpPr>
      <p:grpSpPr>
        <a:xfrm>
          <a:off x="0" y="0"/>
          <a:ext cx="0" cy="0"/>
          <a:chOff x="0" y="0"/>
          <a:chExt cx="0" cy="0"/>
        </a:xfrm>
      </p:grpSpPr>
      <p:sp>
        <p:nvSpPr>
          <p:cNvPr id="11" name="Footer Placeholder 7" hidden="1">
            <a:extLst>
              <a:ext uri="{FF2B5EF4-FFF2-40B4-BE49-F238E27FC236}">
                <a16:creationId xmlns:a16="http://schemas.microsoft.com/office/drawing/2014/main" id="{06A0AF63-CE1B-48D1-BC90-E21F42A0C024}"/>
              </a:ext>
            </a:extLst>
          </p:cNvPr>
          <p:cNvSpPr>
            <a:spLocks noGrp="1"/>
          </p:cNvSpPr>
          <p:nvPr>
            <p:ph type="ftr" sz="quarter" idx="3"/>
          </p:nvPr>
        </p:nvSpPr>
        <p:spPr bwMode="white">
          <a:xfrm>
            <a:off x="12193200" y="6858000"/>
            <a:ext cx="0" cy="0"/>
          </a:xfrm>
          <a:prstGeom prst="rect">
            <a:avLst/>
          </a:prstGeom>
        </p:spPr>
        <p:txBody>
          <a:bodyPr vert="horz" lIns="0" tIns="0" rIns="0" bIns="0" rtlCol="0" anchor="t" anchorCtr="0"/>
          <a:lstStyle>
            <a:lvl1pPr algn="l">
              <a:defRPr sz="100">
                <a:noFill/>
              </a:defRPr>
            </a:lvl1pPr>
          </a:lstStyle>
          <a:p>
            <a:endParaRPr lang="en-GB" dirty="0"/>
          </a:p>
        </p:txBody>
      </p:sp>
      <p:sp>
        <p:nvSpPr>
          <p:cNvPr id="13" name="Slide Number Placeholder 10" hidden="1">
            <a:extLst>
              <a:ext uri="{FF2B5EF4-FFF2-40B4-BE49-F238E27FC236}">
                <a16:creationId xmlns:a16="http://schemas.microsoft.com/office/drawing/2014/main" id="{4598F229-9C10-46B3-9164-30B17D9BB811}"/>
              </a:ext>
            </a:extLst>
          </p:cNvPr>
          <p:cNvSpPr txBox="1">
            <a:spLocks/>
          </p:cNvSpPr>
          <p:nvPr userDrawn="1"/>
        </p:nvSpPr>
        <p:spPr>
          <a:xfrm>
            <a:off x="12193200" y="6858000"/>
            <a:ext cx="0" cy="0"/>
          </a:xfrm>
          <a:prstGeom prst="rect">
            <a:avLst/>
          </a:prstGeom>
        </p:spPr>
        <p:txBody>
          <a:bodyPr vert="horz" lIns="0" tIns="0" rIns="0" bIns="0" rtlCol="0" anchor="t" anchorCtr="0"/>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AA811B-2EBD-4900-905E-5BE206449611}" type="slidenum">
              <a:rPr lang="en-GB" smtClean="0"/>
              <a:pPr/>
              <a:t>‹#›</a:t>
            </a:fld>
            <a:endParaRPr lang="en-GB" dirty="0"/>
          </a:p>
        </p:txBody>
      </p:sp>
      <p:sp>
        <p:nvSpPr>
          <p:cNvPr id="16" name="Picture Placeholder 15">
            <a:extLst>
              <a:ext uri="{FF2B5EF4-FFF2-40B4-BE49-F238E27FC236}">
                <a16:creationId xmlns:a16="http://schemas.microsoft.com/office/drawing/2014/main" id="{8E92D0F8-F4A6-4FB2-8CD3-66E2E083D08F}"/>
              </a:ext>
            </a:extLst>
          </p:cNvPr>
          <p:cNvSpPr>
            <a:spLocks noGrp="1"/>
          </p:cNvSpPr>
          <p:nvPr>
            <p:ph type="pic" sz="quarter" idx="13" hasCustomPrompt="1"/>
          </p:nvPr>
        </p:nvSpPr>
        <p:spPr>
          <a:xfrm>
            <a:off x="0" y="-1"/>
            <a:ext cx="12193200" cy="6861600"/>
          </a:xfrm>
          <a:custGeom>
            <a:avLst/>
            <a:gdLst>
              <a:gd name="connsiteX0" fmla="*/ 11295612 w 12193200"/>
              <a:gd name="connsiteY0" fmla="*/ 3365933 h 6861600"/>
              <a:gd name="connsiteX1" fmla="*/ 11338398 w 12193200"/>
              <a:gd name="connsiteY1" fmla="*/ 3385290 h 6861600"/>
              <a:gd name="connsiteX2" fmla="*/ 11356139 w 12193200"/>
              <a:gd name="connsiteY2" fmla="*/ 3440224 h 6861600"/>
              <a:gd name="connsiteX3" fmla="*/ 11338398 w 12193200"/>
              <a:gd name="connsiteY3" fmla="*/ 3496205 h 6861600"/>
              <a:gd name="connsiteX4" fmla="*/ 11295612 w 12193200"/>
              <a:gd name="connsiteY4" fmla="*/ 3515040 h 6861600"/>
              <a:gd name="connsiteX5" fmla="*/ 11252825 w 12193200"/>
              <a:gd name="connsiteY5" fmla="*/ 3496205 h 6861600"/>
              <a:gd name="connsiteX6" fmla="*/ 11235606 w 12193200"/>
              <a:gd name="connsiteY6" fmla="*/ 3440748 h 6861600"/>
              <a:gd name="connsiteX7" fmla="*/ 11252825 w 12193200"/>
              <a:gd name="connsiteY7" fmla="*/ 3385290 h 6861600"/>
              <a:gd name="connsiteX8" fmla="*/ 11295612 w 12193200"/>
              <a:gd name="connsiteY8" fmla="*/ 3365933 h 6861600"/>
              <a:gd name="connsiteX9" fmla="*/ 10429961 w 12193200"/>
              <a:gd name="connsiteY9" fmla="*/ 3365933 h 6861600"/>
              <a:gd name="connsiteX10" fmla="*/ 10472748 w 12193200"/>
              <a:gd name="connsiteY10" fmla="*/ 3385290 h 6861600"/>
              <a:gd name="connsiteX11" fmla="*/ 10489967 w 12193200"/>
              <a:gd name="connsiteY11" fmla="*/ 3440224 h 6861600"/>
              <a:gd name="connsiteX12" fmla="*/ 10472748 w 12193200"/>
              <a:gd name="connsiteY12" fmla="*/ 3496205 h 6861600"/>
              <a:gd name="connsiteX13" fmla="*/ 10429961 w 12193200"/>
              <a:gd name="connsiteY13" fmla="*/ 3515040 h 6861600"/>
              <a:gd name="connsiteX14" fmla="*/ 10386652 w 12193200"/>
              <a:gd name="connsiteY14" fmla="*/ 3496205 h 6861600"/>
              <a:gd name="connsiteX15" fmla="*/ 10369433 w 12193200"/>
              <a:gd name="connsiteY15" fmla="*/ 3440748 h 6861600"/>
              <a:gd name="connsiteX16" fmla="*/ 10386652 w 12193200"/>
              <a:gd name="connsiteY16" fmla="*/ 3385290 h 6861600"/>
              <a:gd name="connsiteX17" fmla="*/ 10429961 w 12193200"/>
              <a:gd name="connsiteY17" fmla="*/ 3365933 h 6861600"/>
              <a:gd name="connsiteX18" fmla="*/ 11414058 w 12193200"/>
              <a:gd name="connsiteY18" fmla="*/ 3318846 h 6861600"/>
              <a:gd name="connsiteX19" fmla="*/ 11513720 w 12193200"/>
              <a:gd name="connsiteY19" fmla="*/ 3562126 h 6861600"/>
              <a:gd name="connsiteX20" fmla="*/ 11572161 w 12193200"/>
              <a:gd name="connsiteY20" fmla="*/ 3562126 h 6861600"/>
              <a:gd name="connsiteX21" fmla="*/ 11670257 w 12193200"/>
              <a:gd name="connsiteY21" fmla="*/ 3318846 h 6861600"/>
              <a:gd name="connsiteX22" fmla="*/ 11603468 w 12193200"/>
              <a:gd name="connsiteY22" fmla="*/ 3318846 h 6861600"/>
              <a:gd name="connsiteX23" fmla="*/ 11556507 w 12193200"/>
              <a:gd name="connsiteY23" fmla="*/ 3443364 h 6861600"/>
              <a:gd name="connsiteX24" fmla="*/ 11549202 w 12193200"/>
              <a:gd name="connsiteY24" fmla="*/ 3463768 h 6861600"/>
              <a:gd name="connsiteX25" fmla="*/ 11542418 w 12193200"/>
              <a:gd name="connsiteY25" fmla="*/ 3484695 h 6861600"/>
              <a:gd name="connsiteX26" fmla="*/ 11529374 w 12193200"/>
              <a:gd name="connsiteY26" fmla="*/ 3443364 h 6861600"/>
              <a:gd name="connsiteX27" fmla="*/ 11482413 w 12193200"/>
              <a:gd name="connsiteY27" fmla="*/ 3318846 h 6861600"/>
              <a:gd name="connsiteX28" fmla="*/ 11414058 w 12193200"/>
              <a:gd name="connsiteY28" fmla="*/ 3318846 h 6861600"/>
              <a:gd name="connsiteX29" fmla="*/ 10578149 w 12193200"/>
              <a:gd name="connsiteY29" fmla="*/ 3318846 h 6861600"/>
              <a:gd name="connsiteX30" fmla="*/ 10578149 w 12193200"/>
              <a:gd name="connsiteY30" fmla="*/ 3472662 h 6861600"/>
              <a:gd name="connsiteX31" fmla="*/ 10587020 w 12193200"/>
              <a:gd name="connsiteY31" fmla="*/ 3526550 h 6861600"/>
              <a:gd name="connsiteX32" fmla="*/ 10615718 w 12193200"/>
              <a:gd name="connsiteY32" fmla="*/ 3556894 h 6861600"/>
              <a:gd name="connsiteX33" fmla="*/ 10660592 w 12193200"/>
              <a:gd name="connsiteY33" fmla="*/ 3567358 h 6861600"/>
              <a:gd name="connsiteX34" fmla="*/ 10706510 w 12193200"/>
              <a:gd name="connsiteY34" fmla="*/ 3556371 h 6861600"/>
              <a:gd name="connsiteX35" fmla="*/ 10741992 w 12193200"/>
              <a:gd name="connsiteY35" fmla="*/ 3526026 h 6861600"/>
              <a:gd name="connsiteX36" fmla="*/ 10741992 w 12193200"/>
              <a:gd name="connsiteY36" fmla="*/ 3562126 h 6861600"/>
              <a:gd name="connsiteX37" fmla="*/ 10803041 w 12193200"/>
              <a:gd name="connsiteY37" fmla="*/ 3562126 h 6861600"/>
              <a:gd name="connsiteX38" fmla="*/ 10803041 w 12193200"/>
              <a:gd name="connsiteY38" fmla="*/ 3318846 h 6861600"/>
              <a:gd name="connsiteX39" fmla="*/ 10737296 w 12193200"/>
              <a:gd name="connsiteY39" fmla="*/ 3318846 h 6861600"/>
              <a:gd name="connsiteX40" fmla="*/ 10737296 w 12193200"/>
              <a:gd name="connsiteY40" fmla="*/ 3421390 h 6861600"/>
              <a:gd name="connsiteX41" fmla="*/ 10732599 w 12193200"/>
              <a:gd name="connsiteY41" fmla="*/ 3487311 h 6861600"/>
              <a:gd name="connsiteX42" fmla="*/ 10714337 w 12193200"/>
              <a:gd name="connsiteY42" fmla="*/ 3509808 h 6861600"/>
              <a:gd name="connsiteX43" fmla="*/ 10684595 w 12193200"/>
              <a:gd name="connsiteY43" fmla="*/ 3518702 h 6861600"/>
              <a:gd name="connsiteX44" fmla="*/ 10660592 w 12193200"/>
              <a:gd name="connsiteY44" fmla="*/ 3511900 h 6861600"/>
              <a:gd name="connsiteX45" fmla="*/ 10647026 w 12193200"/>
              <a:gd name="connsiteY45" fmla="*/ 3493589 h 6861600"/>
              <a:gd name="connsiteX46" fmla="*/ 10643373 w 12193200"/>
              <a:gd name="connsiteY46" fmla="*/ 3430807 h 6861600"/>
              <a:gd name="connsiteX47" fmla="*/ 10643373 w 12193200"/>
              <a:gd name="connsiteY47" fmla="*/ 3318846 h 6861600"/>
              <a:gd name="connsiteX48" fmla="*/ 10578149 w 12193200"/>
              <a:gd name="connsiteY48" fmla="*/ 3318846 h 6861600"/>
              <a:gd name="connsiteX49" fmla="*/ 12192000 w 12193200"/>
              <a:gd name="connsiteY49" fmla="*/ 3314701 h 6861600"/>
              <a:gd name="connsiteX50" fmla="*/ 12012076 w 12193200"/>
              <a:gd name="connsiteY50" fmla="*/ 3429000 h 6861600"/>
              <a:gd name="connsiteX51" fmla="*/ 12192000 w 12193200"/>
              <a:gd name="connsiteY51" fmla="*/ 3543300 h 6861600"/>
              <a:gd name="connsiteX52" fmla="*/ 11295612 w 12193200"/>
              <a:gd name="connsiteY52" fmla="*/ 3313614 h 6861600"/>
              <a:gd name="connsiteX53" fmla="*/ 11229866 w 12193200"/>
              <a:gd name="connsiteY53" fmla="*/ 3329310 h 6861600"/>
              <a:gd name="connsiteX54" fmla="*/ 11184470 w 12193200"/>
              <a:gd name="connsiteY54" fmla="*/ 3374827 h 6861600"/>
              <a:gd name="connsiteX55" fmla="*/ 11168295 w 12193200"/>
              <a:gd name="connsiteY55" fmla="*/ 3437085 h 6861600"/>
              <a:gd name="connsiteX56" fmla="*/ 11184470 w 12193200"/>
              <a:gd name="connsiteY56" fmla="*/ 3508238 h 6861600"/>
              <a:gd name="connsiteX57" fmla="*/ 11231431 w 12193200"/>
              <a:gd name="connsiteY57" fmla="*/ 3552709 h 6861600"/>
              <a:gd name="connsiteX58" fmla="*/ 11296133 w 12193200"/>
              <a:gd name="connsiteY58" fmla="*/ 3567358 h 6861600"/>
              <a:gd name="connsiteX59" fmla="*/ 11386925 w 12193200"/>
              <a:gd name="connsiteY59" fmla="*/ 3531258 h 6861600"/>
              <a:gd name="connsiteX60" fmla="*/ 11422928 w 12193200"/>
              <a:gd name="connsiteY60" fmla="*/ 3439701 h 6861600"/>
              <a:gd name="connsiteX61" fmla="*/ 11387447 w 12193200"/>
              <a:gd name="connsiteY61" fmla="*/ 3349191 h 6861600"/>
              <a:gd name="connsiteX62" fmla="*/ 11295612 w 12193200"/>
              <a:gd name="connsiteY62" fmla="*/ 3313614 h 6861600"/>
              <a:gd name="connsiteX63" fmla="*/ 10429439 w 12193200"/>
              <a:gd name="connsiteY63" fmla="*/ 3313614 h 6861600"/>
              <a:gd name="connsiteX64" fmla="*/ 10363693 w 12193200"/>
              <a:gd name="connsiteY64" fmla="*/ 3329310 h 6861600"/>
              <a:gd name="connsiteX65" fmla="*/ 10318298 w 12193200"/>
              <a:gd name="connsiteY65" fmla="*/ 3374827 h 6861600"/>
              <a:gd name="connsiteX66" fmla="*/ 10302644 w 12193200"/>
              <a:gd name="connsiteY66" fmla="*/ 3437085 h 6861600"/>
              <a:gd name="connsiteX67" fmla="*/ 10318298 w 12193200"/>
              <a:gd name="connsiteY67" fmla="*/ 3508238 h 6861600"/>
              <a:gd name="connsiteX68" fmla="*/ 10365259 w 12193200"/>
              <a:gd name="connsiteY68" fmla="*/ 3552709 h 6861600"/>
              <a:gd name="connsiteX69" fmla="*/ 10429961 w 12193200"/>
              <a:gd name="connsiteY69" fmla="*/ 3567358 h 6861600"/>
              <a:gd name="connsiteX70" fmla="*/ 10520752 w 12193200"/>
              <a:gd name="connsiteY70" fmla="*/ 3531258 h 6861600"/>
              <a:gd name="connsiteX71" fmla="*/ 10557278 w 12193200"/>
              <a:gd name="connsiteY71" fmla="*/ 3439701 h 6861600"/>
              <a:gd name="connsiteX72" fmla="*/ 10521274 w 12193200"/>
              <a:gd name="connsiteY72" fmla="*/ 3349191 h 6861600"/>
              <a:gd name="connsiteX73" fmla="*/ 10429439 w 12193200"/>
              <a:gd name="connsiteY73" fmla="*/ 3313614 h 6861600"/>
              <a:gd name="connsiteX74" fmla="*/ 11675997 w 12193200"/>
              <a:gd name="connsiteY74" fmla="*/ 3261296 h 6861600"/>
              <a:gd name="connsiteX75" fmla="*/ 11682258 w 12193200"/>
              <a:gd name="connsiteY75" fmla="*/ 3261296 h 6861600"/>
              <a:gd name="connsiteX76" fmla="*/ 11687998 w 12193200"/>
              <a:gd name="connsiteY76" fmla="*/ 3261819 h 6861600"/>
              <a:gd name="connsiteX77" fmla="*/ 11690607 w 12193200"/>
              <a:gd name="connsiteY77" fmla="*/ 3263389 h 6861600"/>
              <a:gd name="connsiteX78" fmla="*/ 11691651 w 12193200"/>
              <a:gd name="connsiteY78" fmla="*/ 3266528 h 6861600"/>
              <a:gd name="connsiteX79" fmla="*/ 11689564 w 12193200"/>
              <a:gd name="connsiteY79" fmla="*/ 3270190 h 6861600"/>
              <a:gd name="connsiteX80" fmla="*/ 11682780 w 12193200"/>
              <a:gd name="connsiteY80" fmla="*/ 3271760 h 6861600"/>
              <a:gd name="connsiteX81" fmla="*/ 11675997 w 12193200"/>
              <a:gd name="connsiteY81" fmla="*/ 3271760 h 6861600"/>
              <a:gd name="connsiteX82" fmla="*/ 11670257 w 12193200"/>
              <a:gd name="connsiteY82" fmla="*/ 3256588 h 6861600"/>
              <a:gd name="connsiteX83" fmla="*/ 11670257 w 12193200"/>
              <a:gd name="connsiteY83" fmla="*/ 3291641 h 6861600"/>
              <a:gd name="connsiteX84" fmla="*/ 11675997 w 12193200"/>
              <a:gd name="connsiteY84" fmla="*/ 3291641 h 6861600"/>
              <a:gd name="connsiteX85" fmla="*/ 11675997 w 12193200"/>
              <a:gd name="connsiteY85" fmla="*/ 3276468 h 6861600"/>
              <a:gd name="connsiteX86" fmla="*/ 11679128 w 12193200"/>
              <a:gd name="connsiteY86" fmla="*/ 3276468 h 6861600"/>
              <a:gd name="connsiteX87" fmla="*/ 11683824 w 12193200"/>
              <a:gd name="connsiteY87" fmla="*/ 3278038 h 6861600"/>
              <a:gd name="connsiteX88" fmla="*/ 11690085 w 12193200"/>
              <a:gd name="connsiteY88" fmla="*/ 3285886 h 6861600"/>
              <a:gd name="connsiteX89" fmla="*/ 11693216 w 12193200"/>
              <a:gd name="connsiteY89" fmla="*/ 3291641 h 6861600"/>
              <a:gd name="connsiteX90" fmla="*/ 11699999 w 12193200"/>
              <a:gd name="connsiteY90" fmla="*/ 3291641 h 6861600"/>
              <a:gd name="connsiteX91" fmla="*/ 11695825 w 12193200"/>
              <a:gd name="connsiteY91" fmla="*/ 3284840 h 6861600"/>
              <a:gd name="connsiteX92" fmla="*/ 11690607 w 12193200"/>
              <a:gd name="connsiteY92" fmla="*/ 3277515 h 6861600"/>
              <a:gd name="connsiteX93" fmla="*/ 11687476 w 12193200"/>
              <a:gd name="connsiteY93" fmla="*/ 3275945 h 6861600"/>
              <a:gd name="connsiteX94" fmla="*/ 11694781 w 12193200"/>
              <a:gd name="connsiteY94" fmla="*/ 3272806 h 6861600"/>
              <a:gd name="connsiteX95" fmla="*/ 11697390 w 12193200"/>
              <a:gd name="connsiteY95" fmla="*/ 3266005 h 6861600"/>
              <a:gd name="connsiteX96" fmla="*/ 11695825 w 12193200"/>
              <a:gd name="connsiteY96" fmla="*/ 3260773 h 6861600"/>
              <a:gd name="connsiteX97" fmla="*/ 11691651 w 12193200"/>
              <a:gd name="connsiteY97" fmla="*/ 3257111 h 6861600"/>
              <a:gd name="connsiteX98" fmla="*/ 11682258 w 12193200"/>
              <a:gd name="connsiteY98" fmla="*/ 3256588 h 6861600"/>
              <a:gd name="connsiteX99" fmla="*/ 11670257 w 12193200"/>
              <a:gd name="connsiteY99" fmla="*/ 3256588 h 6861600"/>
              <a:gd name="connsiteX100" fmla="*/ 11684867 w 12193200"/>
              <a:gd name="connsiteY100" fmla="*/ 3246124 h 6861600"/>
              <a:gd name="connsiteX101" fmla="*/ 11698434 w 12193200"/>
              <a:gd name="connsiteY101" fmla="*/ 3249786 h 6861600"/>
              <a:gd name="connsiteX102" fmla="*/ 11708348 w 12193200"/>
              <a:gd name="connsiteY102" fmla="*/ 3259727 h 6861600"/>
              <a:gd name="connsiteX103" fmla="*/ 11712522 w 12193200"/>
              <a:gd name="connsiteY103" fmla="*/ 3273329 h 6861600"/>
              <a:gd name="connsiteX104" fmla="*/ 11708348 w 12193200"/>
              <a:gd name="connsiteY104" fmla="*/ 3286932 h 6861600"/>
              <a:gd name="connsiteX105" fmla="*/ 11698434 w 12193200"/>
              <a:gd name="connsiteY105" fmla="*/ 3296873 h 6861600"/>
              <a:gd name="connsiteX106" fmla="*/ 11684867 w 12193200"/>
              <a:gd name="connsiteY106" fmla="*/ 3300535 h 6861600"/>
              <a:gd name="connsiteX107" fmla="*/ 11670779 w 12193200"/>
              <a:gd name="connsiteY107" fmla="*/ 3296873 h 6861600"/>
              <a:gd name="connsiteX108" fmla="*/ 11660865 w 12193200"/>
              <a:gd name="connsiteY108" fmla="*/ 3286932 h 6861600"/>
              <a:gd name="connsiteX109" fmla="*/ 11657212 w 12193200"/>
              <a:gd name="connsiteY109" fmla="*/ 3273329 h 6861600"/>
              <a:gd name="connsiteX110" fmla="*/ 11660865 w 12193200"/>
              <a:gd name="connsiteY110" fmla="*/ 3259727 h 6861600"/>
              <a:gd name="connsiteX111" fmla="*/ 11671301 w 12193200"/>
              <a:gd name="connsiteY111" fmla="*/ 3249786 h 6861600"/>
              <a:gd name="connsiteX112" fmla="*/ 11684867 w 12193200"/>
              <a:gd name="connsiteY112" fmla="*/ 3246124 h 6861600"/>
              <a:gd name="connsiteX113" fmla="*/ 11684867 w 12193200"/>
              <a:gd name="connsiteY113" fmla="*/ 3240892 h 6861600"/>
              <a:gd name="connsiteX114" fmla="*/ 11668692 w 12193200"/>
              <a:gd name="connsiteY114" fmla="*/ 3245078 h 6861600"/>
              <a:gd name="connsiteX115" fmla="*/ 11656169 w 12193200"/>
              <a:gd name="connsiteY115" fmla="*/ 3257111 h 6861600"/>
              <a:gd name="connsiteX116" fmla="*/ 11651473 w 12193200"/>
              <a:gd name="connsiteY116" fmla="*/ 3273329 h 6861600"/>
              <a:gd name="connsiteX117" fmla="*/ 11656169 w 12193200"/>
              <a:gd name="connsiteY117" fmla="*/ 3289548 h 6861600"/>
              <a:gd name="connsiteX118" fmla="*/ 11668170 w 12193200"/>
              <a:gd name="connsiteY118" fmla="*/ 3301581 h 6861600"/>
              <a:gd name="connsiteX119" fmla="*/ 11684867 w 12193200"/>
              <a:gd name="connsiteY119" fmla="*/ 3305767 h 6861600"/>
              <a:gd name="connsiteX120" fmla="*/ 11701043 w 12193200"/>
              <a:gd name="connsiteY120" fmla="*/ 3301581 h 6861600"/>
              <a:gd name="connsiteX121" fmla="*/ 11713566 w 12193200"/>
              <a:gd name="connsiteY121" fmla="*/ 3289548 h 6861600"/>
              <a:gd name="connsiteX122" fmla="*/ 11717740 w 12193200"/>
              <a:gd name="connsiteY122" fmla="*/ 3273329 h 6861600"/>
              <a:gd name="connsiteX123" fmla="*/ 11713044 w 12193200"/>
              <a:gd name="connsiteY123" fmla="*/ 3257111 h 6861600"/>
              <a:gd name="connsiteX124" fmla="*/ 11701043 w 12193200"/>
              <a:gd name="connsiteY124" fmla="*/ 3245078 h 6861600"/>
              <a:gd name="connsiteX125" fmla="*/ 11684867 w 12193200"/>
              <a:gd name="connsiteY125" fmla="*/ 3240892 h 6861600"/>
              <a:gd name="connsiteX126" fmla="*/ 10048010 w 12193200"/>
              <a:gd name="connsiteY126" fmla="*/ 3226243 h 6861600"/>
              <a:gd name="connsiteX127" fmla="*/ 10172718 w 12193200"/>
              <a:gd name="connsiteY127" fmla="*/ 3420867 h 6861600"/>
              <a:gd name="connsiteX128" fmla="*/ 10172718 w 12193200"/>
              <a:gd name="connsiteY128" fmla="*/ 3562126 h 6861600"/>
              <a:gd name="connsiteX129" fmla="*/ 10241594 w 12193200"/>
              <a:gd name="connsiteY129" fmla="*/ 3562126 h 6861600"/>
              <a:gd name="connsiteX130" fmla="*/ 10241594 w 12193200"/>
              <a:gd name="connsiteY130" fmla="*/ 3421390 h 6861600"/>
              <a:gd name="connsiteX131" fmla="*/ 10366824 w 12193200"/>
              <a:gd name="connsiteY131" fmla="*/ 3226243 h 6861600"/>
              <a:gd name="connsiteX132" fmla="*/ 10287512 w 12193200"/>
              <a:gd name="connsiteY132" fmla="*/ 3226243 h 6861600"/>
              <a:gd name="connsiteX133" fmla="*/ 10208722 w 12193200"/>
              <a:gd name="connsiteY133" fmla="*/ 3359131 h 6861600"/>
              <a:gd name="connsiteX134" fmla="*/ 10128366 w 12193200"/>
              <a:gd name="connsiteY134" fmla="*/ 3226243 h 6861600"/>
              <a:gd name="connsiteX135" fmla="*/ 10048010 w 12193200"/>
              <a:gd name="connsiteY135" fmla="*/ 3226243 h 6861600"/>
              <a:gd name="connsiteX136" fmla="*/ 10999756 w 12193200"/>
              <a:gd name="connsiteY136" fmla="*/ 3221011 h 6861600"/>
              <a:gd name="connsiteX137" fmla="*/ 10918357 w 12193200"/>
              <a:gd name="connsiteY137" fmla="*/ 3237753 h 6861600"/>
              <a:gd name="connsiteX138" fmla="*/ 10852611 w 12193200"/>
              <a:gd name="connsiteY138" fmla="*/ 3300012 h 6861600"/>
              <a:gd name="connsiteX139" fmla="*/ 10830696 w 12193200"/>
              <a:gd name="connsiteY139" fmla="*/ 3393138 h 6861600"/>
              <a:gd name="connsiteX140" fmla="*/ 10850524 w 12193200"/>
              <a:gd name="connsiteY140" fmla="*/ 3482602 h 6861600"/>
              <a:gd name="connsiteX141" fmla="*/ 10910008 w 12193200"/>
              <a:gd name="connsiteY141" fmla="*/ 3545907 h 6861600"/>
              <a:gd name="connsiteX142" fmla="*/ 11003409 w 12193200"/>
              <a:gd name="connsiteY142" fmla="*/ 3567881 h 6861600"/>
              <a:gd name="connsiteX143" fmla="*/ 11086374 w 12193200"/>
              <a:gd name="connsiteY143" fmla="*/ 3552185 h 6861600"/>
              <a:gd name="connsiteX144" fmla="*/ 11148988 w 12193200"/>
              <a:gd name="connsiteY144" fmla="*/ 3515563 h 6861600"/>
              <a:gd name="connsiteX145" fmla="*/ 11148988 w 12193200"/>
              <a:gd name="connsiteY145" fmla="*/ 3382151 h 6861600"/>
              <a:gd name="connsiteX146" fmla="*/ 11000800 w 12193200"/>
              <a:gd name="connsiteY146" fmla="*/ 3382151 h 6861600"/>
              <a:gd name="connsiteX147" fmla="*/ 11000800 w 12193200"/>
              <a:gd name="connsiteY147" fmla="*/ 3438655 h 6861600"/>
              <a:gd name="connsiteX148" fmla="*/ 11079590 w 12193200"/>
              <a:gd name="connsiteY148" fmla="*/ 3438655 h 6861600"/>
              <a:gd name="connsiteX149" fmla="*/ 11079590 w 12193200"/>
              <a:gd name="connsiteY149" fmla="*/ 3481033 h 6861600"/>
              <a:gd name="connsiteX150" fmla="*/ 11042543 w 12193200"/>
              <a:gd name="connsiteY150" fmla="*/ 3501437 h 6861600"/>
              <a:gd name="connsiteX151" fmla="*/ 10998713 w 12193200"/>
              <a:gd name="connsiteY151" fmla="*/ 3509808 h 6861600"/>
              <a:gd name="connsiteX152" fmla="*/ 10928271 w 12193200"/>
              <a:gd name="connsiteY152" fmla="*/ 3479986 h 6861600"/>
              <a:gd name="connsiteX153" fmla="*/ 10901138 w 12193200"/>
              <a:gd name="connsiteY153" fmla="*/ 3390522 h 6861600"/>
              <a:gd name="connsiteX154" fmla="*/ 10927749 w 12193200"/>
              <a:gd name="connsiteY154" fmla="*/ 3306813 h 6861600"/>
              <a:gd name="connsiteX155" fmla="*/ 10999756 w 12193200"/>
              <a:gd name="connsiteY155" fmla="*/ 3278561 h 6861600"/>
              <a:gd name="connsiteX156" fmla="*/ 11049326 w 12193200"/>
              <a:gd name="connsiteY156" fmla="*/ 3293210 h 6861600"/>
              <a:gd name="connsiteX157" fmla="*/ 11076459 w 12193200"/>
              <a:gd name="connsiteY157" fmla="*/ 3331926 h 6861600"/>
              <a:gd name="connsiteX158" fmla="*/ 11144814 w 12193200"/>
              <a:gd name="connsiteY158" fmla="*/ 3319369 h 6861600"/>
              <a:gd name="connsiteX159" fmla="*/ 11098896 w 12193200"/>
              <a:gd name="connsiteY159" fmla="*/ 3247170 h 6861600"/>
              <a:gd name="connsiteX160" fmla="*/ 10999756 w 12193200"/>
              <a:gd name="connsiteY160" fmla="*/ 3221011 h 6861600"/>
              <a:gd name="connsiteX161" fmla="*/ 539998 w 12193200"/>
              <a:gd name="connsiteY161" fmla="*/ 540001 h 6861600"/>
              <a:gd name="connsiteX162" fmla="*/ 539998 w 12193200"/>
              <a:gd name="connsiteY162" fmla="*/ 6300001 h 6861600"/>
              <a:gd name="connsiteX163" fmla="*/ 539999 w 12193200"/>
              <a:gd name="connsiteY163" fmla="*/ 6300001 h 6861600"/>
              <a:gd name="connsiteX164" fmla="*/ 5073648 w 12193200"/>
              <a:gd name="connsiteY164" fmla="*/ 6300001 h 6861600"/>
              <a:gd name="connsiteX165" fmla="*/ 6008398 w 12193200"/>
              <a:gd name="connsiteY165" fmla="*/ 6300001 h 6861600"/>
              <a:gd name="connsiteX166" fmla="*/ 6008398 w 12193200"/>
              <a:gd name="connsiteY166" fmla="*/ 3542604 h 6861600"/>
              <a:gd name="connsiteX167" fmla="*/ 6187227 w 12193200"/>
              <a:gd name="connsiteY167" fmla="*/ 3429001 h 6861600"/>
              <a:gd name="connsiteX168" fmla="*/ 6008398 w 12193200"/>
              <a:gd name="connsiteY168" fmla="*/ 3315397 h 6861600"/>
              <a:gd name="connsiteX169" fmla="*/ 6008398 w 12193200"/>
              <a:gd name="connsiteY169" fmla="*/ 540001 h 6861600"/>
              <a:gd name="connsiteX170" fmla="*/ 5073648 w 12193200"/>
              <a:gd name="connsiteY170" fmla="*/ 540001 h 6861600"/>
              <a:gd name="connsiteX171" fmla="*/ 539999 w 12193200"/>
              <a:gd name="connsiteY171" fmla="*/ 540001 h 6861600"/>
              <a:gd name="connsiteX172" fmla="*/ 0 w 12193200"/>
              <a:gd name="connsiteY172" fmla="*/ 0 h 6861600"/>
              <a:gd name="connsiteX173" fmla="*/ 12193200 w 12193200"/>
              <a:gd name="connsiteY173" fmla="*/ 0 h 6861600"/>
              <a:gd name="connsiteX174" fmla="*/ 12193200 w 12193200"/>
              <a:gd name="connsiteY174" fmla="*/ 6861600 h 6861600"/>
              <a:gd name="connsiteX175" fmla="*/ 0 w 12193200"/>
              <a:gd name="connsiteY175" fmla="*/ 6861600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3200" h="6861600">
                <a:moveTo>
                  <a:pt x="11295612" y="3365933"/>
                </a:moveTo>
                <a:cubicBezTo>
                  <a:pt x="11312831" y="3365933"/>
                  <a:pt x="11326919" y="3372211"/>
                  <a:pt x="11338398" y="3385290"/>
                </a:cubicBezTo>
                <a:cubicBezTo>
                  <a:pt x="11349878" y="3397847"/>
                  <a:pt x="11356139" y="3416158"/>
                  <a:pt x="11356139" y="3440224"/>
                </a:cubicBezTo>
                <a:cubicBezTo>
                  <a:pt x="11356139" y="3464291"/>
                  <a:pt x="11349878" y="3483125"/>
                  <a:pt x="11338398" y="3496205"/>
                </a:cubicBezTo>
                <a:cubicBezTo>
                  <a:pt x="11326919" y="3508761"/>
                  <a:pt x="11312831" y="3515040"/>
                  <a:pt x="11295612" y="3515040"/>
                </a:cubicBezTo>
                <a:cubicBezTo>
                  <a:pt x="11278914" y="3515040"/>
                  <a:pt x="11264304" y="3508761"/>
                  <a:pt x="11252825" y="3496205"/>
                </a:cubicBezTo>
                <a:cubicBezTo>
                  <a:pt x="11241345" y="3483125"/>
                  <a:pt x="11235606" y="3464814"/>
                  <a:pt x="11235606" y="3440748"/>
                </a:cubicBezTo>
                <a:cubicBezTo>
                  <a:pt x="11235606" y="3416681"/>
                  <a:pt x="11241345" y="3397847"/>
                  <a:pt x="11252825" y="3385290"/>
                </a:cubicBezTo>
                <a:cubicBezTo>
                  <a:pt x="11264304" y="3372211"/>
                  <a:pt x="11278914" y="3365933"/>
                  <a:pt x="11295612" y="3365933"/>
                </a:cubicBezTo>
                <a:close/>
                <a:moveTo>
                  <a:pt x="10429961" y="3365933"/>
                </a:moveTo>
                <a:cubicBezTo>
                  <a:pt x="10446658" y="3365933"/>
                  <a:pt x="10461268" y="3372211"/>
                  <a:pt x="10472748" y="3385290"/>
                </a:cubicBezTo>
                <a:cubicBezTo>
                  <a:pt x="10484227" y="3397847"/>
                  <a:pt x="10489967" y="3416158"/>
                  <a:pt x="10489967" y="3440224"/>
                </a:cubicBezTo>
                <a:cubicBezTo>
                  <a:pt x="10489967" y="3464291"/>
                  <a:pt x="10484227" y="3483125"/>
                  <a:pt x="10472748" y="3496205"/>
                </a:cubicBezTo>
                <a:cubicBezTo>
                  <a:pt x="10461268" y="3508761"/>
                  <a:pt x="10446658" y="3515040"/>
                  <a:pt x="10429961" y="3515040"/>
                </a:cubicBezTo>
                <a:cubicBezTo>
                  <a:pt x="10412742" y="3515040"/>
                  <a:pt x="10398132" y="3508761"/>
                  <a:pt x="10386652" y="3496205"/>
                </a:cubicBezTo>
                <a:cubicBezTo>
                  <a:pt x="10375173" y="3483125"/>
                  <a:pt x="10369433" y="3464814"/>
                  <a:pt x="10369433" y="3440748"/>
                </a:cubicBezTo>
                <a:cubicBezTo>
                  <a:pt x="10369433" y="3416681"/>
                  <a:pt x="10375173" y="3397847"/>
                  <a:pt x="10386652" y="3385290"/>
                </a:cubicBezTo>
                <a:cubicBezTo>
                  <a:pt x="10398132" y="3372211"/>
                  <a:pt x="10412742" y="3365933"/>
                  <a:pt x="10429961" y="3365933"/>
                </a:cubicBezTo>
                <a:close/>
                <a:moveTo>
                  <a:pt x="11414058" y="3318846"/>
                </a:moveTo>
                <a:cubicBezTo>
                  <a:pt x="11414058" y="3318846"/>
                  <a:pt x="11414058" y="3318846"/>
                  <a:pt x="11513720" y="3562126"/>
                </a:cubicBezTo>
                <a:lnTo>
                  <a:pt x="11572161" y="3562126"/>
                </a:lnTo>
                <a:cubicBezTo>
                  <a:pt x="11572161" y="3562126"/>
                  <a:pt x="11572161" y="3562126"/>
                  <a:pt x="11670257" y="3318846"/>
                </a:cubicBezTo>
                <a:cubicBezTo>
                  <a:pt x="11670257" y="3318846"/>
                  <a:pt x="11670257" y="3318846"/>
                  <a:pt x="11603468" y="3318846"/>
                </a:cubicBezTo>
                <a:cubicBezTo>
                  <a:pt x="11603468" y="3318846"/>
                  <a:pt x="11603468" y="3318846"/>
                  <a:pt x="11556507" y="3443364"/>
                </a:cubicBezTo>
                <a:cubicBezTo>
                  <a:pt x="11553898" y="3450165"/>
                  <a:pt x="11551289" y="3456966"/>
                  <a:pt x="11549202" y="3463768"/>
                </a:cubicBezTo>
                <a:cubicBezTo>
                  <a:pt x="11548158" y="3466907"/>
                  <a:pt x="11546071" y="3473708"/>
                  <a:pt x="11542418" y="3484695"/>
                </a:cubicBezTo>
                <a:cubicBezTo>
                  <a:pt x="11542418" y="3484695"/>
                  <a:pt x="11542418" y="3484695"/>
                  <a:pt x="11529374" y="3443364"/>
                </a:cubicBezTo>
                <a:cubicBezTo>
                  <a:pt x="11529374" y="3443364"/>
                  <a:pt x="11529374" y="3443364"/>
                  <a:pt x="11482413" y="3318846"/>
                </a:cubicBezTo>
                <a:cubicBezTo>
                  <a:pt x="11482413" y="3318846"/>
                  <a:pt x="11482413" y="3318846"/>
                  <a:pt x="11414058" y="3318846"/>
                </a:cubicBezTo>
                <a:close/>
                <a:moveTo>
                  <a:pt x="10578149" y="3318846"/>
                </a:moveTo>
                <a:cubicBezTo>
                  <a:pt x="10578149" y="3318846"/>
                  <a:pt x="10578149" y="3318846"/>
                  <a:pt x="10578149" y="3472662"/>
                </a:cubicBezTo>
                <a:cubicBezTo>
                  <a:pt x="10578149" y="3495682"/>
                  <a:pt x="10581280" y="3513470"/>
                  <a:pt x="10587020" y="3526550"/>
                </a:cubicBezTo>
                <a:cubicBezTo>
                  <a:pt x="10593281" y="3539629"/>
                  <a:pt x="10602674" y="3549570"/>
                  <a:pt x="10615718" y="3556894"/>
                </a:cubicBezTo>
                <a:cubicBezTo>
                  <a:pt x="10628763" y="3564219"/>
                  <a:pt x="10643895" y="3567358"/>
                  <a:pt x="10660592" y="3567358"/>
                </a:cubicBezTo>
                <a:cubicBezTo>
                  <a:pt x="10676768" y="3567358"/>
                  <a:pt x="10691900" y="3563696"/>
                  <a:pt x="10706510" y="3556371"/>
                </a:cubicBezTo>
                <a:cubicBezTo>
                  <a:pt x="10721120" y="3549046"/>
                  <a:pt x="10733121" y="3538583"/>
                  <a:pt x="10741992" y="3526026"/>
                </a:cubicBezTo>
                <a:cubicBezTo>
                  <a:pt x="10741992" y="3526026"/>
                  <a:pt x="10741992" y="3526026"/>
                  <a:pt x="10741992" y="3562126"/>
                </a:cubicBezTo>
                <a:lnTo>
                  <a:pt x="10803041" y="3562126"/>
                </a:lnTo>
                <a:cubicBezTo>
                  <a:pt x="10803041" y="3562126"/>
                  <a:pt x="10803041" y="3562126"/>
                  <a:pt x="10803041" y="3318846"/>
                </a:cubicBezTo>
                <a:cubicBezTo>
                  <a:pt x="10803041" y="3318846"/>
                  <a:pt x="10803041" y="3318846"/>
                  <a:pt x="10737296" y="3318846"/>
                </a:cubicBezTo>
                <a:cubicBezTo>
                  <a:pt x="10737296" y="3318846"/>
                  <a:pt x="10737296" y="3318846"/>
                  <a:pt x="10737296" y="3421390"/>
                </a:cubicBezTo>
                <a:cubicBezTo>
                  <a:pt x="10737296" y="3456443"/>
                  <a:pt x="10735730" y="3478417"/>
                  <a:pt x="10732599" y="3487311"/>
                </a:cubicBezTo>
                <a:cubicBezTo>
                  <a:pt x="10729469" y="3496205"/>
                  <a:pt x="10723207" y="3503530"/>
                  <a:pt x="10714337" y="3509808"/>
                </a:cubicBezTo>
                <a:cubicBezTo>
                  <a:pt x="10705466" y="3515563"/>
                  <a:pt x="10695552" y="3518702"/>
                  <a:pt x="10684595" y="3518702"/>
                </a:cubicBezTo>
                <a:cubicBezTo>
                  <a:pt x="10674681" y="3518702"/>
                  <a:pt x="10666854" y="3516086"/>
                  <a:pt x="10660592" y="3511900"/>
                </a:cubicBezTo>
                <a:cubicBezTo>
                  <a:pt x="10653809" y="3507192"/>
                  <a:pt x="10649635" y="3501437"/>
                  <a:pt x="10647026" y="3493589"/>
                </a:cubicBezTo>
                <a:cubicBezTo>
                  <a:pt x="10644939" y="3485741"/>
                  <a:pt x="10643373" y="3464814"/>
                  <a:pt x="10643373" y="3430807"/>
                </a:cubicBezTo>
                <a:cubicBezTo>
                  <a:pt x="10643373" y="3430807"/>
                  <a:pt x="10643373" y="3430807"/>
                  <a:pt x="10643373" y="3318846"/>
                </a:cubicBezTo>
                <a:cubicBezTo>
                  <a:pt x="10643373" y="3318846"/>
                  <a:pt x="10643373" y="3318846"/>
                  <a:pt x="10578149" y="3318846"/>
                </a:cubicBezTo>
                <a:close/>
                <a:moveTo>
                  <a:pt x="12192000" y="3314701"/>
                </a:moveTo>
                <a:lnTo>
                  <a:pt x="12012076" y="3429000"/>
                </a:lnTo>
                <a:lnTo>
                  <a:pt x="12192000" y="3543300"/>
                </a:lnTo>
                <a:close/>
                <a:moveTo>
                  <a:pt x="11295612" y="3313614"/>
                </a:moveTo>
                <a:cubicBezTo>
                  <a:pt x="11271087" y="3313614"/>
                  <a:pt x="11249172" y="3318846"/>
                  <a:pt x="11229866" y="3329310"/>
                </a:cubicBezTo>
                <a:cubicBezTo>
                  <a:pt x="11210560" y="3339774"/>
                  <a:pt x="11194906" y="3354946"/>
                  <a:pt x="11184470" y="3374827"/>
                </a:cubicBezTo>
                <a:cubicBezTo>
                  <a:pt x="11173512" y="3395231"/>
                  <a:pt x="11168295" y="3415635"/>
                  <a:pt x="11168295" y="3437085"/>
                </a:cubicBezTo>
                <a:cubicBezTo>
                  <a:pt x="11168295" y="3464814"/>
                  <a:pt x="11173512" y="3488880"/>
                  <a:pt x="11184470" y="3508238"/>
                </a:cubicBezTo>
                <a:cubicBezTo>
                  <a:pt x="11194906" y="3527596"/>
                  <a:pt x="11210560" y="3542245"/>
                  <a:pt x="11231431" y="3552709"/>
                </a:cubicBezTo>
                <a:cubicBezTo>
                  <a:pt x="11251781" y="3562649"/>
                  <a:pt x="11273174" y="3567358"/>
                  <a:pt x="11296133" y="3567358"/>
                </a:cubicBezTo>
                <a:cubicBezTo>
                  <a:pt x="11332659" y="3567358"/>
                  <a:pt x="11362922" y="3555325"/>
                  <a:pt x="11386925" y="3531258"/>
                </a:cubicBezTo>
                <a:cubicBezTo>
                  <a:pt x="11410927" y="3507192"/>
                  <a:pt x="11422928" y="3476847"/>
                  <a:pt x="11422928" y="3439701"/>
                </a:cubicBezTo>
                <a:cubicBezTo>
                  <a:pt x="11422928" y="3403602"/>
                  <a:pt x="11411449" y="3373257"/>
                  <a:pt x="11387447" y="3349191"/>
                </a:cubicBezTo>
                <a:cubicBezTo>
                  <a:pt x="11363444" y="3325648"/>
                  <a:pt x="11332659" y="3313614"/>
                  <a:pt x="11295612" y="3313614"/>
                </a:cubicBezTo>
                <a:close/>
                <a:moveTo>
                  <a:pt x="10429439" y="3313614"/>
                </a:moveTo>
                <a:cubicBezTo>
                  <a:pt x="10405437" y="3313614"/>
                  <a:pt x="10383521" y="3318846"/>
                  <a:pt x="10363693" y="3329310"/>
                </a:cubicBezTo>
                <a:cubicBezTo>
                  <a:pt x="10344387" y="3339774"/>
                  <a:pt x="10329255" y="3354946"/>
                  <a:pt x="10318298" y="3374827"/>
                </a:cubicBezTo>
                <a:cubicBezTo>
                  <a:pt x="10307862" y="3395231"/>
                  <a:pt x="10302644" y="3415635"/>
                  <a:pt x="10302644" y="3437085"/>
                </a:cubicBezTo>
                <a:cubicBezTo>
                  <a:pt x="10302644" y="3464814"/>
                  <a:pt x="10307862" y="3488880"/>
                  <a:pt x="10318298" y="3508238"/>
                </a:cubicBezTo>
                <a:cubicBezTo>
                  <a:pt x="10329255" y="3527596"/>
                  <a:pt x="10344909" y="3542245"/>
                  <a:pt x="10365259" y="3552709"/>
                </a:cubicBezTo>
                <a:cubicBezTo>
                  <a:pt x="10385609" y="3562649"/>
                  <a:pt x="10407524" y="3567358"/>
                  <a:pt x="10429961" y="3567358"/>
                </a:cubicBezTo>
                <a:cubicBezTo>
                  <a:pt x="10466486" y="3567358"/>
                  <a:pt x="10496750" y="3555325"/>
                  <a:pt x="10520752" y="3531258"/>
                </a:cubicBezTo>
                <a:cubicBezTo>
                  <a:pt x="10545277" y="3507192"/>
                  <a:pt x="10557278" y="3476847"/>
                  <a:pt x="10557278" y="3439701"/>
                </a:cubicBezTo>
                <a:cubicBezTo>
                  <a:pt x="10557278" y="3403602"/>
                  <a:pt x="10545277" y="3373257"/>
                  <a:pt x="10521274" y="3349191"/>
                </a:cubicBezTo>
                <a:cubicBezTo>
                  <a:pt x="10497272" y="3325648"/>
                  <a:pt x="10467008" y="3313614"/>
                  <a:pt x="10429439" y="3313614"/>
                </a:cubicBezTo>
                <a:close/>
                <a:moveTo>
                  <a:pt x="11675997" y="3261296"/>
                </a:moveTo>
                <a:cubicBezTo>
                  <a:pt x="11675997" y="3261296"/>
                  <a:pt x="11675997" y="3261296"/>
                  <a:pt x="11682258" y="3261296"/>
                </a:cubicBezTo>
                <a:cubicBezTo>
                  <a:pt x="11685389" y="3261296"/>
                  <a:pt x="11686954" y="3261296"/>
                  <a:pt x="11687998" y="3261819"/>
                </a:cubicBezTo>
                <a:cubicBezTo>
                  <a:pt x="11689042" y="3262343"/>
                  <a:pt x="11690085" y="3262866"/>
                  <a:pt x="11690607" y="3263389"/>
                </a:cubicBezTo>
                <a:cubicBezTo>
                  <a:pt x="11691129" y="3264435"/>
                  <a:pt x="11691651" y="3265482"/>
                  <a:pt x="11691651" y="3266528"/>
                </a:cubicBezTo>
                <a:cubicBezTo>
                  <a:pt x="11691651" y="3268098"/>
                  <a:pt x="11691129" y="3269144"/>
                  <a:pt x="11689564" y="3270190"/>
                </a:cubicBezTo>
                <a:cubicBezTo>
                  <a:pt x="11688520" y="3271237"/>
                  <a:pt x="11686433" y="3271760"/>
                  <a:pt x="11682780" y="3271760"/>
                </a:cubicBezTo>
                <a:cubicBezTo>
                  <a:pt x="11682780" y="3271760"/>
                  <a:pt x="11682780" y="3271760"/>
                  <a:pt x="11675997" y="3271760"/>
                </a:cubicBezTo>
                <a:close/>
                <a:moveTo>
                  <a:pt x="11670257" y="3256588"/>
                </a:moveTo>
                <a:cubicBezTo>
                  <a:pt x="11670257" y="3256588"/>
                  <a:pt x="11670257" y="3256588"/>
                  <a:pt x="11670257" y="3291641"/>
                </a:cubicBezTo>
                <a:lnTo>
                  <a:pt x="11675997" y="3291641"/>
                </a:lnTo>
                <a:cubicBezTo>
                  <a:pt x="11675997" y="3291641"/>
                  <a:pt x="11675997" y="3291641"/>
                  <a:pt x="11675997" y="3276468"/>
                </a:cubicBezTo>
                <a:cubicBezTo>
                  <a:pt x="11675997" y="3276468"/>
                  <a:pt x="11675997" y="3276468"/>
                  <a:pt x="11679128" y="3276468"/>
                </a:cubicBezTo>
                <a:cubicBezTo>
                  <a:pt x="11681215" y="3276468"/>
                  <a:pt x="11682780" y="3276992"/>
                  <a:pt x="11683824" y="3278038"/>
                </a:cubicBezTo>
                <a:cubicBezTo>
                  <a:pt x="11685389" y="3279085"/>
                  <a:pt x="11687476" y="3281700"/>
                  <a:pt x="11690085" y="3285886"/>
                </a:cubicBezTo>
                <a:cubicBezTo>
                  <a:pt x="11690085" y="3285886"/>
                  <a:pt x="11690085" y="3285886"/>
                  <a:pt x="11693216" y="3291641"/>
                </a:cubicBezTo>
                <a:cubicBezTo>
                  <a:pt x="11693216" y="3291641"/>
                  <a:pt x="11693216" y="3291641"/>
                  <a:pt x="11699999" y="3291641"/>
                </a:cubicBezTo>
                <a:cubicBezTo>
                  <a:pt x="11699999" y="3291641"/>
                  <a:pt x="11699999" y="3291641"/>
                  <a:pt x="11695825" y="3284840"/>
                </a:cubicBezTo>
                <a:cubicBezTo>
                  <a:pt x="11693738" y="3281177"/>
                  <a:pt x="11691651" y="3279085"/>
                  <a:pt x="11690607" y="3277515"/>
                </a:cubicBezTo>
                <a:cubicBezTo>
                  <a:pt x="11689564" y="3276992"/>
                  <a:pt x="11688520" y="3276468"/>
                  <a:pt x="11687476" y="3275945"/>
                </a:cubicBezTo>
                <a:cubicBezTo>
                  <a:pt x="11690607" y="3275422"/>
                  <a:pt x="11693216" y="3274376"/>
                  <a:pt x="11694781" y="3272806"/>
                </a:cubicBezTo>
                <a:cubicBezTo>
                  <a:pt x="11696869" y="3270713"/>
                  <a:pt x="11697390" y="3268621"/>
                  <a:pt x="11697390" y="3266005"/>
                </a:cubicBezTo>
                <a:cubicBezTo>
                  <a:pt x="11697390" y="3263912"/>
                  <a:pt x="11696869" y="3262343"/>
                  <a:pt x="11695825" y="3260773"/>
                </a:cubicBezTo>
                <a:cubicBezTo>
                  <a:pt x="11694781" y="3259204"/>
                  <a:pt x="11693216" y="3258157"/>
                  <a:pt x="11691651" y="3257111"/>
                </a:cubicBezTo>
                <a:cubicBezTo>
                  <a:pt x="11689564" y="3256588"/>
                  <a:pt x="11686433" y="3256588"/>
                  <a:pt x="11682258" y="3256588"/>
                </a:cubicBezTo>
                <a:cubicBezTo>
                  <a:pt x="11682258" y="3256588"/>
                  <a:pt x="11682258" y="3256588"/>
                  <a:pt x="11670257" y="3256588"/>
                </a:cubicBezTo>
                <a:close/>
                <a:moveTo>
                  <a:pt x="11684867" y="3246124"/>
                </a:moveTo>
                <a:cubicBezTo>
                  <a:pt x="11689042" y="3246124"/>
                  <a:pt x="11693738" y="3247694"/>
                  <a:pt x="11698434" y="3249786"/>
                </a:cubicBezTo>
                <a:cubicBezTo>
                  <a:pt x="11702608" y="3252402"/>
                  <a:pt x="11706261" y="3255541"/>
                  <a:pt x="11708348" y="3259727"/>
                </a:cubicBezTo>
                <a:cubicBezTo>
                  <a:pt x="11710957" y="3264435"/>
                  <a:pt x="11712522" y="3268621"/>
                  <a:pt x="11712522" y="3273329"/>
                </a:cubicBezTo>
                <a:cubicBezTo>
                  <a:pt x="11712522" y="3278038"/>
                  <a:pt x="11710957" y="3282747"/>
                  <a:pt x="11708348" y="3286932"/>
                </a:cubicBezTo>
                <a:cubicBezTo>
                  <a:pt x="11706261" y="3291118"/>
                  <a:pt x="11702608" y="3294780"/>
                  <a:pt x="11698434" y="3296873"/>
                </a:cubicBezTo>
                <a:cubicBezTo>
                  <a:pt x="11694260" y="3299488"/>
                  <a:pt x="11689564" y="3300535"/>
                  <a:pt x="11684867" y="3300535"/>
                </a:cubicBezTo>
                <a:cubicBezTo>
                  <a:pt x="11680171" y="3300535"/>
                  <a:pt x="11675475" y="3299488"/>
                  <a:pt x="11670779" y="3296873"/>
                </a:cubicBezTo>
                <a:cubicBezTo>
                  <a:pt x="11666605" y="3294780"/>
                  <a:pt x="11662952" y="3291118"/>
                  <a:pt x="11660865" y="3286932"/>
                </a:cubicBezTo>
                <a:cubicBezTo>
                  <a:pt x="11658256" y="3282747"/>
                  <a:pt x="11657212" y="3278038"/>
                  <a:pt x="11657212" y="3273329"/>
                </a:cubicBezTo>
                <a:cubicBezTo>
                  <a:pt x="11657212" y="3268621"/>
                  <a:pt x="11658256" y="3264435"/>
                  <a:pt x="11660865" y="3259727"/>
                </a:cubicBezTo>
                <a:cubicBezTo>
                  <a:pt x="11663474" y="3255541"/>
                  <a:pt x="11666605" y="3252402"/>
                  <a:pt x="11671301" y="3249786"/>
                </a:cubicBezTo>
                <a:cubicBezTo>
                  <a:pt x="11675475" y="3247694"/>
                  <a:pt x="11680171" y="3246124"/>
                  <a:pt x="11684867" y="3246124"/>
                </a:cubicBezTo>
                <a:close/>
                <a:moveTo>
                  <a:pt x="11684867" y="3240892"/>
                </a:moveTo>
                <a:cubicBezTo>
                  <a:pt x="11679128" y="3240892"/>
                  <a:pt x="11673910" y="3242462"/>
                  <a:pt x="11668692" y="3245078"/>
                </a:cubicBezTo>
                <a:cubicBezTo>
                  <a:pt x="11662952" y="3247694"/>
                  <a:pt x="11658778" y="3251879"/>
                  <a:pt x="11656169" y="3257111"/>
                </a:cubicBezTo>
                <a:cubicBezTo>
                  <a:pt x="11653038" y="3262343"/>
                  <a:pt x="11651473" y="3267574"/>
                  <a:pt x="11651473" y="3273329"/>
                </a:cubicBezTo>
                <a:cubicBezTo>
                  <a:pt x="11651473" y="3279085"/>
                  <a:pt x="11653038" y="3284316"/>
                  <a:pt x="11656169" y="3289548"/>
                </a:cubicBezTo>
                <a:cubicBezTo>
                  <a:pt x="11658778" y="3294780"/>
                  <a:pt x="11662952" y="3298965"/>
                  <a:pt x="11668170" y="3301581"/>
                </a:cubicBezTo>
                <a:cubicBezTo>
                  <a:pt x="11673388" y="3304720"/>
                  <a:pt x="11679128" y="3305767"/>
                  <a:pt x="11684867" y="3305767"/>
                </a:cubicBezTo>
                <a:cubicBezTo>
                  <a:pt x="11690607" y="3305767"/>
                  <a:pt x="11695825" y="3304720"/>
                  <a:pt x="11701043" y="3301581"/>
                </a:cubicBezTo>
                <a:cubicBezTo>
                  <a:pt x="11706261" y="3298965"/>
                  <a:pt x="11710435" y="3294780"/>
                  <a:pt x="11713566" y="3289548"/>
                </a:cubicBezTo>
                <a:cubicBezTo>
                  <a:pt x="11716175" y="3284316"/>
                  <a:pt x="11717740" y="3279085"/>
                  <a:pt x="11717740" y="3273329"/>
                </a:cubicBezTo>
                <a:cubicBezTo>
                  <a:pt x="11717740" y="3267574"/>
                  <a:pt x="11716175" y="3262343"/>
                  <a:pt x="11713044" y="3257111"/>
                </a:cubicBezTo>
                <a:cubicBezTo>
                  <a:pt x="11710435" y="3251879"/>
                  <a:pt x="11706261" y="3247694"/>
                  <a:pt x="11701043" y="3245078"/>
                </a:cubicBezTo>
                <a:cubicBezTo>
                  <a:pt x="11695825" y="3242462"/>
                  <a:pt x="11690085" y="3240892"/>
                  <a:pt x="11684867" y="3240892"/>
                </a:cubicBezTo>
                <a:close/>
                <a:moveTo>
                  <a:pt x="10048010" y="3226243"/>
                </a:moveTo>
                <a:cubicBezTo>
                  <a:pt x="10048010" y="3226243"/>
                  <a:pt x="10048010" y="3226243"/>
                  <a:pt x="10172718" y="3420867"/>
                </a:cubicBezTo>
                <a:lnTo>
                  <a:pt x="10172718" y="3562126"/>
                </a:lnTo>
                <a:cubicBezTo>
                  <a:pt x="10172718" y="3562126"/>
                  <a:pt x="10172718" y="3562126"/>
                  <a:pt x="10241594" y="3562126"/>
                </a:cubicBezTo>
                <a:cubicBezTo>
                  <a:pt x="10241594" y="3562126"/>
                  <a:pt x="10241594" y="3562126"/>
                  <a:pt x="10241594" y="3421390"/>
                </a:cubicBezTo>
                <a:cubicBezTo>
                  <a:pt x="10241594" y="3421390"/>
                  <a:pt x="10241594" y="3421390"/>
                  <a:pt x="10366824" y="3226243"/>
                </a:cubicBezTo>
                <a:cubicBezTo>
                  <a:pt x="10366824" y="3226243"/>
                  <a:pt x="10366824" y="3226243"/>
                  <a:pt x="10287512" y="3226243"/>
                </a:cubicBezTo>
                <a:cubicBezTo>
                  <a:pt x="10287512" y="3226243"/>
                  <a:pt x="10287512" y="3226243"/>
                  <a:pt x="10208722" y="3359131"/>
                </a:cubicBezTo>
                <a:cubicBezTo>
                  <a:pt x="10208722" y="3359131"/>
                  <a:pt x="10208722" y="3359131"/>
                  <a:pt x="10128366" y="3226243"/>
                </a:cubicBezTo>
                <a:cubicBezTo>
                  <a:pt x="10128366" y="3226243"/>
                  <a:pt x="10128366" y="3226243"/>
                  <a:pt x="10048010" y="3226243"/>
                </a:cubicBezTo>
                <a:close/>
                <a:moveTo>
                  <a:pt x="10999756" y="3221011"/>
                </a:moveTo>
                <a:cubicBezTo>
                  <a:pt x="10967405" y="3221011"/>
                  <a:pt x="10939750" y="3226243"/>
                  <a:pt x="10918357" y="3237753"/>
                </a:cubicBezTo>
                <a:cubicBezTo>
                  <a:pt x="10889658" y="3251879"/>
                  <a:pt x="10867743" y="3272806"/>
                  <a:pt x="10852611" y="3300012"/>
                </a:cubicBezTo>
                <a:cubicBezTo>
                  <a:pt x="10838001" y="3327217"/>
                  <a:pt x="10830696" y="3358085"/>
                  <a:pt x="10830696" y="3393138"/>
                </a:cubicBezTo>
                <a:cubicBezTo>
                  <a:pt x="10830696" y="3425575"/>
                  <a:pt x="10836958" y="3455397"/>
                  <a:pt x="10850524" y="3482602"/>
                </a:cubicBezTo>
                <a:cubicBezTo>
                  <a:pt x="10863569" y="3509808"/>
                  <a:pt x="10883919" y="3531258"/>
                  <a:pt x="10910008" y="3545907"/>
                </a:cubicBezTo>
                <a:cubicBezTo>
                  <a:pt x="10936620" y="3560556"/>
                  <a:pt x="10967927" y="3567881"/>
                  <a:pt x="11003409" y="3567881"/>
                </a:cubicBezTo>
                <a:cubicBezTo>
                  <a:pt x="11031585" y="3567881"/>
                  <a:pt x="11059240" y="3562649"/>
                  <a:pt x="11086374" y="3552185"/>
                </a:cubicBezTo>
                <a:cubicBezTo>
                  <a:pt x="11114028" y="3541722"/>
                  <a:pt x="11134900" y="3529689"/>
                  <a:pt x="11148988" y="3515563"/>
                </a:cubicBezTo>
                <a:cubicBezTo>
                  <a:pt x="11148988" y="3515563"/>
                  <a:pt x="11148988" y="3515563"/>
                  <a:pt x="11148988" y="3382151"/>
                </a:cubicBezTo>
                <a:cubicBezTo>
                  <a:pt x="11148988" y="3382151"/>
                  <a:pt x="11148988" y="3382151"/>
                  <a:pt x="11000800" y="3382151"/>
                </a:cubicBezTo>
                <a:cubicBezTo>
                  <a:pt x="11000800" y="3382151"/>
                  <a:pt x="11000800" y="3382151"/>
                  <a:pt x="11000800" y="3438655"/>
                </a:cubicBezTo>
                <a:lnTo>
                  <a:pt x="11079590" y="3438655"/>
                </a:lnTo>
                <a:cubicBezTo>
                  <a:pt x="11079590" y="3438655"/>
                  <a:pt x="11079590" y="3438655"/>
                  <a:pt x="11079590" y="3481033"/>
                </a:cubicBezTo>
                <a:cubicBezTo>
                  <a:pt x="11069154" y="3489404"/>
                  <a:pt x="11056631" y="3496205"/>
                  <a:pt x="11042543" y="3501437"/>
                </a:cubicBezTo>
                <a:cubicBezTo>
                  <a:pt x="11027933" y="3507192"/>
                  <a:pt x="11013323" y="3509808"/>
                  <a:pt x="10998713" y="3509808"/>
                </a:cubicBezTo>
                <a:cubicBezTo>
                  <a:pt x="10970014" y="3509808"/>
                  <a:pt x="10946534" y="3499867"/>
                  <a:pt x="10928271" y="3479986"/>
                </a:cubicBezTo>
                <a:cubicBezTo>
                  <a:pt x="10910530" y="3460105"/>
                  <a:pt x="10901138" y="3430284"/>
                  <a:pt x="10901138" y="3390522"/>
                </a:cubicBezTo>
                <a:cubicBezTo>
                  <a:pt x="10901138" y="3353376"/>
                  <a:pt x="10910008" y="3325648"/>
                  <a:pt x="10927749" y="3306813"/>
                </a:cubicBezTo>
                <a:cubicBezTo>
                  <a:pt x="10945490" y="3287978"/>
                  <a:pt x="10969492" y="3278561"/>
                  <a:pt x="10999756" y="3278561"/>
                </a:cubicBezTo>
                <a:cubicBezTo>
                  <a:pt x="11019584" y="3278561"/>
                  <a:pt x="11036282" y="3283270"/>
                  <a:pt x="11049326" y="3293210"/>
                </a:cubicBezTo>
                <a:cubicBezTo>
                  <a:pt x="11062371" y="3302628"/>
                  <a:pt x="11071242" y="3315707"/>
                  <a:pt x="11076459" y="3331926"/>
                </a:cubicBezTo>
                <a:cubicBezTo>
                  <a:pt x="11076459" y="3331926"/>
                  <a:pt x="11076459" y="3331926"/>
                  <a:pt x="11144814" y="3319369"/>
                </a:cubicBezTo>
                <a:cubicBezTo>
                  <a:pt x="11138031" y="3288502"/>
                  <a:pt x="11122377" y="3264435"/>
                  <a:pt x="11098896" y="3247170"/>
                </a:cubicBezTo>
                <a:cubicBezTo>
                  <a:pt x="11074894" y="3229382"/>
                  <a:pt x="11042021" y="3221011"/>
                  <a:pt x="10999756" y="3221011"/>
                </a:cubicBezTo>
                <a:close/>
                <a:moveTo>
                  <a:pt x="539998" y="540001"/>
                </a:moveTo>
                <a:lnTo>
                  <a:pt x="539998" y="6300001"/>
                </a:lnTo>
                <a:lnTo>
                  <a:pt x="539999" y="6300001"/>
                </a:lnTo>
                <a:lnTo>
                  <a:pt x="5073648" y="6300001"/>
                </a:lnTo>
                <a:lnTo>
                  <a:pt x="6008398" y="6300001"/>
                </a:lnTo>
                <a:lnTo>
                  <a:pt x="6008398" y="3542604"/>
                </a:lnTo>
                <a:lnTo>
                  <a:pt x="6187227" y="3429001"/>
                </a:lnTo>
                <a:lnTo>
                  <a:pt x="6008398" y="3315397"/>
                </a:lnTo>
                <a:lnTo>
                  <a:pt x="6008398" y="540001"/>
                </a:lnTo>
                <a:lnTo>
                  <a:pt x="5073648" y="540001"/>
                </a:lnTo>
                <a:lnTo>
                  <a:pt x="539999" y="540001"/>
                </a:lnTo>
                <a:close/>
                <a:moveTo>
                  <a:pt x="0" y="0"/>
                </a:moveTo>
                <a:lnTo>
                  <a:pt x="12193200" y="0"/>
                </a:lnTo>
                <a:lnTo>
                  <a:pt x="12193200" y="6861600"/>
                </a:lnTo>
                <a:lnTo>
                  <a:pt x="0" y="6861600"/>
                </a:lnTo>
                <a:close/>
              </a:path>
            </a:pathLst>
          </a:custGeom>
          <a:solidFill>
            <a:schemeClr val="bg2"/>
          </a:solidFill>
          <a:ln w="0">
            <a:solidFill>
              <a:schemeClr val="bg1">
                <a:alpha val="0"/>
              </a:schemeClr>
            </a:solidFill>
          </a:ln>
        </p:spPr>
        <p:txBody>
          <a:bodyPr wrap="square" lIns="144000" tIns="108000">
            <a:noAutofit/>
          </a:bodyPr>
          <a:lstStyle>
            <a:lvl1pPr marL="0" indent="0" algn="l">
              <a:buNone/>
              <a:defRPr sz="1600"/>
            </a:lvl1pPr>
          </a:lstStyle>
          <a:p>
            <a:r>
              <a:rPr lang="en-GB" dirty="0"/>
              <a:t>Click on frame and insert picture using the Insert tab, Pictures</a:t>
            </a:r>
          </a:p>
          <a:p>
            <a:endParaRPr lang="en-GB" dirty="0"/>
          </a:p>
        </p:txBody>
      </p:sp>
      <p:sp>
        <p:nvSpPr>
          <p:cNvPr id="9" name="Triangle 14">
            <a:extLst>
              <a:ext uri="{FF2B5EF4-FFF2-40B4-BE49-F238E27FC236}">
                <a16:creationId xmlns:a16="http://schemas.microsoft.com/office/drawing/2014/main" id="{CC85A10E-8271-4502-86CC-22674166B7FE}"/>
              </a:ext>
            </a:extLst>
          </p:cNvPr>
          <p:cNvSpPr/>
          <p:nvPr userDrawn="1"/>
        </p:nvSpPr>
        <p:spPr bwMode="white">
          <a:xfrm rot="16200000">
            <a:off x="11987738" y="3339037"/>
            <a:ext cx="228599" cy="17992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0" name="Rectangle 19">
            <a:extLst>
              <a:ext uri="{FF2B5EF4-FFF2-40B4-BE49-F238E27FC236}">
                <a16:creationId xmlns:a16="http://schemas.microsoft.com/office/drawing/2014/main" id="{3403585E-6DB7-4307-BDBF-3FBAB1B38DF4}"/>
              </a:ext>
            </a:extLst>
          </p:cNvPr>
          <p:cNvSpPr/>
          <p:nvPr userDrawn="1"/>
        </p:nvSpPr>
        <p:spPr>
          <a:xfrm>
            <a:off x="900000" y="5580000"/>
            <a:ext cx="1710000" cy="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 name="Title 1"/>
          <p:cNvSpPr>
            <a:spLocks noGrp="1"/>
          </p:cNvSpPr>
          <p:nvPr>
            <p:ph type="ctrTitle" hasCustomPrompt="1"/>
          </p:nvPr>
        </p:nvSpPr>
        <p:spPr>
          <a:xfrm>
            <a:off x="900000" y="1979998"/>
            <a:ext cx="4742414" cy="2232000"/>
          </a:xfrm>
        </p:spPr>
        <p:txBody>
          <a:bodyPr anchor="t" anchorCtr="0"/>
          <a:lstStyle>
            <a:lvl1pPr algn="l">
              <a:lnSpc>
                <a:spcPct val="80000"/>
              </a:lnSpc>
              <a:defRPr sz="6000">
                <a:solidFill>
                  <a:schemeClr val="tx1"/>
                </a:solidFill>
              </a:defRPr>
            </a:lvl1pPr>
          </a:lstStyle>
          <a:p>
            <a:r>
              <a:rPr lang="en-GB" dirty="0"/>
              <a:t>Click to add title</a:t>
            </a:r>
          </a:p>
        </p:txBody>
      </p:sp>
      <p:sp>
        <p:nvSpPr>
          <p:cNvPr id="3" name="Subtitle 2"/>
          <p:cNvSpPr>
            <a:spLocks noGrp="1"/>
          </p:cNvSpPr>
          <p:nvPr>
            <p:ph type="subTitle" idx="1" hasCustomPrompt="1"/>
          </p:nvPr>
        </p:nvSpPr>
        <p:spPr>
          <a:xfrm>
            <a:off x="900000" y="4320000"/>
            <a:ext cx="4742414" cy="910800"/>
          </a:xfrm>
        </p:spPr>
        <p:txBody>
          <a:bodyPr/>
          <a:lstStyle>
            <a:lvl1pPr marL="0" indent="0" algn="l">
              <a:spcBef>
                <a:spcPts val="0"/>
              </a:spcBef>
              <a:buFont typeface="Arial" panose="020B0604020202020204" pitchFamily="34" charset="0"/>
              <a:buChar char="​"/>
              <a:defRPr sz="12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subtitle</a:t>
            </a:r>
          </a:p>
        </p:txBody>
      </p:sp>
      <p:sp>
        <p:nvSpPr>
          <p:cNvPr id="15" name="Text Placeholder 4">
            <a:extLst>
              <a:ext uri="{FF2B5EF4-FFF2-40B4-BE49-F238E27FC236}">
                <a16:creationId xmlns:a16="http://schemas.microsoft.com/office/drawing/2014/main" id="{5CEF143D-0447-42AC-ADEF-839D999BE45A}"/>
              </a:ext>
            </a:extLst>
          </p:cNvPr>
          <p:cNvSpPr>
            <a:spLocks noGrp="1"/>
          </p:cNvSpPr>
          <p:nvPr>
            <p:ph type="body" sz="quarter" idx="18" hasCustomPrompt="1"/>
          </p:nvPr>
        </p:nvSpPr>
        <p:spPr>
          <a:xfrm>
            <a:off x="900000" y="5760000"/>
            <a:ext cx="4741200" cy="396000"/>
          </a:xfrm>
        </p:spPr>
        <p:txBody>
          <a:bodyPr/>
          <a:lstStyle>
            <a:lvl1pPr marL="0" indent="0">
              <a:lnSpc>
                <a:spcPct val="100000"/>
              </a:lnSpc>
              <a:spcBef>
                <a:spcPts val="0"/>
              </a:spcBef>
              <a:spcAft>
                <a:spcPts val="0"/>
              </a:spcAft>
              <a:buFontTx/>
              <a:buNone/>
              <a:defRPr lang="en-US" sz="1400" b="1" kern="1200" dirty="0" smtClean="0">
                <a:solidFill>
                  <a:schemeClr val="tx1"/>
                </a:solidFill>
                <a:latin typeface="+mn-lt"/>
                <a:ea typeface="+mn-ea"/>
                <a:cs typeface="+mn-cs"/>
              </a:defRPr>
            </a:lvl1pPr>
            <a:lvl2pPr marL="0" indent="0">
              <a:lnSpc>
                <a:spcPct val="100000"/>
              </a:lnSpc>
              <a:spcBef>
                <a:spcPts val="0"/>
              </a:spcBef>
              <a:spcAft>
                <a:spcPts val="0"/>
              </a:spcAft>
              <a:buFontTx/>
              <a:buNone/>
              <a:defRPr lang="en-US" sz="1400" b="0" kern="1200" dirty="0" smtClean="0">
                <a:solidFill>
                  <a:schemeClr val="tx1"/>
                </a:solidFill>
                <a:latin typeface="+mn-lt"/>
                <a:ea typeface="+mn-ea"/>
                <a:cs typeface="+mn-cs"/>
              </a:defRPr>
            </a:lvl2pPr>
            <a:lvl3pPr marL="0" indent="0">
              <a:lnSpc>
                <a:spcPct val="100000"/>
              </a:lnSpc>
              <a:spcBef>
                <a:spcPts val="0"/>
              </a:spcBef>
              <a:spcAft>
                <a:spcPts val="0"/>
              </a:spcAft>
              <a:buFontTx/>
              <a:buNone/>
              <a:defRPr lang="en-US" sz="1400" b="0" kern="1200" dirty="0" smtClean="0">
                <a:solidFill>
                  <a:schemeClr val="tx1"/>
                </a:solidFill>
                <a:latin typeface="+mn-lt"/>
                <a:ea typeface="+mn-ea"/>
                <a:cs typeface="+mn-cs"/>
              </a:defRPr>
            </a:lvl3pPr>
            <a:lvl4pPr marL="0">
              <a:lnSpc>
                <a:spcPct val="100000"/>
              </a:lnSpc>
              <a:spcBef>
                <a:spcPts val="0"/>
              </a:spcBef>
              <a:spcAft>
                <a:spcPts val="0"/>
              </a:spcAft>
              <a:buFontTx/>
              <a:buNone/>
              <a:defRPr lang="en-US" sz="1400" b="0" kern="1200" dirty="0" smtClean="0">
                <a:solidFill>
                  <a:schemeClr val="tx1"/>
                </a:solidFill>
                <a:latin typeface="+mn-lt"/>
                <a:ea typeface="+mn-ea"/>
                <a:cs typeface="+mn-cs"/>
              </a:defRPr>
            </a:lvl4pPr>
            <a:lvl5pPr marL="0">
              <a:lnSpc>
                <a:spcPct val="100000"/>
              </a:lnSpc>
              <a:spcBef>
                <a:spcPts val="0"/>
              </a:spcBef>
              <a:spcAft>
                <a:spcPts val="0"/>
              </a:spcAft>
              <a:buFontTx/>
              <a:buNone/>
              <a:defRPr lang="en-GB" sz="1400" b="0" kern="1200" dirty="0">
                <a:solidFill>
                  <a:schemeClr val="tx1"/>
                </a:solidFill>
                <a:latin typeface="+mn-lt"/>
                <a:ea typeface="+mn-ea"/>
                <a:cs typeface="+mn-cs"/>
              </a:defRPr>
            </a:lvl5pPr>
            <a:lvl6pPr>
              <a:lnSpc>
                <a:spcPct val="100000"/>
              </a:lnSpc>
              <a:spcBef>
                <a:spcPts val="0"/>
              </a:spcBef>
              <a:spcAft>
                <a:spcPts val="0"/>
              </a:spcAft>
              <a:buNone/>
              <a:defRPr lang="en-US" sz="1400" b="0" kern="1200" cap="none" baseline="0" dirty="0" smtClean="0">
                <a:solidFill>
                  <a:schemeClr val="tx1"/>
                </a:solidFill>
                <a:latin typeface="+mn-lt"/>
                <a:ea typeface="+mn-ea"/>
                <a:cs typeface="+mn-cs"/>
              </a:defRPr>
            </a:lvl6pPr>
            <a:lvl7pPr>
              <a:lnSpc>
                <a:spcPct val="100000"/>
              </a:lnSpc>
              <a:spcBef>
                <a:spcPts val="0"/>
              </a:spcBef>
              <a:spcAft>
                <a:spcPts val="0"/>
              </a:spcAft>
              <a:buNone/>
              <a:defRPr lang="en-US" sz="1400" b="0" kern="1200" cap="none" baseline="0" dirty="0" smtClean="0">
                <a:solidFill>
                  <a:schemeClr val="tx1"/>
                </a:solidFill>
                <a:latin typeface="+mn-lt"/>
                <a:ea typeface="+mn-ea"/>
                <a:cs typeface="+mn-cs"/>
              </a:defRPr>
            </a:lvl7pPr>
            <a:lvl8pPr marL="0" indent="0">
              <a:lnSpc>
                <a:spcPct val="100000"/>
              </a:lnSpc>
              <a:spcBef>
                <a:spcPts val="0"/>
              </a:spcBef>
              <a:spcAft>
                <a:spcPts val="0"/>
              </a:spcAft>
              <a:buNone/>
              <a:defRPr lang="en-US" sz="1400" b="0" kern="1200" cap="none" baseline="0" dirty="0" smtClean="0">
                <a:solidFill>
                  <a:schemeClr val="tx1"/>
                </a:solidFill>
                <a:latin typeface="+mn-lt"/>
                <a:ea typeface="+mn-ea"/>
                <a:cs typeface="+mn-cs"/>
              </a:defRPr>
            </a:lvl8pPr>
            <a:lvl9pPr>
              <a:lnSpc>
                <a:spcPct val="100000"/>
              </a:lnSpc>
              <a:spcBef>
                <a:spcPts val="0"/>
              </a:spcBef>
              <a:spcAft>
                <a:spcPts val="0"/>
              </a:spcAft>
              <a:buNone/>
              <a:defRPr lang="en-GB" sz="1400" b="0" kern="1200" cap="none" baseline="0" dirty="0" smtClean="0">
                <a:solidFill>
                  <a:schemeClr val="tx1"/>
                </a:solidFill>
                <a:latin typeface="+mn-lt"/>
                <a:ea typeface="+mn-ea"/>
                <a:cs typeface="+mn-cs"/>
              </a:defRPr>
            </a:lvl9pPr>
          </a:lstStyle>
          <a:p>
            <a:pPr lvl="0"/>
            <a:r>
              <a:rPr lang="en-GB" noProof="0" dirty="0"/>
              <a:t>Click to add text</a:t>
            </a:r>
          </a:p>
        </p:txBody>
      </p:sp>
      <p:sp>
        <p:nvSpPr>
          <p:cNvPr id="17" name="Date Placeholder 1">
            <a:extLst>
              <a:ext uri="{FF2B5EF4-FFF2-40B4-BE49-F238E27FC236}">
                <a16:creationId xmlns:a16="http://schemas.microsoft.com/office/drawing/2014/main" id="{6D60C9B8-54EB-4CAF-B33B-5CBD629B423C}"/>
              </a:ext>
            </a:extLst>
          </p:cNvPr>
          <p:cNvSpPr>
            <a:spLocks noGrp="1"/>
          </p:cNvSpPr>
          <p:nvPr>
            <p:ph type="dt" sz="half" idx="2"/>
          </p:nvPr>
        </p:nvSpPr>
        <p:spPr>
          <a:xfrm>
            <a:off x="900000" y="882000"/>
            <a:ext cx="4742414" cy="216000"/>
          </a:xfrm>
          <a:prstGeom prst="rect">
            <a:avLst/>
          </a:prstGeom>
        </p:spPr>
        <p:txBody>
          <a:bodyPr vert="horz" lIns="0" tIns="0" rIns="0" bIns="0" rtlCol="0" anchor="t" anchorCtr="0"/>
          <a:lstStyle>
            <a:lvl1pPr algn="l">
              <a:defRPr sz="1200">
                <a:solidFill>
                  <a:schemeClr val="tx1"/>
                </a:solidFill>
              </a:defRPr>
            </a:lvl1pPr>
          </a:lstStyle>
          <a:p>
            <a:fld id="{E534B819-A7A3-4E2E-BC10-B325A142F562}" type="datetime4">
              <a:rPr lang="en-GB" smtClean="0"/>
              <a:t>27 March 2024</a:t>
            </a:fld>
            <a:endParaRPr lang="en-GB" dirty="0"/>
          </a:p>
        </p:txBody>
      </p:sp>
      <p:sp>
        <p:nvSpPr>
          <p:cNvPr id="12" name="TextBox 11">
            <a:extLst>
              <a:ext uri="{FF2B5EF4-FFF2-40B4-BE49-F238E27FC236}">
                <a16:creationId xmlns:a16="http://schemas.microsoft.com/office/drawing/2014/main" id="{07F7FF74-525F-48F4-9579-ABBAEE4C8184}"/>
              </a:ext>
            </a:extLst>
          </p:cNvPr>
          <p:cNvSpPr txBox="1"/>
          <p:nvPr userDrawn="1"/>
        </p:nvSpPr>
        <p:spPr>
          <a:xfrm>
            <a:off x="539750" y="6480000"/>
            <a:ext cx="2822575" cy="169277"/>
          </a:xfrm>
          <a:prstGeom prst="rect">
            <a:avLst/>
          </a:prstGeom>
          <a:noFill/>
        </p:spPr>
        <p:txBody>
          <a:bodyPr wrap="square" lIns="0" tIns="0" rIns="0" bIns="0" rtlCol="0">
            <a:spAutoFit/>
          </a:bodyPr>
          <a:lstStyle/>
          <a:p>
            <a:pPr algn="l"/>
            <a:r>
              <a:rPr lang="en-GB" sz="1100" dirty="0">
                <a:solidFill>
                  <a:schemeClr val="bg1"/>
                </a:solidFill>
                <a:latin typeface="+mj-lt"/>
                <a:hlinkClick r:id="rId2">
                  <a:extLst>
                    <a:ext uri="{A12FA001-AC4F-418D-AE19-62706E023703}">
                      <ahyp:hlinkClr xmlns:ahyp="http://schemas.microsoft.com/office/drawing/2018/hyperlinkcolor" val="tx"/>
                    </a:ext>
                  </a:extLst>
                </a:hlinkClick>
              </a:rPr>
              <a:t>business.yougov.com</a:t>
            </a:r>
            <a:endParaRPr lang="en-GB" sz="1100" dirty="0">
              <a:solidFill>
                <a:schemeClr val="bg1"/>
              </a:solidFill>
              <a:latin typeface="+mj-lt"/>
            </a:endParaRPr>
          </a:p>
        </p:txBody>
      </p:sp>
    </p:spTree>
    <p:extLst>
      <p:ext uri="{BB962C8B-B14F-4D97-AF65-F5344CB8AC3E}">
        <p14:creationId xmlns:p14="http://schemas.microsoft.com/office/powerpoint/2010/main" val="13072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ICTURE plus Client Logo Panel">
    <p:spTree>
      <p:nvGrpSpPr>
        <p:cNvPr id="1" name=""/>
        <p:cNvGrpSpPr/>
        <p:nvPr/>
      </p:nvGrpSpPr>
      <p:grpSpPr>
        <a:xfrm>
          <a:off x="0" y="0"/>
          <a:ext cx="0" cy="0"/>
          <a:chOff x="0" y="0"/>
          <a:chExt cx="0" cy="0"/>
        </a:xfrm>
      </p:grpSpPr>
      <p:sp>
        <p:nvSpPr>
          <p:cNvPr id="11" name="Footer Placeholder 7" hidden="1">
            <a:extLst>
              <a:ext uri="{FF2B5EF4-FFF2-40B4-BE49-F238E27FC236}">
                <a16:creationId xmlns:a16="http://schemas.microsoft.com/office/drawing/2014/main" id="{E0A239A6-FC48-4D80-8C2A-A70685D7F263}"/>
              </a:ext>
            </a:extLst>
          </p:cNvPr>
          <p:cNvSpPr>
            <a:spLocks noGrp="1"/>
          </p:cNvSpPr>
          <p:nvPr>
            <p:ph type="ftr" sz="quarter" idx="3"/>
          </p:nvPr>
        </p:nvSpPr>
        <p:spPr bwMode="white">
          <a:xfrm>
            <a:off x="12193200" y="6858000"/>
            <a:ext cx="0" cy="0"/>
          </a:xfrm>
          <a:prstGeom prst="rect">
            <a:avLst/>
          </a:prstGeom>
        </p:spPr>
        <p:txBody>
          <a:bodyPr vert="horz" lIns="0" tIns="0" rIns="0" bIns="0" rtlCol="0" anchor="t" anchorCtr="0"/>
          <a:lstStyle>
            <a:lvl1pPr algn="l">
              <a:defRPr sz="100">
                <a:noFill/>
              </a:defRPr>
            </a:lvl1pPr>
          </a:lstStyle>
          <a:p>
            <a:endParaRPr lang="en-GB" dirty="0"/>
          </a:p>
        </p:txBody>
      </p:sp>
      <p:sp>
        <p:nvSpPr>
          <p:cNvPr id="13" name="Slide Number Placeholder 10" hidden="1">
            <a:extLst>
              <a:ext uri="{FF2B5EF4-FFF2-40B4-BE49-F238E27FC236}">
                <a16:creationId xmlns:a16="http://schemas.microsoft.com/office/drawing/2014/main" id="{BB55A2A6-4504-4CDC-B407-0D60FBA38040}"/>
              </a:ext>
            </a:extLst>
          </p:cNvPr>
          <p:cNvSpPr>
            <a:spLocks noGrp="1"/>
          </p:cNvSpPr>
          <p:nvPr>
            <p:ph type="sldNum" sz="quarter" idx="17"/>
          </p:nvPr>
        </p:nvSpPr>
        <p:spPr>
          <a:xfrm>
            <a:off x="1219320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5" name="Background">
            <a:extLst>
              <a:ext uri="{FF2B5EF4-FFF2-40B4-BE49-F238E27FC236}">
                <a16:creationId xmlns:a16="http://schemas.microsoft.com/office/drawing/2014/main" id="{0989FD76-8945-45E9-B7AE-3302B3AF3E61}"/>
              </a:ext>
            </a:extLst>
          </p:cNvPr>
          <p:cNvSpPr/>
          <p:nvPr userDrawn="1"/>
        </p:nvSpPr>
        <p:spPr>
          <a:xfrm>
            <a:off x="0" y="0"/>
            <a:ext cx="12193200" cy="686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4" name="Picture Placeholder 13">
            <a:extLst>
              <a:ext uri="{FF2B5EF4-FFF2-40B4-BE49-F238E27FC236}">
                <a16:creationId xmlns:a16="http://schemas.microsoft.com/office/drawing/2014/main" id="{0EF4A440-611D-4B5A-802D-AA67BF9AA765}"/>
              </a:ext>
            </a:extLst>
          </p:cNvPr>
          <p:cNvSpPr>
            <a:spLocks noGrp="1"/>
          </p:cNvSpPr>
          <p:nvPr>
            <p:ph type="pic" sz="quarter" idx="13" hasCustomPrompt="1"/>
          </p:nvPr>
        </p:nvSpPr>
        <p:spPr>
          <a:xfrm>
            <a:off x="0" y="-1"/>
            <a:ext cx="12193200" cy="6861600"/>
          </a:xfrm>
          <a:custGeom>
            <a:avLst/>
            <a:gdLst>
              <a:gd name="connsiteX0" fmla="*/ 9007476 w 12193200"/>
              <a:gd name="connsiteY0" fmla="*/ 2334519 h 6861600"/>
              <a:gd name="connsiteX1" fmla="*/ 9187184 w 12193200"/>
              <a:gd name="connsiteY1" fmla="*/ 2448818 h 6861600"/>
              <a:gd name="connsiteX2" fmla="*/ 9007476 w 12193200"/>
              <a:gd name="connsiteY2" fmla="*/ 2563117 h 6861600"/>
              <a:gd name="connsiteX3" fmla="*/ 9007474 w 12193200"/>
              <a:gd name="connsiteY3" fmla="*/ 2 h 6861600"/>
              <a:gd name="connsiteX4" fmla="*/ 9007474 w 12193200"/>
              <a:gd name="connsiteY4" fmla="*/ 6858002 h 6861600"/>
              <a:gd name="connsiteX5" fmla="*/ 11645898 w 12193200"/>
              <a:gd name="connsiteY5" fmla="*/ 6858002 h 6861600"/>
              <a:gd name="connsiteX6" fmla="*/ 11645898 w 12193200"/>
              <a:gd name="connsiteY6" fmla="*/ 6004863 h 6861600"/>
              <a:gd name="connsiteX7" fmla="*/ 11814930 w 12193200"/>
              <a:gd name="connsiteY7" fmla="*/ 5897483 h 6861600"/>
              <a:gd name="connsiteX8" fmla="*/ 11645898 w 12193200"/>
              <a:gd name="connsiteY8" fmla="*/ 5790104 h 6861600"/>
              <a:gd name="connsiteX9" fmla="*/ 11645898 w 12193200"/>
              <a:gd name="connsiteY9" fmla="*/ 2 h 6861600"/>
              <a:gd name="connsiteX10" fmla="*/ 0 w 12193200"/>
              <a:gd name="connsiteY10" fmla="*/ 0 h 6861600"/>
              <a:gd name="connsiteX11" fmla="*/ 12193200 w 12193200"/>
              <a:gd name="connsiteY11" fmla="*/ 0 h 6861600"/>
              <a:gd name="connsiteX12" fmla="*/ 12193200 w 12193200"/>
              <a:gd name="connsiteY12" fmla="*/ 6861600 h 6861600"/>
              <a:gd name="connsiteX13" fmla="*/ 0 w 12193200"/>
              <a:gd name="connsiteY13" fmla="*/ 6861600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3200" h="6861600">
                <a:moveTo>
                  <a:pt x="9007476" y="2334519"/>
                </a:moveTo>
                <a:lnTo>
                  <a:pt x="9187184" y="2448818"/>
                </a:lnTo>
                <a:lnTo>
                  <a:pt x="9007476" y="2563117"/>
                </a:lnTo>
                <a:close/>
                <a:moveTo>
                  <a:pt x="9007474" y="2"/>
                </a:moveTo>
                <a:lnTo>
                  <a:pt x="9007474" y="6858002"/>
                </a:lnTo>
                <a:lnTo>
                  <a:pt x="11645898" y="6858002"/>
                </a:lnTo>
                <a:lnTo>
                  <a:pt x="11645898" y="6004863"/>
                </a:lnTo>
                <a:lnTo>
                  <a:pt x="11814930" y="5897483"/>
                </a:lnTo>
                <a:lnTo>
                  <a:pt x="11645898" y="5790104"/>
                </a:lnTo>
                <a:lnTo>
                  <a:pt x="11645898" y="2"/>
                </a:lnTo>
                <a:close/>
                <a:moveTo>
                  <a:pt x="0" y="0"/>
                </a:moveTo>
                <a:lnTo>
                  <a:pt x="12193200" y="0"/>
                </a:lnTo>
                <a:lnTo>
                  <a:pt x="12193200" y="6861600"/>
                </a:lnTo>
                <a:lnTo>
                  <a:pt x="0" y="6861600"/>
                </a:lnTo>
                <a:close/>
              </a:path>
            </a:pathLst>
          </a:custGeom>
          <a:solidFill>
            <a:schemeClr val="bg2"/>
          </a:solidFill>
          <a:ln w="0">
            <a:solidFill>
              <a:schemeClr val="bg1">
                <a:alpha val="0"/>
              </a:schemeClr>
            </a:solidFill>
          </a:ln>
        </p:spPr>
        <p:txBody>
          <a:bodyPr wrap="square" lIns="144000" tIns="108000">
            <a:noAutofit/>
          </a:bodyPr>
          <a:lstStyle>
            <a:lvl1pPr marL="0" indent="0" algn="l">
              <a:buNone/>
              <a:defRPr sz="1600"/>
            </a:lvl1pPr>
          </a:lstStyle>
          <a:p>
            <a:r>
              <a:rPr lang="en-GB" dirty="0"/>
              <a:t>Click on frame and insert picture using the Insert tab, Pictures</a:t>
            </a:r>
          </a:p>
          <a:p>
            <a:endParaRPr lang="en-GB" dirty="0"/>
          </a:p>
        </p:txBody>
      </p:sp>
      <p:sp>
        <p:nvSpPr>
          <p:cNvPr id="21" name="Logo">
            <a:extLst>
              <a:ext uri="{FF2B5EF4-FFF2-40B4-BE49-F238E27FC236}">
                <a16:creationId xmlns:a16="http://schemas.microsoft.com/office/drawing/2014/main" id="{4364C69F-B627-43F4-9980-9729CA3C6C83}"/>
              </a:ext>
            </a:extLst>
          </p:cNvPr>
          <p:cNvSpPr>
            <a:spLocks noChangeArrowheads="1"/>
          </p:cNvSpPr>
          <p:nvPr userDrawn="1"/>
        </p:nvSpPr>
        <p:spPr bwMode="auto">
          <a:xfrm>
            <a:off x="9793486" y="5689495"/>
            <a:ext cx="1670252" cy="347393"/>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15" name="Rectangle 14">
            <a:extLst>
              <a:ext uri="{FF2B5EF4-FFF2-40B4-BE49-F238E27FC236}">
                <a16:creationId xmlns:a16="http://schemas.microsoft.com/office/drawing/2014/main" id="{358B9EA3-EF62-4C48-9565-374E01785CC7}"/>
              </a:ext>
            </a:extLst>
          </p:cNvPr>
          <p:cNvSpPr/>
          <p:nvPr userDrawn="1"/>
        </p:nvSpPr>
        <p:spPr bwMode="white">
          <a:xfrm>
            <a:off x="540000" y="5580000"/>
            <a:ext cx="1710000" cy="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 name="Title 1"/>
          <p:cNvSpPr>
            <a:spLocks noGrp="1"/>
          </p:cNvSpPr>
          <p:nvPr userDrawn="1">
            <p:ph type="ctrTitle" hasCustomPrompt="1"/>
          </p:nvPr>
        </p:nvSpPr>
        <p:spPr bwMode="white">
          <a:xfrm>
            <a:off x="539749" y="1979999"/>
            <a:ext cx="7347600" cy="1836000"/>
          </a:xfrm>
        </p:spPr>
        <p:txBody>
          <a:bodyPr anchor="t" anchorCtr="0"/>
          <a:lstStyle>
            <a:lvl1pPr algn="l">
              <a:defRPr sz="6000">
                <a:solidFill>
                  <a:schemeClr val="bg1"/>
                </a:solidFill>
              </a:defRPr>
            </a:lvl1pPr>
          </a:lstStyle>
          <a:p>
            <a:r>
              <a:rPr lang="en-GB" dirty="0"/>
              <a:t>Click to add title</a:t>
            </a:r>
          </a:p>
        </p:txBody>
      </p:sp>
      <p:sp>
        <p:nvSpPr>
          <p:cNvPr id="3" name="Subtitle 2"/>
          <p:cNvSpPr>
            <a:spLocks noGrp="1"/>
          </p:cNvSpPr>
          <p:nvPr userDrawn="1">
            <p:ph type="subTitle" idx="1" hasCustomPrompt="1"/>
          </p:nvPr>
        </p:nvSpPr>
        <p:spPr bwMode="white">
          <a:xfrm>
            <a:off x="539749" y="4320000"/>
            <a:ext cx="7347600" cy="910800"/>
          </a:xfrm>
        </p:spPr>
        <p:txBody>
          <a:bodyPr/>
          <a:lstStyle>
            <a:lvl1pPr marL="0" indent="0" algn="l">
              <a:spcBef>
                <a:spcPts val="0"/>
              </a:spcBef>
              <a:buFont typeface="Arial" panose="020B0604020202020204" pitchFamily="34" charset="0"/>
              <a:buChar char="​"/>
              <a:defRPr sz="1800" b="1">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subtitle</a:t>
            </a:r>
          </a:p>
        </p:txBody>
      </p:sp>
      <p:sp>
        <p:nvSpPr>
          <p:cNvPr id="16" name="Text Placeholder 4">
            <a:extLst>
              <a:ext uri="{FF2B5EF4-FFF2-40B4-BE49-F238E27FC236}">
                <a16:creationId xmlns:a16="http://schemas.microsoft.com/office/drawing/2014/main" id="{5D130A77-D151-4861-9F9C-993AE198595B}"/>
              </a:ext>
            </a:extLst>
          </p:cNvPr>
          <p:cNvSpPr>
            <a:spLocks noGrp="1"/>
          </p:cNvSpPr>
          <p:nvPr>
            <p:ph type="body" sz="quarter" idx="18" hasCustomPrompt="1"/>
          </p:nvPr>
        </p:nvSpPr>
        <p:spPr>
          <a:xfrm>
            <a:off x="540000" y="5760000"/>
            <a:ext cx="7347600" cy="252000"/>
          </a:xfrm>
        </p:spPr>
        <p:txBody>
          <a:bodyPr/>
          <a:lstStyle>
            <a:lvl1pPr marL="0" indent="0">
              <a:lnSpc>
                <a:spcPct val="100000"/>
              </a:lnSpc>
              <a:spcBef>
                <a:spcPts val="0"/>
              </a:spcBef>
              <a:spcAft>
                <a:spcPts val="0"/>
              </a:spcAft>
              <a:buFontTx/>
              <a:buNone/>
              <a:defRPr lang="en-US" sz="1400" b="1" kern="1200" dirty="0" smtClean="0">
                <a:solidFill>
                  <a:schemeClr val="bg1"/>
                </a:solidFill>
                <a:latin typeface="+mn-lt"/>
                <a:ea typeface="+mn-ea"/>
                <a:cs typeface="+mn-cs"/>
              </a:defRPr>
            </a:lvl1pPr>
            <a:lvl2pPr marL="0" indent="0">
              <a:lnSpc>
                <a:spcPct val="100000"/>
              </a:lnSpc>
              <a:spcBef>
                <a:spcPts val="0"/>
              </a:spcBef>
              <a:spcAft>
                <a:spcPts val="0"/>
              </a:spcAft>
              <a:buFontTx/>
              <a:buNone/>
              <a:defRPr lang="en-US" sz="1400" b="0" kern="1200" dirty="0" smtClean="0">
                <a:solidFill>
                  <a:schemeClr val="bg1"/>
                </a:solidFill>
                <a:latin typeface="+mn-lt"/>
                <a:ea typeface="+mn-ea"/>
                <a:cs typeface="+mn-cs"/>
              </a:defRPr>
            </a:lvl2pPr>
            <a:lvl3pPr marL="0" indent="0">
              <a:lnSpc>
                <a:spcPct val="100000"/>
              </a:lnSpc>
              <a:spcBef>
                <a:spcPts val="0"/>
              </a:spcBef>
              <a:spcAft>
                <a:spcPts val="0"/>
              </a:spcAft>
              <a:buFontTx/>
              <a:buNone/>
              <a:defRPr lang="en-US" sz="1400" b="0" kern="1200" dirty="0" smtClean="0">
                <a:solidFill>
                  <a:schemeClr val="bg1"/>
                </a:solidFill>
                <a:latin typeface="+mn-lt"/>
                <a:ea typeface="+mn-ea"/>
                <a:cs typeface="+mn-cs"/>
              </a:defRPr>
            </a:lvl3pPr>
            <a:lvl4pPr marL="0">
              <a:lnSpc>
                <a:spcPct val="100000"/>
              </a:lnSpc>
              <a:spcBef>
                <a:spcPts val="0"/>
              </a:spcBef>
              <a:spcAft>
                <a:spcPts val="0"/>
              </a:spcAft>
              <a:buFontTx/>
              <a:buNone/>
              <a:defRPr lang="en-US" sz="1400" b="0" kern="1200" dirty="0" smtClean="0">
                <a:solidFill>
                  <a:schemeClr val="bg1"/>
                </a:solidFill>
                <a:latin typeface="+mn-lt"/>
                <a:ea typeface="+mn-ea"/>
                <a:cs typeface="+mn-cs"/>
              </a:defRPr>
            </a:lvl4pPr>
            <a:lvl5pPr marL="0">
              <a:lnSpc>
                <a:spcPct val="100000"/>
              </a:lnSpc>
              <a:spcBef>
                <a:spcPts val="0"/>
              </a:spcBef>
              <a:spcAft>
                <a:spcPts val="0"/>
              </a:spcAft>
              <a:buFontTx/>
              <a:buNone/>
              <a:defRPr lang="en-GB" sz="1400" b="0" kern="1200" dirty="0">
                <a:solidFill>
                  <a:schemeClr val="bg1"/>
                </a:solidFill>
                <a:latin typeface="+mn-lt"/>
                <a:ea typeface="+mn-ea"/>
                <a:cs typeface="+mn-cs"/>
              </a:defRPr>
            </a:lvl5pPr>
            <a:lvl6pPr>
              <a:lnSpc>
                <a:spcPct val="100000"/>
              </a:lnSpc>
              <a:spcBef>
                <a:spcPts val="0"/>
              </a:spcBef>
              <a:spcAft>
                <a:spcPts val="0"/>
              </a:spcAft>
              <a:buNone/>
              <a:defRPr lang="en-US" sz="1400" b="0" kern="1200" cap="none" baseline="0" dirty="0" smtClean="0">
                <a:solidFill>
                  <a:schemeClr val="bg1"/>
                </a:solidFill>
                <a:latin typeface="+mn-lt"/>
                <a:ea typeface="+mn-ea"/>
                <a:cs typeface="+mn-cs"/>
              </a:defRPr>
            </a:lvl6pPr>
            <a:lvl7pPr>
              <a:lnSpc>
                <a:spcPct val="100000"/>
              </a:lnSpc>
              <a:spcBef>
                <a:spcPts val="0"/>
              </a:spcBef>
              <a:spcAft>
                <a:spcPts val="0"/>
              </a:spcAft>
              <a:buNone/>
              <a:defRPr lang="en-US" sz="1400" b="0" kern="1200" cap="none" baseline="0" dirty="0" smtClean="0">
                <a:solidFill>
                  <a:schemeClr val="bg1"/>
                </a:solidFill>
                <a:latin typeface="+mn-lt"/>
                <a:ea typeface="+mn-ea"/>
                <a:cs typeface="+mn-cs"/>
              </a:defRPr>
            </a:lvl7pPr>
            <a:lvl8pPr marL="0" indent="0">
              <a:lnSpc>
                <a:spcPct val="100000"/>
              </a:lnSpc>
              <a:spcBef>
                <a:spcPts val="0"/>
              </a:spcBef>
              <a:spcAft>
                <a:spcPts val="0"/>
              </a:spcAft>
              <a:buNone/>
              <a:defRPr lang="en-US" sz="1400" b="0" kern="1200" cap="none" baseline="0" dirty="0" smtClean="0">
                <a:solidFill>
                  <a:schemeClr val="bg1"/>
                </a:solidFill>
                <a:latin typeface="+mn-lt"/>
                <a:ea typeface="+mn-ea"/>
                <a:cs typeface="+mn-cs"/>
              </a:defRPr>
            </a:lvl8pPr>
            <a:lvl9pPr>
              <a:lnSpc>
                <a:spcPct val="100000"/>
              </a:lnSpc>
              <a:spcBef>
                <a:spcPts val="0"/>
              </a:spcBef>
              <a:spcAft>
                <a:spcPts val="0"/>
              </a:spcAft>
              <a:buNone/>
              <a:defRPr lang="en-GB" sz="1400" b="0" kern="1200" cap="none" baseline="0" dirty="0" smtClean="0">
                <a:solidFill>
                  <a:schemeClr val="bg1"/>
                </a:solidFill>
                <a:latin typeface="+mn-lt"/>
                <a:ea typeface="+mn-ea"/>
                <a:cs typeface="+mn-cs"/>
              </a:defRPr>
            </a:lvl9pPr>
          </a:lstStyle>
          <a:p>
            <a:pPr lvl="0"/>
            <a:r>
              <a:rPr lang="en-GB" dirty="0"/>
              <a:t>Click to add text</a:t>
            </a:r>
          </a:p>
        </p:txBody>
      </p:sp>
      <p:sp>
        <p:nvSpPr>
          <p:cNvPr id="17" name="Date Placeholder 1">
            <a:extLst>
              <a:ext uri="{FF2B5EF4-FFF2-40B4-BE49-F238E27FC236}">
                <a16:creationId xmlns:a16="http://schemas.microsoft.com/office/drawing/2014/main" id="{6D60C9B8-54EB-4CAF-B33B-5CBD629B423C}"/>
              </a:ext>
            </a:extLst>
          </p:cNvPr>
          <p:cNvSpPr>
            <a:spLocks noGrp="1"/>
          </p:cNvSpPr>
          <p:nvPr userDrawn="1">
            <p:ph type="dt" sz="half" idx="2"/>
          </p:nvPr>
        </p:nvSpPr>
        <p:spPr bwMode="white">
          <a:xfrm>
            <a:off x="540000" y="882000"/>
            <a:ext cx="3582000" cy="216000"/>
          </a:xfrm>
          <a:prstGeom prst="rect">
            <a:avLst/>
          </a:prstGeom>
        </p:spPr>
        <p:txBody>
          <a:bodyPr vert="horz" lIns="0" tIns="0" rIns="0" bIns="0" rtlCol="0" anchor="t" anchorCtr="0"/>
          <a:lstStyle>
            <a:lvl1pPr algn="l">
              <a:defRPr sz="1200">
                <a:solidFill>
                  <a:schemeClr val="bg1"/>
                </a:solidFill>
              </a:defRPr>
            </a:lvl1pPr>
          </a:lstStyle>
          <a:p>
            <a:fld id="{F5882D6D-7BB7-4ACB-A228-959E4B09666F}" type="datetime4">
              <a:rPr lang="en-GB" smtClean="0"/>
              <a:t>27 March 2024</a:t>
            </a:fld>
            <a:endParaRPr lang="en-GB" dirty="0"/>
          </a:p>
        </p:txBody>
      </p:sp>
      <p:sp>
        <p:nvSpPr>
          <p:cNvPr id="20" name="TextBox 19">
            <a:extLst>
              <a:ext uri="{FF2B5EF4-FFF2-40B4-BE49-F238E27FC236}">
                <a16:creationId xmlns:a16="http://schemas.microsoft.com/office/drawing/2014/main" id="{F6ECB2A5-6A22-4F17-A80A-BDDC075A8638}"/>
              </a:ext>
            </a:extLst>
          </p:cNvPr>
          <p:cNvSpPr txBox="1"/>
          <p:nvPr userDrawn="1"/>
        </p:nvSpPr>
        <p:spPr>
          <a:xfrm>
            <a:off x="7990702" y="-256666"/>
            <a:ext cx="4201298" cy="184666"/>
          </a:xfrm>
          <a:prstGeom prst="rect">
            <a:avLst/>
          </a:prstGeom>
          <a:noFill/>
        </p:spPr>
        <p:txBody>
          <a:bodyPr wrap="square" lIns="0" tIns="0" rIns="0" bIns="0" rtlCol="0" anchor="b" anchorCtr="0">
            <a:spAutoFit/>
          </a:bodyPr>
          <a:lstStyle/>
          <a:p>
            <a:pPr algn="ctr"/>
            <a:r>
              <a:rPr lang="en-GB" sz="1200" dirty="0">
                <a:solidFill>
                  <a:srgbClr val="000000"/>
                </a:solidFill>
                <a:effectLst/>
                <a:latin typeface="Calibri" panose="020F0502020204030204" pitchFamily="34" charset="0"/>
                <a:ea typeface="Times New Roman" panose="02020603050405020304" pitchFamily="18" charset="0"/>
              </a:rPr>
              <a:t>Client logo must not appear larger than the YouGov logo </a:t>
            </a:r>
            <a:endParaRPr lang="en-GB" sz="1050" dirty="0"/>
          </a:p>
        </p:txBody>
      </p:sp>
      <p:sp>
        <p:nvSpPr>
          <p:cNvPr id="18" name="TextBox 17">
            <a:extLst>
              <a:ext uri="{FF2B5EF4-FFF2-40B4-BE49-F238E27FC236}">
                <a16:creationId xmlns:a16="http://schemas.microsoft.com/office/drawing/2014/main" id="{67A04529-E3AC-49E0-8FF0-3291EED48CF9}"/>
              </a:ext>
            </a:extLst>
          </p:cNvPr>
          <p:cNvSpPr txBox="1"/>
          <p:nvPr userDrawn="1"/>
        </p:nvSpPr>
        <p:spPr>
          <a:xfrm>
            <a:off x="539750" y="6480000"/>
            <a:ext cx="2822575" cy="169277"/>
          </a:xfrm>
          <a:prstGeom prst="rect">
            <a:avLst/>
          </a:prstGeom>
          <a:noFill/>
        </p:spPr>
        <p:txBody>
          <a:bodyPr wrap="square" lIns="0" tIns="0" rIns="0" bIns="0" rtlCol="0">
            <a:spAutoFit/>
          </a:bodyPr>
          <a:lstStyle/>
          <a:p>
            <a:pPr algn="l"/>
            <a:r>
              <a:rPr lang="en-GB" sz="1100" dirty="0">
                <a:solidFill>
                  <a:schemeClr val="bg1"/>
                </a:solidFill>
                <a:latin typeface="+mj-lt"/>
                <a:hlinkClick r:id="rId2">
                  <a:extLst>
                    <a:ext uri="{A12FA001-AC4F-418D-AE19-62706E023703}">
                      <ahyp:hlinkClr xmlns:ahyp="http://schemas.microsoft.com/office/drawing/2018/hyperlinkcolor" val="tx"/>
                    </a:ext>
                  </a:extLst>
                </a:hlinkClick>
              </a:rPr>
              <a:t>business.yougov.com</a:t>
            </a:r>
            <a:endParaRPr lang="en-GB" sz="1100" dirty="0">
              <a:solidFill>
                <a:schemeClr val="bg1"/>
              </a:solidFill>
              <a:latin typeface="+mj-lt"/>
            </a:endParaRPr>
          </a:p>
        </p:txBody>
      </p:sp>
    </p:spTree>
    <p:extLst>
      <p:ext uri="{BB962C8B-B14F-4D97-AF65-F5344CB8AC3E}">
        <p14:creationId xmlns:p14="http://schemas.microsoft.com/office/powerpoint/2010/main" val="3074603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5E5044C4-F1FE-4268-A644-D0B3DB2C7256}"/>
              </a:ext>
            </a:extLst>
          </p:cNvPr>
          <p:cNvSpPr>
            <a:spLocks noGrp="1"/>
          </p:cNvSpPr>
          <p:nvPr>
            <p:ph type="dt" sz="half" idx="10"/>
          </p:nvPr>
        </p:nvSpPr>
        <p:spPr/>
        <p:txBody>
          <a:bodyPr/>
          <a:lstStyle/>
          <a:p>
            <a:fld id="{812BC358-6338-4871-A0DE-89297635BC3B}" type="datetime4">
              <a:rPr lang="en-GB" smtClean="0"/>
              <a:t>27 March 2024</a:t>
            </a:fld>
            <a:endParaRPr lang="en-GB" dirty="0"/>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dirty="0"/>
              <a:t>Click to add title</a:t>
            </a:r>
          </a:p>
        </p:txBody>
      </p:sp>
      <p:sp>
        <p:nvSpPr>
          <p:cNvPr id="10" name="Text Placeholder Eyebrow">
            <a:extLst>
              <a:ext uri="{FF2B5EF4-FFF2-40B4-BE49-F238E27FC236}">
                <a16:creationId xmlns:a16="http://schemas.microsoft.com/office/drawing/2014/main" id="{36A504C9-10DF-41C6-8E8C-890F60EB9514}"/>
              </a:ext>
            </a:extLst>
          </p:cNvPr>
          <p:cNvSpPr>
            <a:spLocks noGrp="1"/>
          </p:cNvSpPr>
          <p:nvPr>
            <p:ph type="body" sz="quarter" idx="29" hasCustomPrompt="1"/>
          </p:nvPr>
        </p:nvSpPr>
        <p:spPr>
          <a:xfrm>
            <a:off x="539999" y="481818"/>
            <a:ext cx="2642400" cy="154800"/>
          </a:xfrm>
        </p:spPr>
        <p:txBody>
          <a:bodyPr/>
          <a:lstStyle>
            <a:lvl1pPr marL="0" indent="0">
              <a:lnSpc>
                <a:spcPct val="100000"/>
              </a:lnSpc>
              <a:spcBef>
                <a:spcPts val="0"/>
              </a:spcBef>
              <a:spcAft>
                <a:spcPts val="0"/>
              </a:spcAft>
              <a:buNone/>
              <a:defRPr sz="900">
                <a:solidFill>
                  <a:schemeClr val="accent1"/>
                </a:solidFill>
              </a:defRPr>
            </a:lvl1pPr>
            <a:lvl2pPr marL="180000" indent="0">
              <a:buNone/>
              <a:defRPr sz="900">
                <a:solidFill>
                  <a:schemeClr val="accent1"/>
                </a:solidFill>
              </a:defRPr>
            </a:lvl2pPr>
            <a:lvl3pPr marL="360000" indent="0">
              <a:buNone/>
              <a:defRPr sz="900">
                <a:solidFill>
                  <a:schemeClr val="accent1"/>
                </a:solidFill>
              </a:defRPr>
            </a:lvl3pPr>
            <a:lvl4pPr>
              <a:buNone/>
              <a:defRPr sz="900">
                <a:solidFill>
                  <a:schemeClr val="accent1"/>
                </a:solidFill>
              </a:defRPr>
            </a:lvl4pPr>
            <a:lvl5pPr>
              <a:buNone/>
              <a:defRPr sz="900">
                <a:solidFill>
                  <a:schemeClr val="accent1"/>
                </a:solidFill>
              </a:defRPr>
            </a:lvl5pPr>
          </a:lstStyle>
          <a:p>
            <a:pPr lvl="0"/>
            <a:r>
              <a:rPr lang="en-GB" dirty="0"/>
              <a:t>Click to add Eyebrow text</a:t>
            </a:r>
          </a:p>
        </p:txBody>
      </p:sp>
      <p:sp>
        <p:nvSpPr>
          <p:cNvPr id="4" name="Footer Placeholder 3">
            <a:extLst>
              <a:ext uri="{FF2B5EF4-FFF2-40B4-BE49-F238E27FC236}">
                <a16:creationId xmlns:a16="http://schemas.microsoft.com/office/drawing/2014/main" id="{EA973BBC-652E-41F0-858D-7194BBEB1482}"/>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2382C2D-044F-4E1C-9D78-92363F188371}"/>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8" name="Logo">
            <a:extLst>
              <a:ext uri="{FF2B5EF4-FFF2-40B4-BE49-F238E27FC236}">
                <a16:creationId xmlns:a16="http://schemas.microsoft.com/office/drawing/2014/main" id="{10AFEACE-BE32-489D-BCFA-D212748577A1}"/>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3450888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Title and Top Text ">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DE4DB6AC-0CD0-4523-A347-0C4D91692F5E}"/>
              </a:ext>
            </a:extLst>
          </p:cNvPr>
          <p:cNvSpPr>
            <a:spLocks noGrp="1"/>
          </p:cNvSpPr>
          <p:nvPr>
            <p:ph type="dt" sz="half" idx="24"/>
          </p:nvPr>
        </p:nvSpPr>
        <p:spPr/>
        <p:txBody>
          <a:bodyPr/>
          <a:lstStyle/>
          <a:p>
            <a:fld id="{C99E0EC7-52FC-46E3-A9A5-60CCE854CAD9}" type="datetime4">
              <a:rPr lang="en-GB" smtClean="0"/>
              <a:t>27 March 2024</a:t>
            </a:fld>
            <a:endParaRPr lang="en-GB" dirty="0"/>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539750" y="907200"/>
            <a:ext cx="11113200" cy="442800"/>
          </a:xfrm>
        </p:spPr>
        <p:txBody>
          <a:bodyPr/>
          <a:lstStyle/>
          <a:p>
            <a:r>
              <a:rPr lang="en-GB" dirty="0"/>
              <a:t>Click to add title</a:t>
            </a:r>
          </a:p>
        </p:txBody>
      </p:sp>
      <p:sp>
        <p:nvSpPr>
          <p:cNvPr id="11" name="Subtitle Eyebrow">
            <a:extLst>
              <a:ext uri="{FF2B5EF4-FFF2-40B4-BE49-F238E27FC236}">
                <a16:creationId xmlns:a16="http://schemas.microsoft.com/office/drawing/2014/main" id="{6BC49434-3EB3-41C0-83F5-556D0CF37030}"/>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5" name="Footer Placeholder 4">
            <a:extLst>
              <a:ext uri="{FF2B5EF4-FFF2-40B4-BE49-F238E27FC236}">
                <a16:creationId xmlns:a16="http://schemas.microsoft.com/office/drawing/2014/main" id="{0BE2DE24-DF9F-447B-B6C3-908B6DD11E47}"/>
              </a:ext>
            </a:extLst>
          </p:cNvPr>
          <p:cNvSpPr>
            <a:spLocks noGrp="1"/>
          </p:cNvSpPr>
          <p:nvPr>
            <p:ph type="ftr" sz="quarter" idx="25"/>
          </p:nvPr>
        </p:nvSpPr>
        <p:spPr/>
        <p:txBody>
          <a:bodyPr/>
          <a:lstStyle/>
          <a:p>
            <a:endParaRPr lang="en-GB" dirty="0"/>
          </a:p>
        </p:txBody>
      </p:sp>
      <p:sp>
        <p:nvSpPr>
          <p:cNvPr id="6" name="Slide Number Placeholder 5">
            <a:extLst>
              <a:ext uri="{FF2B5EF4-FFF2-40B4-BE49-F238E27FC236}">
                <a16:creationId xmlns:a16="http://schemas.microsoft.com/office/drawing/2014/main" id="{A105EE41-47F6-4260-903A-1FA6906396D7}"/>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9" name="Text Placeholder 8">
            <a:extLst>
              <a:ext uri="{FF2B5EF4-FFF2-40B4-BE49-F238E27FC236}">
                <a16:creationId xmlns:a16="http://schemas.microsoft.com/office/drawing/2014/main" id="{D176210D-BB15-4F94-BBD9-78DBA5A55E22}"/>
              </a:ext>
            </a:extLst>
          </p:cNvPr>
          <p:cNvSpPr>
            <a:spLocks noGrp="1"/>
          </p:cNvSpPr>
          <p:nvPr>
            <p:ph type="body" sz="quarter" idx="34" hasCustomPrompt="1"/>
          </p:nvPr>
        </p:nvSpPr>
        <p:spPr>
          <a:xfrm>
            <a:off x="540000" y="1350000"/>
            <a:ext cx="11112500" cy="644400"/>
          </a:xfrm>
        </p:spPr>
        <p:txBody>
          <a:bodyPr/>
          <a:lstStyle>
            <a:lvl5pPr>
              <a:defRPr/>
            </a:lvl5pPr>
          </a:lstStyle>
          <a:p>
            <a:pPr lvl="0"/>
            <a:r>
              <a:rPr lang="en-GB" noProof="0" dirty="0"/>
              <a:t>Level 1 (</a:t>
            </a:r>
            <a:r>
              <a:rPr lang="en-GB" noProof="0" dirty="0" err="1"/>
              <a:t>Enter+TAB</a:t>
            </a:r>
            <a:r>
              <a:rPr lang="en-GB" noProof="0" dirty="0"/>
              <a:t> for next text level, SHIFT+TAB to go back in levels)</a:t>
            </a:r>
          </a:p>
          <a:p>
            <a:pPr lvl="1"/>
            <a:r>
              <a:rPr lang="en-GB" noProof="0" dirty="0"/>
              <a:t>Level 2</a:t>
            </a:r>
          </a:p>
          <a:p>
            <a:pPr lvl="2"/>
            <a:r>
              <a:rPr lang="en-GB" noProof="0" dirty="0"/>
              <a:t>Level 3</a:t>
            </a:r>
          </a:p>
          <a:p>
            <a:pPr lvl="3"/>
            <a:r>
              <a:rPr lang="en-GB" noProof="0" dirty="0"/>
              <a:t>Level 4, Header</a:t>
            </a:r>
          </a:p>
          <a:p>
            <a:pPr lvl="4"/>
            <a:r>
              <a:rPr lang="en-GB" noProof="0" dirty="0"/>
              <a:t>Level 5, Body</a:t>
            </a:r>
          </a:p>
          <a:p>
            <a:pPr lvl="5"/>
            <a:r>
              <a:rPr lang="en-GB" noProof="0" dirty="0"/>
              <a:t>Level 6</a:t>
            </a:r>
          </a:p>
          <a:p>
            <a:pPr lvl="6"/>
            <a:r>
              <a:rPr lang="en-GB" noProof="0" dirty="0"/>
              <a:t>Level 7</a:t>
            </a:r>
          </a:p>
          <a:p>
            <a:pPr lvl="7"/>
            <a:r>
              <a:rPr lang="en-GB" noProof="0" dirty="0"/>
              <a:t>Level 8</a:t>
            </a:r>
          </a:p>
          <a:p>
            <a:pPr lvl="8"/>
            <a:r>
              <a:rPr lang="en-GB" noProof="0" dirty="0"/>
              <a:t>Level 9, </a:t>
            </a:r>
            <a:r>
              <a:rPr lang="en-GB" dirty="0"/>
              <a:t>Highlight</a:t>
            </a:r>
            <a:endParaRPr lang="en-GB" noProof="0" dirty="0"/>
          </a:p>
        </p:txBody>
      </p:sp>
      <p:sp>
        <p:nvSpPr>
          <p:cNvPr id="10" name="Logo">
            <a:extLst>
              <a:ext uri="{FF2B5EF4-FFF2-40B4-BE49-F238E27FC236}">
                <a16:creationId xmlns:a16="http://schemas.microsoft.com/office/drawing/2014/main" id="{513A64FF-A7A1-4A75-B78B-C49F660B20B4}"/>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955365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Title and Content">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DE4DB6AC-0CD0-4523-A347-0C4D91692F5E}"/>
              </a:ext>
            </a:extLst>
          </p:cNvPr>
          <p:cNvSpPr>
            <a:spLocks noGrp="1"/>
          </p:cNvSpPr>
          <p:nvPr>
            <p:ph type="dt" sz="half" idx="24"/>
          </p:nvPr>
        </p:nvSpPr>
        <p:spPr/>
        <p:txBody>
          <a:bodyPr/>
          <a:lstStyle/>
          <a:p>
            <a:fld id="{A78E5AC6-0044-4D78-99C1-717509E22722}" type="datetime4">
              <a:rPr lang="en-GB" smtClean="0"/>
              <a:t>27 March 2024</a:t>
            </a:fld>
            <a:endParaRPr lang="en-GB" dirty="0"/>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539750" y="907200"/>
            <a:ext cx="11113200" cy="1072800"/>
          </a:xfrm>
        </p:spPr>
        <p:txBody>
          <a:bodyPr/>
          <a:lstStyle/>
          <a:p>
            <a:r>
              <a:rPr lang="en-GB" dirty="0"/>
              <a:t>Click to add title</a:t>
            </a:r>
          </a:p>
        </p:txBody>
      </p:sp>
      <p:sp>
        <p:nvSpPr>
          <p:cNvPr id="3" name="Content Placeholder 2"/>
          <p:cNvSpPr>
            <a:spLocks noGrp="1"/>
          </p:cNvSpPr>
          <p:nvPr>
            <p:ph idx="1" hasCustomPrompt="1"/>
          </p:nvPr>
        </p:nvSpPr>
        <p:spPr>
          <a:xfrm>
            <a:off x="539750" y="1980000"/>
            <a:ext cx="11113200" cy="4344600"/>
          </a:xfrm>
        </p:spPr>
        <p:txBody>
          <a:bodyPr/>
          <a:lstStyle>
            <a:lvl1pPr>
              <a:defRPr/>
            </a:lvl1pPr>
            <a:lvl5pPr>
              <a:defRPr/>
            </a:lvl5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Subtitle Eyebrow">
            <a:extLst>
              <a:ext uri="{FF2B5EF4-FFF2-40B4-BE49-F238E27FC236}">
                <a16:creationId xmlns:a16="http://schemas.microsoft.com/office/drawing/2014/main" id="{6BC49434-3EB3-41C0-83F5-556D0CF37030}"/>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5" name="Footer Placeholder 4">
            <a:extLst>
              <a:ext uri="{FF2B5EF4-FFF2-40B4-BE49-F238E27FC236}">
                <a16:creationId xmlns:a16="http://schemas.microsoft.com/office/drawing/2014/main" id="{0BE2DE24-DF9F-447B-B6C3-908B6DD11E47}"/>
              </a:ext>
            </a:extLst>
          </p:cNvPr>
          <p:cNvSpPr>
            <a:spLocks noGrp="1"/>
          </p:cNvSpPr>
          <p:nvPr>
            <p:ph type="ftr" sz="quarter" idx="25"/>
          </p:nvPr>
        </p:nvSpPr>
        <p:spPr/>
        <p:txBody>
          <a:bodyPr/>
          <a:lstStyle/>
          <a:p>
            <a:endParaRPr lang="en-GB" dirty="0"/>
          </a:p>
        </p:txBody>
      </p:sp>
      <p:sp>
        <p:nvSpPr>
          <p:cNvPr id="6" name="Slide Number Placeholder 5">
            <a:extLst>
              <a:ext uri="{FF2B5EF4-FFF2-40B4-BE49-F238E27FC236}">
                <a16:creationId xmlns:a16="http://schemas.microsoft.com/office/drawing/2014/main" id="{A105EE41-47F6-4260-903A-1FA6906396D7}"/>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9" name="Logo">
            <a:extLst>
              <a:ext uri="{FF2B5EF4-FFF2-40B4-BE49-F238E27FC236}">
                <a16:creationId xmlns:a16="http://schemas.microsoft.com/office/drawing/2014/main" id="{3D1D9CE0-4470-4097-8000-9D762BEAC414}"/>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2731011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Two Content A">
    <p:spTree>
      <p:nvGrpSpPr>
        <p:cNvPr id="1" name=""/>
        <p:cNvGrpSpPr/>
        <p:nvPr/>
      </p:nvGrpSpPr>
      <p:grpSpPr>
        <a:xfrm>
          <a:off x="0" y="0"/>
          <a:ext cx="0" cy="0"/>
          <a:chOff x="0" y="0"/>
          <a:chExt cx="0" cy="0"/>
        </a:xfrm>
      </p:grpSpPr>
      <p:sp>
        <p:nvSpPr>
          <p:cNvPr id="10" name="Date Placeholder 9" hidden="1">
            <a:extLst>
              <a:ext uri="{FF2B5EF4-FFF2-40B4-BE49-F238E27FC236}">
                <a16:creationId xmlns:a16="http://schemas.microsoft.com/office/drawing/2014/main" id="{C56EA83F-3CC1-490C-B325-6AEA0F7D60B1}"/>
              </a:ext>
            </a:extLst>
          </p:cNvPr>
          <p:cNvSpPr>
            <a:spLocks noGrp="1"/>
          </p:cNvSpPr>
          <p:nvPr>
            <p:ph type="dt" sz="half" idx="24"/>
          </p:nvPr>
        </p:nvSpPr>
        <p:spPr/>
        <p:txBody>
          <a:bodyPr/>
          <a:lstStyle/>
          <a:p>
            <a:fld id="{3F7C0E1F-6018-4F2E-AED1-0654E9DD39C2}" type="datetime4">
              <a:rPr lang="en-GB" smtClean="0"/>
              <a:t>27 March 2024</a:t>
            </a:fld>
            <a:endParaRPr lang="en-GB" dirty="0"/>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dirty="0"/>
              <a:t>Click to add title</a:t>
            </a:r>
          </a:p>
        </p:txBody>
      </p:sp>
      <p:sp>
        <p:nvSpPr>
          <p:cNvPr id="3" name="Content Placeholder 2"/>
          <p:cNvSpPr>
            <a:spLocks noGrp="1"/>
          </p:cNvSpPr>
          <p:nvPr>
            <p:ph idx="1" hasCustomPrompt="1"/>
          </p:nvPr>
        </p:nvSpPr>
        <p:spPr>
          <a:xfrm>
            <a:off x="539999" y="1980000"/>
            <a:ext cx="5464800" cy="4338000"/>
          </a:xfrm>
        </p:spPr>
        <p:txBody>
          <a:bodyPr/>
          <a:lstStyle>
            <a:lvl1pPr>
              <a:defRPr/>
            </a:lvl1pPr>
            <a:lvl5pPr>
              <a:defRPr/>
            </a:lvl5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186000" y="1980000"/>
            <a:ext cx="5464800" cy="4338000"/>
          </a:xfrm>
        </p:spPr>
        <p:txBody>
          <a:bodyPr/>
          <a:lstStyle>
            <a:lvl1pPr>
              <a:defRPr/>
            </a:lvl1pPr>
            <a:lvl5pPr>
              <a:defRPr/>
            </a:lvl5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5" name="Subtitle Eyebrow">
            <a:extLst>
              <a:ext uri="{FF2B5EF4-FFF2-40B4-BE49-F238E27FC236}">
                <a16:creationId xmlns:a16="http://schemas.microsoft.com/office/drawing/2014/main" id="{0EA201FA-70BA-43B9-B250-185701712A09}"/>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1" name="Footer Placeholder 10">
            <a:extLst>
              <a:ext uri="{FF2B5EF4-FFF2-40B4-BE49-F238E27FC236}">
                <a16:creationId xmlns:a16="http://schemas.microsoft.com/office/drawing/2014/main" id="{1F1D744B-67F0-4809-B276-B7BE0B3BF206}"/>
              </a:ext>
            </a:extLst>
          </p:cNvPr>
          <p:cNvSpPr>
            <a:spLocks noGrp="1"/>
          </p:cNvSpPr>
          <p:nvPr>
            <p:ph type="ftr" sz="quarter" idx="25"/>
          </p:nvPr>
        </p:nvSpPr>
        <p:spPr/>
        <p:txBody>
          <a:bodyPr/>
          <a:lstStyle/>
          <a:p>
            <a:endParaRPr lang="en-GB" dirty="0"/>
          </a:p>
        </p:txBody>
      </p:sp>
      <p:sp>
        <p:nvSpPr>
          <p:cNvPr id="12" name="Slide Number Placeholder 11">
            <a:extLst>
              <a:ext uri="{FF2B5EF4-FFF2-40B4-BE49-F238E27FC236}">
                <a16:creationId xmlns:a16="http://schemas.microsoft.com/office/drawing/2014/main" id="{57E8DC7C-363B-48D6-87F0-F30A659D125A}"/>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3" name="Logo">
            <a:extLst>
              <a:ext uri="{FF2B5EF4-FFF2-40B4-BE49-F238E27FC236}">
                <a16:creationId xmlns:a16="http://schemas.microsoft.com/office/drawing/2014/main" id="{E72C75A6-86D1-4AC6-B230-F51442CF4F39}"/>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1370926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Two Content B">
    <p:spTree>
      <p:nvGrpSpPr>
        <p:cNvPr id="1" name=""/>
        <p:cNvGrpSpPr/>
        <p:nvPr/>
      </p:nvGrpSpPr>
      <p:grpSpPr>
        <a:xfrm>
          <a:off x="0" y="0"/>
          <a:ext cx="0" cy="0"/>
          <a:chOff x="0" y="0"/>
          <a:chExt cx="0" cy="0"/>
        </a:xfrm>
      </p:grpSpPr>
      <p:sp>
        <p:nvSpPr>
          <p:cNvPr id="10" name="Date Placeholder 9" hidden="1">
            <a:extLst>
              <a:ext uri="{FF2B5EF4-FFF2-40B4-BE49-F238E27FC236}">
                <a16:creationId xmlns:a16="http://schemas.microsoft.com/office/drawing/2014/main" id="{C56EA83F-3CC1-490C-B325-6AEA0F7D60B1}"/>
              </a:ext>
            </a:extLst>
          </p:cNvPr>
          <p:cNvSpPr>
            <a:spLocks noGrp="1"/>
          </p:cNvSpPr>
          <p:nvPr>
            <p:ph type="dt" sz="half" idx="24"/>
          </p:nvPr>
        </p:nvSpPr>
        <p:spPr/>
        <p:txBody>
          <a:bodyPr/>
          <a:lstStyle/>
          <a:p>
            <a:fld id="{9AEAE4F1-BDF0-4C51-B9CF-F0507CABDEF7}" type="datetime4">
              <a:rPr lang="en-GB" smtClean="0"/>
              <a:t>27 March 2024</a:t>
            </a:fld>
            <a:endParaRPr lang="en-GB" dirty="0"/>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a:xfrm>
            <a:off x="540000" y="907200"/>
            <a:ext cx="11113200" cy="1072800"/>
          </a:xfrm>
        </p:spPr>
        <p:txBody>
          <a:bodyPr/>
          <a:lstStyle/>
          <a:p>
            <a:r>
              <a:rPr lang="en-GB" dirty="0"/>
              <a:t>Click to add title</a:t>
            </a:r>
          </a:p>
        </p:txBody>
      </p:sp>
      <p:sp>
        <p:nvSpPr>
          <p:cNvPr id="3" name="Content Placeholder 2"/>
          <p:cNvSpPr>
            <a:spLocks noGrp="1"/>
          </p:cNvSpPr>
          <p:nvPr>
            <p:ph idx="1" hasCustomPrompt="1"/>
          </p:nvPr>
        </p:nvSpPr>
        <p:spPr>
          <a:xfrm>
            <a:off x="539999" y="1980000"/>
            <a:ext cx="2642400" cy="4338000"/>
          </a:xfrm>
        </p:spPr>
        <p:txBody>
          <a:bodyPr/>
          <a:lstStyle>
            <a:lvl1pPr>
              <a:defRPr/>
            </a:lvl1pPr>
            <a:lvl5pPr>
              <a:defRPr/>
            </a:lvl5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366000" y="1980000"/>
            <a:ext cx="8287200" cy="4338000"/>
          </a:xfrm>
        </p:spPr>
        <p:txBody>
          <a:bodyPr/>
          <a:lstStyle>
            <a:lvl1pPr>
              <a:defRPr/>
            </a:lvl1pPr>
            <a:lvl5pPr>
              <a:defRPr/>
            </a:lvl5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5" name="Subtitle Eyebrow">
            <a:extLst>
              <a:ext uri="{FF2B5EF4-FFF2-40B4-BE49-F238E27FC236}">
                <a16:creationId xmlns:a16="http://schemas.microsoft.com/office/drawing/2014/main" id="{5589BE50-0B02-443E-8899-1979275DE6C1}"/>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1" name="Footer Placeholder 10">
            <a:extLst>
              <a:ext uri="{FF2B5EF4-FFF2-40B4-BE49-F238E27FC236}">
                <a16:creationId xmlns:a16="http://schemas.microsoft.com/office/drawing/2014/main" id="{1F1D744B-67F0-4809-B276-B7BE0B3BF206}"/>
              </a:ext>
            </a:extLst>
          </p:cNvPr>
          <p:cNvSpPr>
            <a:spLocks noGrp="1"/>
          </p:cNvSpPr>
          <p:nvPr>
            <p:ph type="ftr" sz="quarter" idx="25"/>
          </p:nvPr>
        </p:nvSpPr>
        <p:spPr/>
        <p:txBody>
          <a:bodyPr/>
          <a:lstStyle/>
          <a:p>
            <a:endParaRPr lang="en-GB" dirty="0"/>
          </a:p>
        </p:txBody>
      </p:sp>
      <p:sp>
        <p:nvSpPr>
          <p:cNvPr id="12" name="Slide Number Placeholder 11">
            <a:extLst>
              <a:ext uri="{FF2B5EF4-FFF2-40B4-BE49-F238E27FC236}">
                <a16:creationId xmlns:a16="http://schemas.microsoft.com/office/drawing/2014/main" id="{57E8DC7C-363B-48D6-87F0-F30A659D125A}"/>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3" name="Logo">
            <a:extLst>
              <a:ext uri="{FF2B5EF4-FFF2-40B4-BE49-F238E27FC236}">
                <a16:creationId xmlns:a16="http://schemas.microsoft.com/office/drawing/2014/main" id="{319871CB-35BA-4EDD-A49B-9170D772E5D5}"/>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2465684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Three Content">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079DB1F0-FCCC-467F-BFF2-5B26ACFFF655}"/>
              </a:ext>
            </a:extLst>
          </p:cNvPr>
          <p:cNvSpPr>
            <a:spLocks noGrp="1"/>
          </p:cNvSpPr>
          <p:nvPr>
            <p:ph type="dt" sz="half" idx="24"/>
          </p:nvPr>
        </p:nvSpPr>
        <p:spPr/>
        <p:txBody>
          <a:bodyPr/>
          <a:lstStyle/>
          <a:p>
            <a:fld id="{93CF068B-4B26-4001-8048-EDFF0F78FECE}" type="datetime4">
              <a:rPr lang="en-GB" smtClean="0"/>
              <a:t>27 March 2024</a:t>
            </a:fld>
            <a:endParaRPr lang="en-GB" dirty="0"/>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540000" y="907200"/>
            <a:ext cx="11113200" cy="1072800"/>
          </a:xfrm>
        </p:spPr>
        <p:txBody>
          <a:bodyPr/>
          <a:lstStyle/>
          <a:p>
            <a:r>
              <a:rPr lang="en-GB" dirty="0"/>
              <a:t>Click to add title</a:t>
            </a:r>
          </a:p>
        </p:txBody>
      </p:sp>
      <p:sp>
        <p:nvSpPr>
          <p:cNvPr id="3" name="Content Placeholder 2"/>
          <p:cNvSpPr>
            <a:spLocks noGrp="1"/>
          </p:cNvSpPr>
          <p:nvPr>
            <p:ph idx="1" hasCustomPrompt="1"/>
          </p:nvPr>
        </p:nvSpPr>
        <p:spPr>
          <a:xfrm>
            <a:off x="539998" y="1980000"/>
            <a:ext cx="3576389" cy="4338000"/>
          </a:xfrm>
        </p:spPr>
        <p:txBody>
          <a:bodyPr/>
          <a:lstStyle>
            <a:lvl1pPr>
              <a:defRPr/>
            </a:lvl1pPr>
            <a:lvl5pPr>
              <a:defRPr/>
            </a:lvl5p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311454" y="1980000"/>
            <a:ext cx="3576390" cy="4338000"/>
          </a:xfrm>
        </p:spPr>
        <p:txBody>
          <a:bodyPr/>
          <a:lstStyle>
            <a:lvl1pPr>
              <a:defRPr/>
            </a:lvl1pPr>
            <a:lvl5pPr>
              <a:defRPr/>
            </a:lvl5p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082911" y="1980000"/>
            <a:ext cx="3574800" cy="4338000"/>
          </a:xfrm>
        </p:spPr>
        <p:txBody>
          <a:bodyPr/>
          <a:lstStyle>
            <a:lvl1pPr>
              <a:defRPr/>
            </a:lvl1pPr>
            <a:lvl5pPr>
              <a:defRPr/>
            </a:lvl5p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17" name="Subtitle Eyebrow">
            <a:extLst>
              <a:ext uri="{FF2B5EF4-FFF2-40B4-BE49-F238E27FC236}">
                <a16:creationId xmlns:a16="http://schemas.microsoft.com/office/drawing/2014/main" id="{84F953B8-7C52-40F5-A929-3D574DEE2524}"/>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6" name="Footer Placeholder 5">
            <a:extLst>
              <a:ext uri="{FF2B5EF4-FFF2-40B4-BE49-F238E27FC236}">
                <a16:creationId xmlns:a16="http://schemas.microsoft.com/office/drawing/2014/main" id="{33FA9838-B2C5-4EEB-9873-7BD689533AE6}"/>
              </a:ext>
            </a:extLst>
          </p:cNvPr>
          <p:cNvSpPr>
            <a:spLocks noGrp="1"/>
          </p:cNvSpPr>
          <p:nvPr>
            <p:ph type="ftr" sz="quarter" idx="25"/>
          </p:nvPr>
        </p:nvSpPr>
        <p:spPr/>
        <p:txBody>
          <a:bodyPr/>
          <a:lstStyle/>
          <a:p>
            <a:endParaRPr lang="en-GB" dirty="0"/>
          </a:p>
        </p:txBody>
      </p:sp>
      <p:sp>
        <p:nvSpPr>
          <p:cNvPr id="15" name="Slide Number Placeholder 14">
            <a:extLst>
              <a:ext uri="{FF2B5EF4-FFF2-40B4-BE49-F238E27FC236}">
                <a16:creationId xmlns:a16="http://schemas.microsoft.com/office/drawing/2014/main" id="{2B69F7FE-45B8-4221-BF3A-41F0357CC63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4" name="Logo">
            <a:extLst>
              <a:ext uri="{FF2B5EF4-FFF2-40B4-BE49-F238E27FC236}">
                <a16:creationId xmlns:a16="http://schemas.microsoft.com/office/drawing/2014/main" id="{9D895462-9049-47C0-9245-BAAA8C9A6BB4}"/>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982061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Four Content">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079DB1F0-FCCC-467F-BFF2-5B26ACFFF655}"/>
              </a:ext>
            </a:extLst>
          </p:cNvPr>
          <p:cNvSpPr>
            <a:spLocks noGrp="1"/>
          </p:cNvSpPr>
          <p:nvPr>
            <p:ph type="dt" sz="half" idx="24"/>
          </p:nvPr>
        </p:nvSpPr>
        <p:spPr/>
        <p:txBody>
          <a:bodyPr/>
          <a:lstStyle/>
          <a:p>
            <a:fld id="{93CF068B-4B26-4001-8048-EDFF0F78FECE}" type="datetime4">
              <a:rPr lang="en-GB" smtClean="0"/>
              <a:t>27 March 2024</a:t>
            </a:fld>
            <a:endParaRPr lang="en-GB" dirty="0"/>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540000" y="907200"/>
            <a:ext cx="11113200" cy="1072800"/>
          </a:xfrm>
        </p:spPr>
        <p:txBody>
          <a:bodyPr/>
          <a:lstStyle/>
          <a:p>
            <a:r>
              <a:rPr lang="en-GB" dirty="0"/>
              <a:t>Click to add title</a:t>
            </a:r>
          </a:p>
        </p:txBody>
      </p:sp>
      <p:sp>
        <p:nvSpPr>
          <p:cNvPr id="3" name="Content Placeholder 2"/>
          <p:cNvSpPr>
            <a:spLocks noGrp="1"/>
          </p:cNvSpPr>
          <p:nvPr>
            <p:ph idx="1" hasCustomPrompt="1"/>
          </p:nvPr>
        </p:nvSpPr>
        <p:spPr>
          <a:xfrm>
            <a:off x="539999" y="1980000"/>
            <a:ext cx="2642400" cy="4338000"/>
          </a:xfrm>
        </p:spPr>
        <p:txBody>
          <a:bodyPr/>
          <a:lstStyle>
            <a:lvl1pPr>
              <a:defRPr/>
            </a:lvl1pPr>
            <a:lvl5pPr>
              <a:defRPr/>
            </a:lvl5p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363599" y="1980000"/>
            <a:ext cx="2642400" cy="4338000"/>
          </a:xfrm>
        </p:spPr>
        <p:txBody>
          <a:bodyPr/>
          <a:lstStyle>
            <a:lvl1pPr>
              <a:defRPr/>
            </a:lvl1pPr>
            <a:lvl5pPr>
              <a:defRPr/>
            </a:lvl5p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187199" y="1980000"/>
            <a:ext cx="2642400" cy="4338000"/>
          </a:xfrm>
        </p:spPr>
        <p:txBody>
          <a:bodyPr/>
          <a:lstStyle>
            <a:lvl1pPr>
              <a:defRPr/>
            </a:lvl1pPr>
            <a:lvl5pPr>
              <a:defRPr/>
            </a:lvl5p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12" name="Content Placeholder 4">
            <a:extLst>
              <a:ext uri="{FF2B5EF4-FFF2-40B4-BE49-F238E27FC236}">
                <a16:creationId xmlns:a16="http://schemas.microsoft.com/office/drawing/2014/main" id="{3EA207C7-5C54-4513-9247-2644181B7973}"/>
              </a:ext>
            </a:extLst>
          </p:cNvPr>
          <p:cNvSpPr>
            <a:spLocks noGrp="1"/>
          </p:cNvSpPr>
          <p:nvPr>
            <p:ph sz="half" idx="27" hasCustomPrompt="1"/>
          </p:nvPr>
        </p:nvSpPr>
        <p:spPr>
          <a:xfrm>
            <a:off x="9010800" y="1980000"/>
            <a:ext cx="2642400" cy="4338000"/>
          </a:xfrm>
        </p:spPr>
        <p:txBody>
          <a:bodyPr/>
          <a:lstStyle>
            <a:lvl1pPr>
              <a:defRPr/>
            </a:lvl1pPr>
            <a:lvl5pPr>
              <a:defRPr/>
            </a:lvl5p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a:p>
            <a:pPr lvl="6"/>
            <a:r>
              <a:rPr lang="en-GB" noProof="0" dirty="0"/>
              <a:t>7</a:t>
            </a:r>
          </a:p>
          <a:p>
            <a:pPr lvl="7"/>
            <a:r>
              <a:rPr lang="en-GB" noProof="0" dirty="0"/>
              <a:t>8</a:t>
            </a:r>
          </a:p>
          <a:p>
            <a:pPr lvl="8"/>
            <a:r>
              <a:rPr lang="en-GB" noProof="0" dirty="0"/>
              <a:t>9</a:t>
            </a:r>
            <a:endParaRPr lang="en-GB" dirty="0"/>
          </a:p>
        </p:txBody>
      </p:sp>
      <p:sp>
        <p:nvSpPr>
          <p:cNvPr id="17" name="Subtitle Eyebrow">
            <a:extLst>
              <a:ext uri="{FF2B5EF4-FFF2-40B4-BE49-F238E27FC236}">
                <a16:creationId xmlns:a16="http://schemas.microsoft.com/office/drawing/2014/main" id="{84F953B8-7C52-40F5-A929-3D574DEE2524}"/>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6" name="Footer Placeholder 5">
            <a:extLst>
              <a:ext uri="{FF2B5EF4-FFF2-40B4-BE49-F238E27FC236}">
                <a16:creationId xmlns:a16="http://schemas.microsoft.com/office/drawing/2014/main" id="{33FA9838-B2C5-4EEB-9873-7BD689533AE6}"/>
              </a:ext>
            </a:extLst>
          </p:cNvPr>
          <p:cNvSpPr>
            <a:spLocks noGrp="1"/>
          </p:cNvSpPr>
          <p:nvPr>
            <p:ph type="ftr" sz="quarter" idx="25"/>
          </p:nvPr>
        </p:nvSpPr>
        <p:spPr/>
        <p:txBody>
          <a:bodyPr/>
          <a:lstStyle/>
          <a:p>
            <a:endParaRPr lang="en-GB" dirty="0"/>
          </a:p>
        </p:txBody>
      </p:sp>
      <p:sp>
        <p:nvSpPr>
          <p:cNvPr id="15" name="Slide Number Placeholder 14">
            <a:extLst>
              <a:ext uri="{FF2B5EF4-FFF2-40B4-BE49-F238E27FC236}">
                <a16:creationId xmlns:a16="http://schemas.microsoft.com/office/drawing/2014/main" id="{2B69F7FE-45B8-4221-BF3A-41F0357CC63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4" name="Logo">
            <a:extLst>
              <a:ext uri="{FF2B5EF4-FFF2-40B4-BE49-F238E27FC236}">
                <a16:creationId xmlns:a16="http://schemas.microsoft.com/office/drawing/2014/main" id="{9D895462-9049-47C0-9245-BAAA8C9A6BB4}"/>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2320575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Header Only">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D83966FA-DB6B-4EB7-B191-94841F123E69}"/>
              </a:ext>
            </a:extLst>
          </p:cNvPr>
          <p:cNvSpPr>
            <a:spLocks noGrp="1"/>
          </p:cNvSpPr>
          <p:nvPr>
            <p:ph type="dt" sz="half" idx="10"/>
          </p:nvPr>
        </p:nvSpPr>
        <p:spPr/>
        <p:txBody>
          <a:bodyPr/>
          <a:lstStyle/>
          <a:p>
            <a:fld id="{37975335-5E02-40E8-A25C-7062AFCC9FF0}" type="datetime4">
              <a:rPr lang="en-GB" smtClean="0"/>
              <a:t>27 March 2024</a:t>
            </a:fld>
            <a:endParaRPr lang="en-GB" dirty="0"/>
          </a:p>
        </p:txBody>
      </p:sp>
      <p:sp>
        <p:nvSpPr>
          <p:cNvPr id="9" name="Text Placeholder Eyebrow">
            <a:extLst>
              <a:ext uri="{FF2B5EF4-FFF2-40B4-BE49-F238E27FC236}">
                <a16:creationId xmlns:a16="http://schemas.microsoft.com/office/drawing/2014/main" id="{F50E2CE7-705B-46D1-868F-F4597E274952}"/>
              </a:ext>
            </a:extLst>
          </p:cNvPr>
          <p:cNvSpPr>
            <a:spLocks noGrp="1"/>
          </p:cNvSpPr>
          <p:nvPr>
            <p:ph type="body" sz="quarter" idx="29" hasCustomPrompt="1"/>
          </p:nvPr>
        </p:nvSpPr>
        <p:spPr>
          <a:xfrm>
            <a:off x="539999" y="481818"/>
            <a:ext cx="2642400" cy="154800"/>
          </a:xfrm>
        </p:spPr>
        <p:txBody>
          <a:bodyPr/>
          <a:lstStyle>
            <a:lvl1pPr marL="0" indent="0">
              <a:lnSpc>
                <a:spcPct val="100000"/>
              </a:lnSpc>
              <a:spcBef>
                <a:spcPts val="0"/>
              </a:spcBef>
              <a:spcAft>
                <a:spcPts val="0"/>
              </a:spcAft>
              <a:buNone/>
              <a:defRPr sz="900">
                <a:solidFill>
                  <a:schemeClr val="accent1"/>
                </a:solidFill>
              </a:defRPr>
            </a:lvl1pPr>
            <a:lvl2pPr marL="180000" indent="0">
              <a:buNone/>
              <a:defRPr sz="900">
                <a:solidFill>
                  <a:schemeClr val="accent1"/>
                </a:solidFill>
              </a:defRPr>
            </a:lvl2pPr>
            <a:lvl3pPr marL="360000" indent="0">
              <a:buNone/>
              <a:defRPr sz="900">
                <a:solidFill>
                  <a:schemeClr val="accent1"/>
                </a:solidFill>
              </a:defRPr>
            </a:lvl3pPr>
            <a:lvl4pPr>
              <a:buNone/>
              <a:defRPr sz="900">
                <a:solidFill>
                  <a:schemeClr val="accent1"/>
                </a:solidFill>
              </a:defRPr>
            </a:lvl4pPr>
            <a:lvl5pPr>
              <a:buNone/>
              <a:defRPr sz="900">
                <a:solidFill>
                  <a:schemeClr val="accent1"/>
                </a:solidFill>
              </a:defRPr>
            </a:lvl5pPr>
          </a:lstStyle>
          <a:p>
            <a:pPr lvl="0"/>
            <a:r>
              <a:rPr lang="en-GB" dirty="0"/>
              <a:t>Click to add Eyebrow text</a:t>
            </a:r>
          </a:p>
        </p:txBody>
      </p:sp>
      <p:sp>
        <p:nvSpPr>
          <p:cNvPr id="6" name="Footer Placeholder 5">
            <a:extLst>
              <a:ext uri="{FF2B5EF4-FFF2-40B4-BE49-F238E27FC236}">
                <a16:creationId xmlns:a16="http://schemas.microsoft.com/office/drawing/2014/main" id="{AC9D9B8E-9A2B-4618-87A4-CFB2EEEB8AD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AE21C6C-1F57-4EB8-8A56-7626B37A9D2A}"/>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8" name="Logo">
            <a:extLst>
              <a:ext uri="{FF2B5EF4-FFF2-40B4-BE49-F238E27FC236}">
                <a16:creationId xmlns:a16="http://schemas.microsoft.com/office/drawing/2014/main" id="{D6037F3E-9165-4E30-973E-0B9DEBC3A255}"/>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2843948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CKGROUND Gradient">
    <p:bg>
      <p:bgPr>
        <a:solidFill>
          <a:schemeClr val="accent1"/>
        </a:solidFill>
        <a:effectLst/>
      </p:bgPr>
    </p:bg>
    <p:spTree>
      <p:nvGrpSpPr>
        <p:cNvPr id="1" name=""/>
        <p:cNvGrpSpPr/>
        <p:nvPr/>
      </p:nvGrpSpPr>
      <p:grpSpPr>
        <a:xfrm>
          <a:off x="0" y="0"/>
          <a:ext cx="0" cy="0"/>
          <a:chOff x="0" y="0"/>
          <a:chExt cx="0" cy="0"/>
        </a:xfrm>
      </p:grpSpPr>
      <p:sp>
        <p:nvSpPr>
          <p:cNvPr id="14" name="Date Placeholder 3" hidden="1">
            <a:extLst>
              <a:ext uri="{FF2B5EF4-FFF2-40B4-BE49-F238E27FC236}">
                <a16:creationId xmlns:a16="http://schemas.microsoft.com/office/drawing/2014/main" id="{89EF8E2F-AD04-40B6-823D-52E48F4EACCB}"/>
              </a:ext>
            </a:extLst>
          </p:cNvPr>
          <p:cNvSpPr>
            <a:spLocks noGrp="1"/>
          </p:cNvSpPr>
          <p:nvPr>
            <p:ph type="dt" sz="half" idx="10"/>
          </p:nvPr>
        </p:nvSpPr>
        <p:spPr>
          <a:xfrm>
            <a:off x="12193200" y="6858000"/>
            <a:ext cx="0" cy="0"/>
          </a:xfrm>
        </p:spPr>
        <p:txBody>
          <a:bodyPr/>
          <a:lstStyle/>
          <a:p>
            <a:fld id="{A412667D-D1D0-42FA-B65F-D9E8A85AFA8B}" type="datetime4">
              <a:rPr lang="en-GB" smtClean="0"/>
              <a:t>27 March 2024</a:t>
            </a:fld>
            <a:endParaRPr lang="en-GB" dirty="0"/>
          </a:p>
        </p:txBody>
      </p:sp>
      <p:pic>
        <p:nvPicPr>
          <p:cNvPr id="8" name="Graphics">
            <a:extLst>
              <a:ext uri="{FF2B5EF4-FFF2-40B4-BE49-F238E27FC236}">
                <a16:creationId xmlns:a16="http://schemas.microsoft.com/office/drawing/2014/main" id="{905757DC-09E7-48DE-927F-7D4D73FB0E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092388"/>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1" name="Subtitle Eyebrow">
            <a:extLst>
              <a:ext uri="{FF2B5EF4-FFF2-40B4-BE49-F238E27FC236}">
                <a16:creationId xmlns:a16="http://schemas.microsoft.com/office/drawing/2014/main" id="{6353DA2E-CA2A-43DA-B76E-D0614F193883}"/>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5" name="Footer Placeholder 4">
            <a:extLst>
              <a:ext uri="{FF2B5EF4-FFF2-40B4-BE49-F238E27FC236}">
                <a16:creationId xmlns:a16="http://schemas.microsoft.com/office/drawing/2014/main" id="{C2E40A74-D14B-4514-8A7A-82ABCE0387CE}"/>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6" name="Slide Number Placeholder 5">
            <a:extLst>
              <a:ext uri="{FF2B5EF4-FFF2-40B4-BE49-F238E27FC236}">
                <a16:creationId xmlns:a16="http://schemas.microsoft.com/office/drawing/2014/main" id="{797666DE-7583-4F6C-9876-65F25BFCF5AF}"/>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826173504"/>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CKGROUND White">
    <p:bg>
      <p:bgRef idx="1001">
        <a:schemeClr val="bg1"/>
      </p:bgRef>
    </p:bg>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B83814D6-C373-4859-9189-87CB7FBA90B4}"/>
              </a:ext>
            </a:extLst>
          </p:cNvPr>
          <p:cNvSpPr>
            <a:spLocks noGrp="1"/>
          </p:cNvSpPr>
          <p:nvPr>
            <p:ph type="dt" sz="half" idx="10"/>
          </p:nvPr>
        </p:nvSpPr>
        <p:spPr/>
        <p:txBody>
          <a:bodyPr/>
          <a:lstStyle/>
          <a:p>
            <a:fld id="{0E1E7AE7-87AF-43AE-BD6D-39602EFB4731}" type="datetime4">
              <a:rPr lang="en-GB" smtClean="0"/>
              <a:t>27 March 2024</a:t>
            </a:fld>
            <a:endParaRPr lang="en-GB" dirty="0"/>
          </a:p>
        </p:txBody>
      </p:sp>
      <p:sp>
        <p:nvSpPr>
          <p:cNvPr id="14" name="Background">
            <a:extLst>
              <a:ext uri="{FF2B5EF4-FFF2-40B4-BE49-F238E27FC236}">
                <a16:creationId xmlns:a16="http://schemas.microsoft.com/office/drawing/2014/main" id="{664A6DE0-79CC-4CA3-9F7F-10C5EE372E4C}"/>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a:xfrm rot="5400000">
            <a:off x="-24338" y="2091774"/>
            <a:ext cx="228599" cy="1799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auto">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noProof="0" dirty="0"/>
          </a:p>
        </p:txBody>
      </p:sp>
      <p:sp>
        <p:nvSpPr>
          <p:cNvPr id="11" name="Subtitle Eyebrow">
            <a:extLst>
              <a:ext uri="{FF2B5EF4-FFF2-40B4-BE49-F238E27FC236}">
                <a16:creationId xmlns:a16="http://schemas.microsoft.com/office/drawing/2014/main" id="{7A6F2022-7A71-4A8B-B385-E30D2EF85418}"/>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4" name="Footer Placeholder 3">
            <a:extLst>
              <a:ext uri="{FF2B5EF4-FFF2-40B4-BE49-F238E27FC236}">
                <a16:creationId xmlns:a16="http://schemas.microsoft.com/office/drawing/2014/main" id="{303FD2F9-AB8B-4346-9054-88B1696360F8}"/>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B65011AC-43A2-458D-A9EE-F08EFDFCAA04}"/>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184242818"/>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CKGROUND Picture">
    <p:bg>
      <p:bgRef idx="1001">
        <a:schemeClr val="bg1"/>
      </p:bgRef>
    </p:bg>
    <p:spTree>
      <p:nvGrpSpPr>
        <p:cNvPr id="1" name=""/>
        <p:cNvGrpSpPr/>
        <p:nvPr/>
      </p:nvGrpSpPr>
      <p:grpSpPr>
        <a:xfrm>
          <a:off x="0" y="0"/>
          <a:ext cx="0" cy="0"/>
          <a:chOff x="0" y="0"/>
          <a:chExt cx="0" cy="0"/>
        </a:xfrm>
      </p:grpSpPr>
      <p:sp>
        <p:nvSpPr>
          <p:cNvPr id="14" name="Date Placeholder 3" hidden="1">
            <a:extLst>
              <a:ext uri="{FF2B5EF4-FFF2-40B4-BE49-F238E27FC236}">
                <a16:creationId xmlns:a16="http://schemas.microsoft.com/office/drawing/2014/main" id="{89EF8E2F-AD04-40B6-823D-52E48F4EACCB}"/>
              </a:ext>
            </a:extLst>
          </p:cNvPr>
          <p:cNvSpPr>
            <a:spLocks noGrp="1"/>
          </p:cNvSpPr>
          <p:nvPr>
            <p:ph type="dt" sz="half" idx="10"/>
          </p:nvPr>
        </p:nvSpPr>
        <p:spPr>
          <a:xfrm>
            <a:off x="12193200" y="6858000"/>
            <a:ext cx="0" cy="0"/>
          </a:xfrm>
        </p:spPr>
        <p:txBody>
          <a:bodyPr/>
          <a:lstStyle/>
          <a:p>
            <a:fld id="{A412667D-D1D0-42FA-B65F-D9E8A85AFA8B}" type="datetime4">
              <a:rPr lang="en-GB" smtClean="0"/>
              <a:t>27 March 2024</a:t>
            </a:fld>
            <a:endParaRPr lang="en-GB" dirty="0"/>
          </a:p>
        </p:txBody>
      </p:sp>
      <p:sp>
        <p:nvSpPr>
          <p:cNvPr id="12" name="Picture Placeholder 11">
            <a:extLst>
              <a:ext uri="{FF2B5EF4-FFF2-40B4-BE49-F238E27FC236}">
                <a16:creationId xmlns:a16="http://schemas.microsoft.com/office/drawing/2014/main" id="{D534E79E-0094-44F5-BEAE-B7592BB20F14}"/>
              </a:ext>
            </a:extLst>
          </p:cNvPr>
          <p:cNvSpPr>
            <a:spLocks noGrp="1"/>
          </p:cNvSpPr>
          <p:nvPr>
            <p:ph type="pic" sz="quarter" idx="34" hasCustomPrompt="1"/>
          </p:nvPr>
        </p:nvSpPr>
        <p:spPr>
          <a:xfrm>
            <a:off x="-1" y="0"/>
            <a:ext cx="12192001" cy="6858000"/>
          </a:xfrm>
          <a:custGeom>
            <a:avLst/>
            <a:gdLst>
              <a:gd name="connsiteX0" fmla="*/ 1451893 w 12192001"/>
              <a:gd name="connsiteY0" fmla="*/ 6168633 h 6858000"/>
              <a:gd name="connsiteX1" fmla="*/ 1483175 w 12192001"/>
              <a:gd name="connsiteY1" fmla="*/ 6182786 h 6858000"/>
              <a:gd name="connsiteX2" fmla="*/ 1496146 w 12192001"/>
              <a:gd name="connsiteY2" fmla="*/ 6222949 h 6858000"/>
              <a:gd name="connsiteX3" fmla="*/ 1483175 w 12192001"/>
              <a:gd name="connsiteY3" fmla="*/ 6263877 h 6858000"/>
              <a:gd name="connsiteX4" fmla="*/ 1451893 w 12192001"/>
              <a:gd name="connsiteY4" fmla="*/ 6277648 h 6858000"/>
              <a:gd name="connsiteX5" fmla="*/ 1420611 w 12192001"/>
              <a:gd name="connsiteY5" fmla="*/ 6263877 h 6858000"/>
              <a:gd name="connsiteX6" fmla="*/ 1408022 w 12192001"/>
              <a:gd name="connsiteY6" fmla="*/ 6223332 h 6858000"/>
              <a:gd name="connsiteX7" fmla="*/ 1420611 w 12192001"/>
              <a:gd name="connsiteY7" fmla="*/ 6182786 h 6858000"/>
              <a:gd name="connsiteX8" fmla="*/ 1451893 w 12192001"/>
              <a:gd name="connsiteY8" fmla="*/ 6168633 h 6858000"/>
              <a:gd name="connsiteX9" fmla="*/ 819002 w 12192001"/>
              <a:gd name="connsiteY9" fmla="*/ 6168633 h 6858000"/>
              <a:gd name="connsiteX10" fmla="*/ 850284 w 12192001"/>
              <a:gd name="connsiteY10" fmla="*/ 6182786 h 6858000"/>
              <a:gd name="connsiteX11" fmla="*/ 862873 w 12192001"/>
              <a:gd name="connsiteY11" fmla="*/ 6222949 h 6858000"/>
              <a:gd name="connsiteX12" fmla="*/ 850284 w 12192001"/>
              <a:gd name="connsiteY12" fmla="*/ 6263877 h 6858000"/>
              <a:gd name="connsiteX13" fmla="*/ 819002 w 12192001"/>
              <a:gd name="connsiteY13" fmla="*/ 6277648 h 6858000"/>
              <a:gd name="connsiteX14" fmla="*/ 787338 w 12192001"/>
              <a:gd name="connsiteY14" fmla="*/ 6263877 h 6858000"/>
              <a:gd name="connsiteX15" fmla="*/ 774749 w 12192001"/>
              <a:gd name="connsiteY15" fmla="*/ 6223332 h 6858000"/>
              <a:gd name="connsiteX16" fmla="*/ 787338 w 12192001"/>
              <a:gd name="connsiteY16" fmla="*/ 6182786 h 6858000"/>
              <a:gd name="connsiteX17" fmla="*/ 819002 w 12192001"/>
              <a:gd name="connsiteY17" fmla="*/ 6168633 h 6858000"/>
              <a:gd name="connsiteX18" fmla="*/ 1538491 w 12192001"/>
              <a:gd name="connsiteY18" fmla="*/ 6134208 h 6858000"/>
              <a:gd name="connsiteX19" fmla="*/ 1611355 w 12192001"/>
              <a:gd name="connsiteY19" fmla="*/ 6312073 h 6858000"/>
              <a:gd name="connsiteX20" fmla="*/ 1654082 w 12192001"/>
              <a:gd name="connsiteY20" fmla="*/ 6312073 h 6858000"/>
              <a:gd name="connsiteX21" fmla="*/ 1725802 w 12192001"/>
              <a:gd name="connsiteY21" fmla="*/ 6134208 h 6858000"/>
              <a:gd name="connsiteX22" fmla="*/ 1676972 w 12192001"/>
              <a:gd name="connsiteY22" fmla="*/ 6134208 h 6858000"/>
              <a:gd name="connsiteX23" fmla="*/ 1642637 w 12192001"/>
              <a:gd name="connsiteY23" fmla="*/ 6225244 h 6858000"/>
              <a:gd name="connsiteX24" fmla="*/ 1637297 w 12192001"/>
              <a:gd name="connsiteY24" fmla="*/ 6240162 h 6858000"/>
              <a:gd name="connsiteX25" fmla="*/ 1632337 w 12192001"/>
              <a:gd name="connsiteY25" fmla="*/ 6255462 h 6858000"/>
              <a:gd name="connsiteX26" fmla="*/ 1622800 w 12192001"/>
              <a:gd name="connsiteY26" fmla="*/ 6225244 h 6858000"/>
              <a:gd name="connsiteX27" fmla="*/ 1588466 w 12192001"/>
              <a:gd name="connsiteY27" fmla="*/ 6134208 h 6858000"/>
              <a:gd name="connsiteX28" fmla="*/ 1538491 w 12192001"/>
              <a:gd name="connsiteY28" fmla="*/ 6134208 h 6858000"/>
              <a:gd name="connsiteX29" fmla="*/ 927345 w 12192001"/>
              <a:gd name="connsiteY29" fmla="*/ 6134208 h 6858000"/>
              <a:gd name="connsiteX30" fmla="*/ 927345 w 12192001"/>
              <a:gd name="connsiteY30" fmla="*/ 6246665 h 6858000"/>
              <a:gd name="connsiteX31" fmla="*/ 933830 w 12192001"/>
              <a:gd name="connsiteY31" fmla="*/ 6286063 h 6858000"/>
              <a:gd name="connsiteX32" fmla="*/ 954812 w 12192001"/>
              <a:gd name="connsiteY32" fmla="*/ 6308248 h 6858000"/>
              <a:gd name="connsiteX33" fmla="*/ 987620 w 12192001"/>
              <a:gd name="connsiteY33" fmla="*/ 6315898 h 6858000"/>
              <a:gd name="connsiteX34" fmla="*/ 1021191 w 12192001"/>
              <a:gd name="connsiteY34" fmla="*/ 6307866 h 6858000"/>
              <a:gd name="connsiteX35" fmla="*/ 1047132 w 12192001"/>
              <a:gd name="connsiteY35" fmla="*/ 6285680 h 6858000"/>
              <a:gd name="connsiteX36" fmla="*/ 1047132 w 12192001"/>
              <a:gd name="connsiteY36" fmla="*/ 6312073 h 6858000"/>
              <a:gd name="connsiteX37" fmla="*/ 1091767 w 12192001"/>
              <a:gd name="connsiteY37" fmla="*/ 6312073 h 6858000"/>
              <a:gd name="connsiteX38" fmla="*/ 1091767 w 12192001"/>
              <a:gd name="connsiteY38" fmla="*/ 6134208 h 6858000"/>
              <a:gd name="connsiteX39" fmla="*/ 1043699 w 12192001"/>
              <a:gd name="connsiteY39" fmla="*/ 6134208 h 6858000"/>
              <a:gd name="connsiteX40" fmla="*/ 1043699 w 12192001"/>
              <a:gd name="connsiteY40" fmla="*/ 6209179 h 6858000"/>
              <a:gd name="connsiteX41" fmla="*/ 1040265 w 12192001"/>
              <a:gd name="connsiteY41" fmla="*/ 6257375 h 6858000"/>
              <a:gd name="connsiteX42" fmla="*/ 1026913 w 12192001"/>
              <a:gd name="connsiteY42" fmla="*/ 6273823 h 6858000"/>
              <a:gd name="connsiteX43" fmla="*/ 1005169 w 12192001"/>
              <a:gd name="connsiteY43" fmla="*/ 6280325 h 6858000"/>
              <a:gd name="connsiteX44" fmla="*/ 987620 w 12192001"/>
              <a:gd name="connsiteY44" fmla="*/ 6275353 h 6858000"/>
              <a:gd name="connsiteX45" fmla="*/ 977701 w 12192001"/>
              <a:gd name="connsiteY45" fmla="*/ 6261965 h 6858000"/>
              <a:gd name="connsiteX46" fmla="*/ 975031 w 12192001"/>
              <a:gd name="connsiteY46" fmla="*/ 6216064 h 6858000"/>
              <a:gd name="connsiteX47" fmla="*/ 975031 w 12192001"/>
              <a:gd name="connsiteY47" fmla="*/ 6134208 h 6858000"/>
              <a:gd name="connsiteX48" fmla="*/ 927345 w 12192001"/>
              <a:gd name="connsiteY48" fmla="*/ 6134208 h 6858000"/>
              <a:gd name="connsiteX49" fmla="*/ 1451893 w 12192001"/>
              <a:gd name="connsiteY49" fmla="*/ 6130383 h 6858000"/>
              <a:gd name="connsiteX50" fmla="*/ 1403825 w 12192001"/>
              <a:gd name="connsiteY50" fmla="*/ 6141858 h 6858000"/>
              <a:gd name="connsiteX51" fmla="*/ 1370636 w 12192001"/>
              <a:gd name="connsiteY51" fmla="*/ 6175136 h 6858000"/>
              <a:gd name="connsiteX52" fmla="*/ 1358809 w 12192001"/>
              <a:gd name="connsiteY52" fmla="*/ 6220654 h 6858000"/>
              <a:gd name="connsiteX53" fmla="*/ 1370636 w 12192001"/>
              <a:gd name="connsiteY53" fmla="*/ 6272675 h 6858000"/>
              <a:gd name="connsiteX54" fmla="*/ 1404970 w 12192001"/>
              <a:gd name="connsiteY54" fmla="*/ 6305188 h 6858000"/>
              <a:gd name="connsiteX55" fmla="*/ 1452274 w 12192001"/>
              <a:gd name="connsiteY55" fmla="*/ 6315898 h 6858000"/>
              <a:gd name="connsiteX56" fmla="*/ 1518653 w 12192001"/>
              <a:gd name="connsiteY56" fmla="*/ 6289505 h 6858000"/>
              <a:gd name="connsiteX57" fmla="*/ 1544976 w 12192001"/>
              <a:gd name="connsiteY57" fmla="*/ 6222567 h 6858000"/>
              <a:gd name="connsiteX58" fmla="*/ 1519035 w 12192001"/>
              <a:gd name="connsiteY58" fmla="*/ 6156393 h 6858000"/>
              <a:gd name="connsiteX59" fmla="*/ 1451893 w 12192001"/>
              <a:gd name="connsiteY59" fmla="*/ 6130383 h 6858000"/>
              <a:gd name="connsiteX60" fmla="*/ 818620 w 12192001"/>
              <a:gd name="connsiteY60" fmla="*/ 6130383 h 6858000"/>
              <a:gd name="connsiteX61" fmla="*/ 770552 w 12192001"/>
              <a:gd name="connsiteY61" fmla="*/ 6141858 h 6858000"/>
              <a:gd name="connsiteX62" fmla="*/ 737363 w 12192001"/>
              <a:gd name="connsiteY62" fmla="*/ 6175136 h 6858000"/>
              <a:gd name="connsiteX63" fmla="*/ 725918 w 12192001"/>
              <a:gd name="connsiteY63" fmla="*/ 6220654 h 6858000"/>
              <a:gd name="connsiteX64" fmla="*/ 737363 w 12192001"/>
              <a:gd name="connsiteY64" fmla="*/ 6272675 h 6858000"/>
              <a:gd name="connsiteX65" fmla="*/ 771697 w 12192001"/>
              <a:gd name="connsiteY65" fmla="*/ 6305188 h 6858000"/>
              <a:gd name="connsiteX66" fmla="*/ 819002 w 12192001"/>
              <a:gd name="connsiteY66" fmla="*/ 6315898 h 6858000"/>
              <a:gd name="connsiteX67" fmla="*/ 885381 w 12192001"/>
              <a:gd name="connsiteY67" fmla="*/ 6289505 h 6858000"/>
              <a:gd name="connsiteX68" fmla="*/ 912085 w 12192001"/>
              <a:gd name="connsiteY68" fmla="*/ 6222567 h 6858000"/>
              <a:gd name="connsiteX69" fmla="*/ 885762 w 12192001"/>
              <a:gd name="connsiteY69" fmla="*/ 6156393 h 6858000"/>
              <a:gd name="connsiteX70" fmla="*/ 818620 w 12192001"/>
              <a:gd name="connsiteY70" fmla="*/ 6130383 h 6858000"/>
              <a:gd name="connsiteX71" fmla="*/ 1729999 w 12192001"/>
              <a:gd name="connsiteY71" fmla="*/ 6092132 h 6858000"/>
              <a:gd name="connsiteX72" fmla="*/ 1734576 w 12192001"/>
              <a:gd name="connsiteY72" fmla="*/ 6092132 h 6858000"/>
              <a:gd name="connsiteX73" fmla="*/ 1738773 w 12192001"/>
              <a:gd name="connsiteY73" fmla="*/ 6092515 h 6858000"/>
              <a:gd name="connsiteX74" fmla="*/ 1740680 w 12192001"/>
              <a:gd name="connsiteY74" fmla="*/ 6093662 h 6858000"/>
              <a:gd name="connsiteX75" fmla="*/ 1741443 w 12192001"/>
              <a:gd name="connsiteY75" fmla="*/ 6095957 h 6858000"/>
              <a:gd name="connsiteX76" fmla="*/ 1739917 w 12192001"/>
              <a:gd name="connsiteY76" fmla="*/ 6098635 h 6858000"/>
              <a:gd name="connsiteX77" fmla="*/ 1734958 w 12192001"/>
              <a:gd name="connsiteY77" fmla="*/ 6099782 h 6858000"/>
              <a:gd name="connsiteX78" fmla="*/ 1729999 w 12192001"/>
              <a:gd name="connsiteY78" fmla="*/ 6099782 h 6858000"/>
              <a:gd name="connsiteX79" fmla="*/ 1725802 w 12192001"/>
              <a:gd name="connsiteY79" fmla="*/ 6088690 h 6858000"/>
              <a:gd name="connsiteX80" fmla="*/ 1725802 w 12192001"/>
              <a:gd name="connsiteY80" fmla="*/ 6114318 h 6858000"/>
              <a:gd name="connsiteX81" fmla="*/ 1729999 w 12192001"/>
              <a:gd name="connsiteY81" fmla="*/ 6114318 h 6858000"/>
              <a:gd name="connsiteX82" fmla="*/ 1729999 w 12192001"/>
              <a:gd name="connsiteY82" fmla="*/ 6103225 h 6858000"/>
              <a:gd name="connsiteX83" fmla="*/ 1732288 w 12192001"/>
              <a:gd name="connsiteY83" fmla="*/ 6103225 h 6858000"/>
              <a:gd name="connsiteX84" fmla="*/ 1735721 w 12192001"/>
              <a:gd name="connsiteY84" fmla="*/ 6104372 h 6858000"/>
              <a:gd name="connsiteX85" fmla="*/ 1740299 w 12192001"/>
              <a:gd name="connsiteY85" fmla="*/ 6110110 h 6858000"/>
              <a:gd name="connsiteX86" fmla="*/ 1742588 w 12192001"/>
              <a:gd name="connsiteY86" fmla="*/ 6114318 h 6858000"/>
              <a:gd name="connsiteX87" fmla="*/ 1747547 w 12192001"/>
              <a:gd name="connsiteY87" fmla="*/ 6114318 h 6858000"/>
              <a:gd name="connsiteX88" fmla="*/ 1744495 w 12192001"/>
              <a:gd name="connsiteY88" fmla="*/ 6109345 h 6858000"/>
              <a:gd name="connsiteX89" fmla="*/ 1740680 w 12192001"/>
              <a:gd name="connsiteY89" fmla="*/ 6103990 h 6858000"/>
              <a:gd name="connsiteX90" fmla="*/ 1738391 w 12192001"/>
              <a:gd name="connsiteY90" fmla="*/ 6102842 h 6858000"/>
              <a:gd name="connsiteX91" fmla="*/ 1743732 w 12192001"/>
              <a:gd name="connsiteY91" fmla="*/ 6100547 h 6858000"/>
              <a:gd name="connsiteX92" fmla="*/ 1745640 w 12192001"/>
              <a:gd name="connsiteY92" fmla="*/ 6095575 h 6858000"/>
              <a:gd name="connsiteX93" fmla="*/ 1744495 w 12192001"/>
              <a:gd name="connsiteY93" fmla="*/ 6091750 h 6858000"/>
              <a:gd name="connsiteX94" fmla="*/ 1741443 w 12192001"/>
              <a:gd name="connsiteY94" fmla="*/ 6089072 h 6858000"/>
              <a:gd name="connsiteX95" fmla="*/ 1734576 w 12192001"/>
              <a:gd name="connsiteY95" fmla="*/ 6088690 h 6858000"/>
              <a:gd name="connsiteX96" fmla="*/ 1725802 w 12192001"/>
              <a:gd name="connsiteY96" fmla="*/ 6088690 h 6858000"/>
              <a:gd name="connsiteX97" fmla="*/ 1736484 w 12192001"/>
              <a:gd name="connsiteY97" fmla="*/ 6081040 h 6858000"/>
              <a:gd name="connsiteX98" fmla="*/ 1746403 w 12192001"/>
              <a:gd name="connsiteY98" fmla="*/ 6083717 h 6858000"/>
              <a:gd name="connsiteX99" fmla="*/ 1753651 w 12192001"/>
              <a:gd name="connsiteY99" fmla="*/ 6090985 h 6858000"/>
              <a:gd name="connsiteX100" fmla="*/ 1756703 w 12192001"/>
              <a:gd name="connsiteY100" fmla="*/ 6100930 h 6858000"/>
              <a:gd name="connsiteX101" fmla="*/ 1753651 w 12192001"/>
              <a:gd name="connsiteY101" fmla="*/ 6110875 h 6858000"/>
              <a:gd name="connsiteX102" fmla="*/ 1746403 w 12192001"/>
              <a:gd name="connsiteY102" fmla="*/ 6118143 h 6858000"/>
              <a:gd name="connsiteX103" fmla="*/ 1736484 w 12192001"/>
              <a:gd name="connsiteY103" fmla="*/ 6120820 h 6858000"/>
              <a:gd name="connsiteX104" fmla="*/ 1726184 w 12192001"/>
              <a:gd name="connsiteY104" fmla="*/ 6118143 h 6858000"/>
              <a:gd name="connsiteX105" fmla="*/ 1718935 w 12192001"/>
              <a:gd name="connsiteY105" fmla="*/ 6110875 h 6858000"/>
              <a:gd name="connsiteX106" fmla="*/ 1716265 w 12192001"/>
              <a:gd name="connsiteY106" fmla="*/ 6100930 h 6858000"/>
              <a:gd name="connsiteX107" fmla="*/ 1718935 w 12192001"/>
              <a:gd name="connsiteY107" fmla="*/ 6090985 h 6858000"/>
              <a:gd name="connsiteX108" fmla="*/ 1726565 w 12192001"/>
              <a:gd name="connsiteY108" fmla="*/ 6083717 h 6858000"/>
              <a:gd name="connsiteX109" fmla="*/ 1736484 w 12192001"/>
              <a:gd name="connsiteY109" fmla="*/ 6081040 h 6858000"/>
              <a:gd name="connsiteX110" fmla="*/ 1736484 w 12192001"/>
              <a:gd name="connsiteY110" fmla="*/ 6077214 h 6858000"/>
              <a:gd name="connsiteX111" fmla="*/ 1724658 w 12192001"/>
              <a:gd name="connsiteY111" fmla="*/ 6080275 h 6858000"/>
              <a:gd name="connsiteX112" fmla="*/ 1715502 w 12192001"/>
              <a:gd name="connsiteY112" fmla="*/ 6089072 h 6858000"/>
              <a:gd name="connsiteX113" fmla="*/ 1712069 w 12192001"/>
              <a:gd name="connsiteY113" fmla="*/ 6100930 h 6858000"/>
              <a:gd name="connsiteX114" fmla="*/ 1715502 w 12192001"/>
              <a:gd name="connsiteY114" fmla="*/ 6112788 h 6858000"/>
              <a:gd name="connsiteX115" fmla="*/ 1724276 w 12192001"/>
              <a:gd name="connsiteY115" fmla="*/ 6121585 h 6858000"/>
              <a:gd name="connsiteX116" fmla="*/ 1736484 w 12192001"/>
              <a:gd name="connsiteY116" fmla="*/ 6124645 h 6858000"/>
              <a:gd name="connsiteX117" fmla="*/ 1748310 w 12192001"/>
              <a:gd name="connsiteY117" fmla="*/ 6121585 h 6858000"/>
              <a:gd name="connsiteX118" fmla="*/ 1757466 w 12192001"/>
              <a:gd name="connsiteY118" fmla="*/ 6112788 h 6858000"/>
              <a:gd name="connsiteX119" fmla="*/ 1760518 w 12192001"/>
              <a:gd name="connsiteY119" fmla="*/ 6100930 h 6858000"/>
              <a:gd name="connsiteX120" fmla="*/ 1757084 w 12192001"/>
              <a:gd name="connsiteY120" fmla="*/ 6089072 h 6858000"/>
              <a:gd name="connsiteX121" fmla="*/ 1748310 w 12192001"/>
              <a:gd name="connsiteY121" fmla="*/ 6080275 h 6858000"/>
              <a:gd name="connsiteX122" fmla="*/ 1736484 w 12192001"/>
              <a:gd name="connsiteY122" fmla="*/ 6077214 h 6858000"/>
              <a:gd name="connsiteX123" fmla="*/ 539751 w 12192001"/>
              <a:gd name="connsiteY123" fmla="*/ 6066504 h 6858000"/>
              <a:gd name="connsiteX124" fmla="*/ 630927 w 12192001"/>
              <a:gd name="connsiteY124" fmla="*/ 6208797 h 6858000"/>
              <a:gd name="connsiteX125" fmla="*/ 630927 w 12192001"/>
              <a:gd name="connsiteY125" fmla="*/ 6312073 h 6858000"/>
              <a:gd name="connsiteX126" fmla="*/ 681284 w 12192001"/>
              <a:gd name="connsiteY126" fmla="*/ 6312073 h 6858000"/>
              <a:gd name="connsiteX127" fmla="*/ 681284 w 12192001"/>
              <a:gd name="connsiteY127" fmla="*/ 6209179 h 6858000"/>
              <a:gd name="connsiteX128" fmla="*/ 772841 w 12192001"/>
              <a:gd name="connsiteY128" fmla="*/ 6066504 h 6858000"/>
              <a:gd name="connsiteX129" fmla="*/ 714855 w 12192001"/>
              <a:gd name="connsiteY129" fmla="*/ 6066504 h 6858000"/>
              <a:gd name="connsiteX130" fmla="*/ 657250 w 12192001"/>
              <a:gd name="connsiteY130" fmla="*/ 6163661 h 6858000"/>
              <a:gd name="connsiteX131" fmla="*/ 598501 w 12192001"/>
              <a:gd name="connsiteY131" fmla="*/ 6066504 h 6858000"/>
              <a:gd name="connsiteX132" fmla="*/ 539751 w 12192001"/>
              <a:gd name="connsiteY132" fmla="*/ 6066504 h 6858000"/>
              <a:gd name="connsiteX133" fmla="*/ 1235588 w 12192001"/>
              <a:gd name="connsiteY133" fmla="*/ 6062679 h 6858000"/>
              <a:gd name="connsiteX134" fmla="*/ 1176076 w 12192001"/>
              <a:gd name="connsiteY134" fmla="*/ 6074919 h 6858000"/>
              <a:gd name="connsiteX135" fmla="*/ 1128008 w 12192001"/>
              <a:gd name="connsiteY135" fmla="*/ 6120438 h 6858000"/>
              <a:gd name="connsiteX136" fmla="*/ 1111985 w 12192001"/>
              <a:gd name="connsiteY136" fmla="*/ 6188524 h 6858000"/>
              <a:gd name="connsiteX137" fmla="*/ 1126482 w 12192001"/>
              <a:gd name="connsiteY137" fmla="*/ 6253932 h 6858000"/>
              <a:gd name="connsiteX138" fmla="*/ 1169972 w 12192001"/>
              <a:gd name="connsiteY138" fmla="*/ 6300215 h 6858000"/>
              <a:gd name="connsiteX139" fmla="*/ 1238258 w 12192001"/>
              <a:gd name="connsiteY139" fmla="*/ 6316281 h 6858000"/>
              <a:gd name="connsiteX140" fmla="*/ 1298916 w 12192001"/>
              <a:gd name="connsiteY140" fmla="*/ 6304806 h 6858000"/>
              <a:gd name="connsiteX141" fmla="*/ 1344694 w 12192001"/>
              <a:gd name="connsiteY141" fmla="*/ 6278030 h 6858000"/>
              <a:gd name="connsiteX142" fmla="*/ 1344694 w 12192001"/>
              <a:gd name="connsiteY142" fmla="*/ 6180491 h 6858000"/>
              <a:gd name="connsiteX143" fmla="*/ 1236351 w 12192001"/>
              <a:gd name="connsiteY143" fmla="*/ 6180491 h 6858000"/>
              <a:gd name="connsiteX144" fmla="*/ 1236351 w 12192001"/>
              <a:gd name="connsiteY144" fmla="*/ 6221802 h 6858000"/>
              <a:gd name="connsiteX145" fmla="*/ 1293956 w 12192001"/>
              <a:gd name="connsiteY145" fmla="*/ 6221802 h 6858000"/>
              <a:gd name="connsiteX146" fmla="*/ 1293956 w 12192001"/>
              <a:gd name="connsiteY146" fmla="*/ 6252785 h 6858000"/>
              <a:gd name="connsiteX147" fmla="*/ 1266870 w 12192001"/>
              <a:gd name="connsiteY147" fmla="*/ 6267702 h 6858000"/>
              <a:gd name="connsiteX148" fmla="*/ 1234825 w 12192001"/>
              <a:gd name="connsiteY148" fmla="*/ 6273823 h 6858000"/>
              <a:gd name="connsiteX149" fmla="*/ 1183324 w 12192001"/>
              <a:gd name="connsiteY149" fmla="*/ 6252020 h 6858000"/>
              <a:gd name="connsiteX150" fmla="*/ 1163487 w 12192001"/>
              <a:gd name="connsiteY150" fmla="*/ 6186611 h 6858000"/>
              <a:gd name="connsiteX151" fmla="*/ 1182943 w 12192001"/>
              <a:gd name="connsiteY151" fmla="*/ 6125410 h 6858000"/>
              <a:gd name="connsiteX152" fmla="*/ 1235588 w 12192001"/>
              <a:gd name="connsiteY152" fmla="*/ 6104755 h 6858000"/>
              <a:gd name="connsiteX153" fmla="*/ 1271830 w 12192001"/>
              <a:gd name="connsiteY153" fmla="*/ 6115465 h 6858000"/>
              <a:gd name="connsiteX154" fmla="*/ 1291667 w 12192001"/>
              <a:gd name="connsiteY154" fmla="*/ 6143771 h 6858000"/>
              <a:gd name="connsiteX155" fmla="*/ 1341642 w 12192001"/>
              <a:gd name="connsiteY155" fmla="*/ 6134590 h 6858000"/>
              <a:gd name="connsiteX156" fmla="*/ 1308071 w 12192001"/>
              <a:gd name="connsiteY156" fmla="*/ 6081805 h 6858000"/>
              <a:gd name="connsiteX157" fmla="*/ 1235588 w 12192001"/>
              <a:gd name="connsiteY157" fmla="*/ 6062679 h 6858000"/>
              <a:gd name="connsiteX158" fmla="*/ 1 w 12192001"/>
              <a:gd name="connsiteY158" fmla="*/ 2068051 h 6858000"/>
              <a:gd name="connsiteX159" fmla="*/ 1 w 12192001"/>
              <a:gd name="connsiteY159" fmla="*/ 2296650 h 6858000"/>
              <a:gd name="connsiteX160" fmla="*/ 179925 w 12192001"/>
              <a:gd name="connsiteY160" fmla="*/ 2182351 h 6858000"/>
              <a:gd name="connsiteX161" fmla="*/ 0 w 12192001"/>
              <a:gd name="connsiteY161" fmla="*/ 0 h 6858000"/>
              <a:gd name="connsiteX162" fmla="*/ 12192001 w 12192001"/>
              <a:gd name="connsiteY162" fmla="*/ 0 h 6858000"/>
              <a:gd name="connsiteX163" fmla="*/ 12192001 w 12192001"/>
              <a:gd name="connsiteY163" fmla="*/ 6858000 h 6858000"/>
              <a:gd name="connsiteX164" fmla="*/ 0 w 12192001"/>
              <a:gd name="connsiteY16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12192001" h="6858000">
                <a:moveTo>
                  <a:pt x="1451893" y="6168633"/>
                </a:moveTo>
                <a:cubicBezTo>
                  <a:pt x="1464482" y="6168633"/>
                  <a:pt x="1474782" y="6173223"/>
                  <a:pt x="1483175" y="6182786"/>
                </a:cubicBezTo>
                <a:cubicBezTo>
                  <a:pt x="1491568" y="6191966"/>
                  <a:pt x="1496146" y="6205354"/>
                  <a:pt x="1496146" y="6222949"/>
                </a:cubicBezTo>
                <a:cubicBezTo>
                  <a:pt x="1496146" y="6240545"/>
                  <a:pt x="1491568" y="6254315"/>
                  <a:pt x="1483175" y="6263877"/>
                </a:cubicBezTo>
                <a:cubicBezTo>
                  <a:pt x="1474782" y="6273058"/>
                  <a:pt x="1464482" y="6277648"/>
                  <a:pt x="1451893" y="6277648"/>
                </a:cubicBezTo>
                <a:cubicBezTo>
                  <a:pt x="1439685" y="6277648"/>
                  <a:pt x="1429003" y="6273058"/>
                  <a:pt x="1420611" y="6263877"/>
                </a:cubicBezTo>
                <a:cubicBezTo>
                  <a:pt x="1412218" y="6254315"/>
                  <a:pt x="1408022" y="6240927"/>
                  <a:pt x="1408022" y="6223332"/>
                </a:cubicBezTo>
                <a:cubicBezTo>
                  <a:pt x="1408022" y="6205736"/>
                  <a:pt x="1412218" y="6191966"/>
                  <a:pt x="1420611" y="6182786"/>
                </a:cubicBezTo>
                <a:cubicBezTo>
                  <a:pt x="1429003" y="6173223"/>
                  <a:pt x="1439685" y="6168633"/>
                  <a:pt x="1451893" y="6168633"/>
                </a:cubicBezTo>
                <a:close/>
                <a:moveTo>
                  <a:pt x="819002" y="6168633"/>
                </a:moveTo>
                <a:cubicBezTo>
                  <a:pt x="831209" y="6168633"/>
                  <a:pt x="841891" y="6173223"/>
                  <a:pt x="850284" y="6182786"/>
                </a:cubicBezTo>
                <a:cubicBezTo>
                  <a:pt x="858677" y="6191966"/>
                  <a:pt x="862873" y="6205354"/>
                  <a:pt x="862873" y="6222949"/>
                </a:cubicBezTo>
                <a:cubicBezTo>
                  <a:pt x="862873" y="6240545"/>
                  <a:pt x="858677" y="6254315"/>
                  <a:pt x="850284" y="6263877"/>
                </a:cubicBezTo>
                <a:cubicBezTo>
                  <a:pt x="841891" y="6273058"/>
                  <a:pt x="831209" y="6277648"/>
                  <a:pt x="819002" y="6277648"/>
                </a:cubicBezTo>
                <a:cubicBezTo>
                  <a:pt x="806412" y="6277648"/>
                  <a:pt x="795731" y="6273058"/>
                  <a:pt x="787338" y="6263877"/>
                </a:cubicBezTo>
                <a:cubicBezTo>
                  <a:pt x="778945" y="6254315"/>
                  <a:pt x="774749" y="6240927"/>
                  <a:pt x="774749" y="6223332"/>
                </a:cubicBezTo>
                <a:cubicBezTo>
                  <a:pt x="774749" y="6205736"/>
                  <a:pt x="778945" y="6191966"/>
                  <a:pt x="787338" y="6182786"/>
                </a:cubicBezTo>
                <a:cubicBezTo>
                  <a:pt x="795731" y="6173223"/>
                  <a:pt x="806412" y="6168633"/>
                  <a:pt x="819002" y="6168633"/>
                </a:cubicBezTo>
                <a:close/>
                <a:moveTo>
                  <a:pt x="1538491" y="6134208"/>
                </a:moveTo>
                <a:cubicBezTo>
                  <a:pt x="1538491" y="6134208"/>
                  <a:pt x="1538491" y="6134208"/>
                  <a:pt x="1611355" y="6312073"/>
                </a:cubicBezTo>
                <a:lnTo>
                  <a:pt x="1654082" y="6312073"/>
                </a:lnTo>
                <a:cubicBezTo>
                  <a:pt x="1654082" y="6312073"/>
                  <a:pt x="1654082" y="6312073"/>
                  <a:pt x="1725802" y="6134208"/>
                </a:cubicBezTo>
                <a:cubicBezTo>
                  <a:pt x="1725802" y="6134208"/>
                  <a:pt x="1725802" y="6134208"/>
                  <a:pt x="1676972" y="6134208"/>
                </a:cubicBezTo>
                <a:cubicBezTo>
                  <a:pt x="1676972" y="6134208"/>
                  <a:pt x="1676972" y="6134208"/>
                  <a:pt x="1642637" y="6225244"/>
                </a:cubicBezTo>
                <a:cubicBezTo>
                  <a:pt x="1640730" y="6230217"/>
                  <a:pt x="1638823" y="6235189"/>
                  <a:pt x="1637297" y="6240162"/>
                </a:cubicBezTo>
                <a:cubicBezTo>
                  <a:pt x="1636534" y="6242457"/>
                  <a:pt x="1635008" y="6247430"/>
                  <a:pt x="1632337" y="6255462"/>
                </a:cubicBezTo>
                <a:cubicBezTo>
                  <a:pt x="1632337" y="6255462"/>
                  <a:pt x="1632337" y="6255462"/>
                  <a:pt x="1622800" y="6225244"/>
                </a:cubicBezTo>
                <a:cubicBezTo>
                  <a:pt x="1622800" y="6225244"/>
                  <a:pt x="1622800" y="6225244"/>
                  <a:pt x="1588466" y="6134208"/>
                </a:cubicBezTo>
                <a:cubicBezTo>
                  <a:pt x="1588466" y="6134208"/>
                  <a:pt x="1588466" y="6134208"/>
                  <a:pt x="1538491" y="6134208"/>
                </a:cubicBezTo>
                <a:close/>
                <a:moveTo>
                  <a:pt x="927345" y="6134208"/>
                </a:moveTo>
                <a:cubicBezTo>
                  <a:pt x="927345" y="6134208"/>
                  <a:pt x="927345" y="6134208"/>
                  <a:pt x="927345" y="6246665"/>
                </a:cubicBezTo>
                <a:cubicBezTo>
                  <a:pt x="927345" y="6263495"/>
                  <a:pt x="929633" y="6276500"/>
                  <a:pt x="933830" y="6286063"/>
                </a:cubicBezTo>
                <a:cubicBezTo>
                  <a:pt x="938408" y="6295625"/>
                  <a:pt x="945275" y="6302893"/>
                  <a:pt x="954812" y="6308248"/>
                </a:cubicBezTo>
                <a:cubicBezTo>
                  <a:pt x="964349" y="6313603"/>
                  <a:pt x="975412" y="6315898"/>
                  <a:pt x="987620" y="6315898"/>
                </a:cubicBezTo>
                <a:cubicBezTo>
                  <a:pt x="999446" y="6315898"/>
                  <a:pt x="1010509" y="6313221"/>
                  <a:pt x="1021191" y="6307866"/>
                </a:cubicBezTo>
                <a:cubicBezTo>
                  <a:pt x="1031873" y="6302511"/>
                  <a:pt x="1040647" y="6294860"/>
                  <a:pt x="1047132" y="6285680"/>
                </a:cubicBezTo>
                <a:cubicBezTo>
                  <a:pt x="1047132" y="6285680"/>
                  <a:pt x="1047132" y="6285680"/>
                  <a:pt x="1047132" y="6312073"/>
                </a:cubicBezTo>
                <a:lnTo>
                  <a:pt x="1091767" y="6312073"/>
                </a:lnTo>
                <a:cubicBezTo>
                  <a:pt x="1091767" y="6312073"/>
                  <a:pt x="1091767" y="6312073"/>
                  <a:pt x="1091767" y="6134208"/>
                </a:cubicBezTo>
                <a:cubicBezTo>
                  <a:pt x="1091767" y="6134208"/>
                  <a:pt x="1091767" y="6134208"/>
                  <a:pt x="1043699" y="6134208"/>
                </a:cubicBezTo>
                <a:cubicBezTo>
                  <a:pt x="1043699" y="6134208"/>
                  <a:pt x="1043699" y="6134208"/>
                  <a:pt x="1043699" y="6209179"/>
                </a:cubicBezTo>
                <a:cubicBezTo>
                  <a:pt x="1043699" y="6234807"/>
                  <a:pt x="1042554" y="6250872"/>
                  <a:pt x="1040265" y="6257375"/>
                </a:cubicBezTo>
                <a:cubicBezTo>
                  <a:pt x="1037977" y="6263877"/>
                  <a:pt x="1033399" y="6269232"/>
                  <a:pt x="1026913" y="6273823"/>
                </a:cubicBezTo>
                <a:cubicBezTo>
                  <a:pt x="1020428" y="6278030"/>
                  <a:pt x="1013180" y="6280325"/>
                  <a:pt x="1005169" y="6280325"/>
                </a:cubicBezTo>
                <a:cubicBezTo>
                  <a:pt x="997920" y="6280325"/>
                  <a:pt x="992198" y="6278413"/>
                  <a:pt x="987620" y="6275353"/>
                </a:cubicBezTo>
                <a:cubicBezTo>
                  <a:pt x="982661" y="6271910"/>
                  <a:pt x="979609" y="6267702"/>
                  <a:pt x="977701" y="6261965"/>
                </a:cubicBezTo>
                <a:cubicBezTo>
                  <a:pt x="976175" y="6256227"/>
                  <a:pt x="975031" y="6240927"/>
                  <a:pt x="975031" y="6216064"/>
                </a:cubicBezTo>
                <a:cubicBezTo>
                  <a:pt x="975031" y="6216064"/>
                  <a:pt x="975031" y="6216064"/>
                  <a:pt x="975031" y="6134208"/>
                </a:cubicBezTo>
                <a:cubicBezTo>
                  <a:pt x="975031" y="6134208"/>
                  <a:pt x="975031" y="6134208"/>
                  <a:pt x="927345" y="6134208"/>
                </a:cubicBezTo>
                <a:close/>
                <a:moveTo>
                  <a:pt x="1451893" y="6130383"/>
                </a:moveTo>
                <a:cubicBezTo>
                  <a:pt x="1433963" y="6130383"/>
                  <a:pt x="1417940" y="6134208"/>
                  <a:pt x="1403825" y="6141858"/>
                </a:cubicBezTo>
                <a:cubicBezTo>
                  <a:pt x="1389710" y="6149508"/>
                  <a:pt x="1378265" y="6160601"/>
                  <a:pt x="1370636" y="6175136"/>
                </a:cubicBezTo>
                <a:cubicBezTo>
                  <a:pt x="1362624" y="6190054"/>
                  <a:pt x="1358809" y="6204971"/>
                  <a:pt x="1358809" y="6220654"/>
                </a:cubicBezTo>
                <a:cubicBezTo>
                  <a:pt x="1358809" y="6240927"/>
                  <a:pt x="1362624" y="6258522"/>
                  <a:pt x="1370636" y="6272675"/>
                </a:cubicBezTo>
                <a:cubicBezTo>
                  <a:pt x="1378265" y="6286828"/>
                  <a:pt x="1389710" y="6297538"/>
                  <a:pt x="1404970" y="6305188"/>
                </a:cubicBezTo>
                <a:cubicBezTo>
                  <a:pt x="1419848" y="6312456"/>
                  <a:pt x="1435489" y="6315898"/>
                  <a:pt x="1452274" y="6315898"/>
                </a:cubicBezTo>
                <a:cubicBezTo>
                  <a:pt x="1478978" y="6315898"/>
                  <a:pt x="1501105" y="6307101"/>
                  <a:pt x="1518653" y="6289505"/>
                </a:cubicBezTo>
                <a:cubicBezTo>
                  <a:pt x="1536202" y="6271910"/>
                  <a:pt x="1544976" y="6249725"/>
                  <a:pt x="1544976" y="6222567"/>
                </a:cubicBezTo>
                <a:cubicBezTo>
                  <a:pt x="1544976" y="6196174"/>
                  <a:pt x="1536583" y="6173988"/>
                  <a:pt x="1519035" y="6156393"/>
                </a:cubicBezTo>
                <a:cubicBezTo>
                  <a:pt x="1501486" y="6139180"/>
                  <a:pt x="1478978" y="6130383"/>
                  <a:pt x="1451893" y="6130383"/>
                </a:cubicBezTo>
                <a:close/>
                <a:moveTo>
                  <a:pt x="818620" y="6130383"/>
                </a:moveTo>
                <a:cubicBezTo>
                  <a:pt x="801072" y="6130383"/>
                  <a:pt x="785049" y="6134208"/>
                  <a:pt x="770552" y="6141858"/>
                </a:cubicBezTo>
                <a:cubicBezTo>
                  <a:pt x="756437" y="6149508"/>
                  <a:pt x="745374" y="6160601"/>
                  <a:pt x="737363" y="6175136"/>
                </a:cubicBezTo>
                <a:cubicBezTo>
                  <a:pt x="729733" y="6190054"/>
                  <a:pt x="725918" y="6204971"/>
                  <a:pt x="725918" y="6220654"/>
                </a:cubicBezTo>
                <a:cubicBezTo>
                  <a:pt x="725918" y="6240927"/>
                  <a:pt x="729733" y="6258522"/>
                  <a:pt x="737363" y="6272675"/>
                </a:cubicBezTo>
                <a:cubicBezTo>
                  <a:pt x="745374" y="6286828"/>
                  <a:pt x="756819" y="6297538"/>
                  <a:pt x="771697" y="6305188"/>
                </a:cubicBezTo>
                <a:cubicBezTo>
                  <a:pt x="786575" y="6312456"/>
                  <a:pt x="802597" y="6315898"/>
                  <a:pt x="819002" y="6315898"/>
                </a:cubicBezTo>
                <a:cubicBezTo>
                  <a:pt x="845706" y="6315898"/>
                  <a:pt x="867832" y="6307101"/>
                  <a:pt x="885381" y="6289505"/>
                </a:cubicBezTo>
                <a:cubicBezTo>
                  <a:pt x="903311" y="6271910"/>
                  <a:pt x="912085" y="6249725"/>
                  <a:pt x="912085" y="6222567"/>
                </a:cubicBezTo>
                <a:cubicBezTo>
                  <a:pt x="912085" y="6196174"/>
                  <a:pt x="903311" y="6173988"/>
                  <a:pt x="885762" y="6156393"/>
                </a:cubicBezTo>
                <a:cubicBezTo>
                  <a:pt x="868214" y="6139180"/>
                  <a:pt x="846087" y="6130383"/>
                  <a:pt x="818620" y="6130383"/>
                </a:cubicBezTo>
                <a:close/>
                <a:moveTo>
                  <a:pt x="1729999" y="6092132"/>
                </a:moveTo>
                <a:cubicBezTo>
                  <a:pt x="1729999" y="6092132"/>
                  <a:pt x="1729999" y="6092132"/>
                  <a:pt x="1734576" y="6092132"/>
                </a:cubicBezTo>
                <a:cubicBezTo>
                  <a:pt x="1736865" y="6092132"/>
                  <a:pt x="1738010" y="6092132"/>
                  <a:pt x="1738773" y="6092515"/>
                </a:cubicBezTo>
                <a:cubicBezTo>
                  <a:pt x="1739536" y="6092897"/>
                  <a:pt x="1740299" y="6093280"/>
                  <a:pt x="1740680" y="6093662"/>
                </a:cubicBezTo>
                <a:cubicBezTo>
                  <a:pt x="1741062" y="6094427"/>
                  <a:pt x="1741443" y="6095192"/>
                  <a:pt x="1741443" y="6095957"/>
                </a:cubicBezTo>
                <a:cubicBezTo>
                  <a:pt x="1741443" y="6097105"/>
                  <a:pt x="1741062" y="6097870"/>
                  <a:pt x="1739917" y="6098635"/>
                </a:cubicBezTo>
                <a:cubicBezTo>
                  <a:pt x="1739154" y="6099400"/>
                  <a:pt x="1737628" y="6099782"/>
                  <a:pt x="1734958" y="6099782"/>
                </a:cubicBezTo>
                <a:cubicBezTo>
                  <a:pt x="1734958" y="6099782"/>
                  <a:pt x="1734958" y="6099782"/>
                  <a:pt x="1729999" y="6099782"/>
                </a:cubicBezTo>
                <a:close/>
                <a:moveTo>
                  <a:pt x="1725802" y="6088690"/>
                </a:moveTo>
                <a:cubicBezTo>
                  <a:pt x="1725802" y="6088690"/>
                  <a:pt x="1725802" y="6088690"/>
                  <a:pt x="1725802" y="6114318"/>
                </a:cubicBezTo>
                <a:lnTo>
                  <a:pt x="1729999" y="6114318"/>
                </a:lnTo>
                <a:cubicBezTo>
                  <a:pt x="1729999" y="6114318"/>
                  <a:pt x="1729999" y="6114318"/>
                  <a:pt x="1729999" y="6103225"/>
                </a:cubicBezTo>
                <a:cubicBezTo>
                  <a:pt x="1729999" y="6103225"/>
                  <a:pt x="1729999" y="6103225"/>
                  <a:pt x="1732288" y="6103225"/>
                </a:cubicBezTo>
                <a:cubicBezTo>
                  <a:pt x="1733813" y="6103225"/>
                  <a:pt x="1734958" y="6103607"/>
                  <a:pt x="1735721" y="6104372"/>
                </a:cubicBezTo>
                <a:cubicBezTo>
                  <a:pt x="1736865" y="6105137"/>
                  <a:pt x="1738391" y="6107050"/>
                  <a:pt x="1740299" y="6110110"/>
                </a:cubicBezTo>
                <a:cubicBezTo>
                  <a:pt x="1740299" y="6110110"/>
                  <a:pt x="1740299" y="6110110"/>
                  <a:pt x="1742588" y="6114318"/>
                </a:cubicBezTo>
                <a:cubicBezTo>
                  <a:pt x="1742588" y="6114318"/>
                  <a:pt x="1742588" y="6114318"/>
                  <a:pt x="1747547" y="6114318"/>
                </a:cubicBezTo>
                <a:cubicBezTo>
                  <a:pt x="1747547" y="6114318"/>
                  <a:pt x="1747547" y="6114318"/>
                  <a:pt x="1744495" y="6109345"/>
                </a:cubicBezTo>
                <a:cubicBezTo>
                  <a:pt x="1742969" y="6106667"/>
                  <a:pt x="1741443" y="6105137"/>
                  <a:pt x="1740680" y="6103990"/>
                </a:cubicBezTo>
                <a:cubicBezTo>
                  <a:pt x="1739917" y="6103607"/>
                  <a:pt x="1739154" y="6103225"/>
                  <a:pt x="1738391" y="6102842"/>
                </a:cubicBezTo>
                <a:cubicBezTo>
                  <a:pt x="1740680" y="6102460"/>
                  <a:pt x="1742588" y="6101695"/>
                  <a:pt x="1743732" y="6100547"/>
                </a:cubicBezTo>
                <a:cubicBezTo>
                  <a:pt x="1745258" y="6099017"/>
                  <a:pt x="1745640" y="6097487"/>
                  <a:pt x="1745640" y="6095575"/>
                </a:cubicBezTo>
                <a:cubicBezTo>
                  <a:pt x="1745640" y="6094045"/>
                  <a:pt x="1745258" y="6092897"/>
                  <a:pt x="1744495" y="6091750"/>
                </a:cubicBezTo>
                <a:cubicBezTo>
                  <a:pt x="1743732" y="6090602"/>
                  <a:pt x="1742588" y="6089837"/>
                  <a:pt x="1741443" y="6089072"/>
                </a:cubicBezTo>
                <a:cubicBezTo>
                  <a:pt x="1739917" y="6088690"/>
                  <a:pt x="1737628" y="6088690"/>
                  <a:pt x="1734576" y="6088690"/>
                </a:cubicBezTo>
                <a:cubicBezTo>
                  <a:pt x="1734576" y="6088690"/>
                  <a:pt x="1734576" y="6088690"/>
                  <a:pt x="1725802" y="6088690"/>
                </a:cubicBezTo>
                <a:close/>
                <a:moveTo>
                  <a:pt x="1736484" y="6081040"/>
                </a:moveTo>
                <a:cubicBezTo>
                  <a:pt x="1739536" y="6081040"/>
                  <a:pt x="1742969" y="6082187"/>
                  <a:pt x="1746403" y="6083717"/>
                </a:cubicBezTo>
                <a:cubicBezTo>
                  <a:pt x="1749455" y="6085630"/>
                  <a:pt x="1752125" y="6087925"/>
                  <a:pt x="1753651" y="6090985"/>
                </a:cubicBezTo>
                <a:cubicBezTo>
                  <a:pt x="1755558" y="6094427"/>
                  <a:pt x="1756703" y="6097487"/>
                  <a:pt x="1756703" y="6100930"/>
                </a:cubicBezTo>
                <a:cubicBezTo>
                  <a:pt x="1756703" y="6104372"/>
                  <a:pt x="1755558" y="6107815"/>
                  <a:pt x="1753651" y="6110875"/>
                </a:cubicBezTo>
                <a:cubicBezTo>
                  <a:pt x="1752125" y="6113935"/>
                  <a:pt x="1749455" y="6116613"/>
                  <a:pt x="1746403" y="6118143"/>
                </a:cubicBezTo>
                <a:cubicBezTo>
                  <a:pt x="1743351" y="6120055"/>
                  <a:pt x="1739917" y="6120820"/>
                  <a:pt x="1736484" y="6120820"/>
                </a:cubicBezTo>
                <a:cubicBezTo>
                  <a:pt x="1733051" y="6120820"/>
                  <a:pt x="1729617" y="6120055"/>
                  <a:pt x="1726184" y="6118143"/>
                </a:cubicBezTo>
                <a:cubicBezTo>
                  <a:pt x="1723132" y="6116613"/>
                  <a:pt x="1720461" y="6113935"/>
                  <a:pt x="1718935" y="6110875"/>
                </a:cubicBezTo>
                <a:cubicBezTo>
                  <a:pt x="1717028" y="6107815"/>
                  <a:pt x="1716265" y="6104372"/>
                  <a:pt x="1716265" y="6100930"/>
                </a:cubicBezTo>
                <a:cubicBezTo>
                  <a:pt x="1716265" y="6097487"/>
                  <a:pt x="1717028" y="6094427"/>
                  <a:pt x="1718935" y="6090985"/>
                </a:cubicBezTo>
                <a:cubicBezTo>
                  <a:pt x="1720843" y="6087925"/>
                  <a:pt x="1723132" y="6085630"/>
                  <a:pt x="1726565" y="6083717"/>
                </a:cubicBezTo>
                <a:cubicBezTo>
                  <a:pt x="1729617" y="6082187"/>
                  <a:pt x="1733051" y="6081040"/>
                  <a:pt x="1736484" y="6081040"/>
                </a:cubicBezTo>
                <a:close/>
                <a:moveTo>
                  <a:pt x="1736484" y="6077214"/>
                </a:moveTo>
                <a:cubicBezTo>
                  <a:pt x="1732288" y="6077214"/>
                  <a:pt x="1728473" y="6078362"/>
                  <a:pt x="1724658" y="6080275"/>
                </a:cubicBezTo>
                <a:cubicBezTo>
                  <a:pt x="1720461" y="6082187"/>
                  <a:pt x="1717409" y="6085247"/>
                  <a:pt x="1715502" y="6089072"/>
                </a:cubicBezTo>
                <a:cubicBezTo>
                  <a:pt x="1713213" y="6092897"/>
                  <a:pt x="1712069" y="6096722"/>
                  <a:pt x="1712069" y="6100930"/>
                </a:cubicBezTo>
                <a:cubicBezTo>
                  <a:pt x="1712069" y="6105137"/>
                  <a:pt x="1713213" y="6108962"/>
                  <a:pt x="1715502" y="6112788"/>
                </a:cubicBezTo>
                <a:cubicBezTo>
                  <a:pt x="1717409" y="6116613"/>
                  <a:pt x="1720461" y="6119673"/>
                  <a:pt x="1724276" y="6121585"/>
                </a:cubicBezTo>
                <a:cubicBezTo>
                  <a:pt x="1728091" y="6123880"/>
                  <a:pt x="1732288" y="6124645"/>
                  <a:pt x="1736484" y="6124645"/>
                </a:cubicBezTo>
                <a:cubicBezTo>
                  <a:pt x="1740680" y="6124645"/>
                  <a:pt x="1744495" y="6123880"/>
                  <a:pt x="1748310" y="6121585"/>
                </a:cubicBezTo>
                <a:cubicBezTo>
                  <a:pt x="1752125" y="6119673"/>
                  <a:pt x="1755177" y="6116613"/>
                  <a:pt x="1757466" y="6112788"/>
                </a:cubicBezTo>
                <a:cubicBezTo>
                  <a:pt x="1759373" y="6108962"/>
                  <a:pt x="1760518" y="6105137"/>
                  <a:pt x="1760518" y="6100930"/>
                </a:cubicBezTo>
                <a:cubicBezTo>
                  <a:pt x="1760518" y="6096722"/>
                  <a:pt x="1759373" y="6092897"/>
                  <a:pt x="1757084" y="6089072"/>
                </a:cubicBezTo>
                <a:cubicBezTo>
                  <a:pt x="1755177" y="6085247"/>
                  <a:pt x="1752125" y="6082187"/>
                  <a:pt x="1748310" y="6080275"/>
                </a:cubicBezTo>
                <a:cubicBezTo>
                  <a:pt x="1744495" y="6078362"/>
                  <a:pt x="1740299" y="6077214"/>
                  <a:pt x="1736484" y="6077214"/>
                </a:cubicBezTo>
                <a:close/>
                <a:moveTo>
                  <a:pt x="539751" y="6066504"/>
                </a:moveTo>
                <a:cubicBezTo>
                  <a:pt x="539751" y="6066504"/>
                  <a:pt x="539751" y="6066504"/>
                  <a:pt x="630927" y="6208797"/>
                </a:cubicBezTo>
                <a:lnTo>
                  <a:pt x="630927" y="6312073"/>
                </a:lnTo>
                <a:cubicBezTo>
                  <a:pt x="630927" y="6312073"/>
                  <a:pt x="630927" y="6312073"/>
                  <a:pt x="681284" y="6312073"/>
                </a:cubicBezTo>
                <a:cubicBezTo>
                  <a:pt x="681284" y="6312073"/>
                  <a:pt x="681284" y="6312073"/>
                  <a:pt x="681284" y="6209179"/>
                </a:cubicBezTo>
                <a:cubicBezTo>
                  <a:pt x="681284" y="6209179"/>
                  <a:pt x="681284" y="6209179"/>
                  <a:pt x="772841" y="6066504"/>
                </a:cubicBezTo>
                <a:cubicBezTo>
                  <a:pt x="772841" y="6066504"/>
                  <a:pt x="772841" y="6066504"/>
                  <a:pt x="714855" y="6066504"/>
                </a:cubicBezTo>
                <a:cubicBezTo>
                  <a:pt x="714855" y="6066504"/>
                  <a:pt x="714855" y="6066504"/>
                  <a:pt x="657250" y="6163661"/>
                </a:cubicBezTo>
                <a:cubicBezTo>
                  <a:pt x="657250" y="6163661"/>
                  <a:pt x="657250" y="6163661"/>
                  <a:pt x="598501" y="6066504"/>
                </a:cubicBezTo>
                <a:cubicBezTo>
                  <a:pt x="598501" y="6066504"/>
                  <a:pt x="598501" y="6066504"/>
                  <a:pt x="539751" y="6066504"/>
                </a:cubicBezTo>
                <a:close/>
                <a:moveTo>
                  <a:pt x="1235588" y="6062679"/>
                </a:moveTo>
                <a:cubicBezTo>
                  <a:pt x="1211936" y="6062679"/>
                  <a:pt x="1191717" y="6066504"/>
                  <a:pt x="1176076" y="6074919"/>
                </a:cubicBezTo>
                <a:cubicBezTo>
                  <a:pt x="1155094" y="6085247"/>
                  <a:pt x="1139071" y="6100547"/>
                  <a:pt x="1128008" y="6120438"/>
                </a:cubicBezTo>
                <a:cubicBezTo>
                  <a:pt x="1117326" y="6140328"/>
                  <a:pt x="1111985" y="6162896"/>
                  <a:pt x="1111985" y="6188524"/>
                </a:cubicBezTo>
                <a:cubicBezTo>
                  <a:pt x="1111985" y="6212239"/>
                  <a:pt x="1116563" y="6234042"/>
                  <a:pt x="1126482" y="6253932"/>
                </a:cubicBezTo>
                <a:cubicBezTo>
                  <a:pt x="1136019" y="6273823"/>
                  <a:pt x="1150897" y="6289505"/>
                  <a:pt x="1169972" y="6300215"/>
                </a:cubicBezTo>
                <a:cubicBezTo>
                  <a:pt x="1189428" y="6310926"/>
                  <a:pt x="1212317" y="6316281"/>
                  <a:pt x="1238258" y="6316281"/>
                </a:cubicBezTo>
                <a:cubicBezTo>
                  <a:pt x="1258859" y="6316281"/>
                  <a:pt x="1279078" y="6312456"/>
                  <a:pt x="1298916" y="6304806"/>
                </a:cubicBezTo>
                <a:cubicBezTo>
                  <a:pt x="1319134" y="6297155"/>
                  <a:pt x="1334394" y="6288358"/>
                  <a:pt x="1344694" y="6278030"/>
                </a:cubicBezTo>
                <a:cubicBezTo>
                  <a:pt x="1344694" y="6278030"/>
                  <a:pt x="1344694" y="6278030"/>
                  <a:pt x="1344694" y="6180491"/>
                </a:cubicBezTo>
                <a:cubicBezTo>
                  <a:pt x="1344694" y="6180491"/>
                  <a:pt x="1344694" y="6180491"/>
                  <a:pt x="1236351" y="6180491"/>
                </a:cubicBezTo>
                <a:cubicBezTo>
                  <a:pt x="1236351" y="6180491"/>
                  <a:pt x="1236351" y="6180491"/>
                  <a:pt x="1236351" y="6221802"/>
                </a:cubicBezTo>
                <a:lnTo>
                  <a:pt x="1293956" y="6221802"/>
                </a:lnTo>
                <a:cubicBezTo>
                  <a:pt x="1293956" y="6221802"/>
                  <a:pt x="1293956" y="6221802"/>
                  <a:pt x="1293956" y="6252785"/>
                </a:cubicBezTo>
                <a:cubicBezTo>
                  <a:pt x="1286326" y="6258905"/>
                  <a:pt x="1277170" y="6263877"/>
                  <a:pt x="1266870" y="6267702"/>
                </a:cubicBezTo>
                <a:cubicBezTo>
                  <a:pt x="1256189" y="6271910"/>
                  <a:pt x="1245507" y="6273823"/>
                  <a:pt x="1234825" y="6273823"/>
                </a:cubicBezTo>
                <a:cubicBezTo>
                  <a:pt x="1213843" y="6273823"/>
                  <a:pt x="1196676" y="6266555"/>
                  <a:pt x="1183324" y="6252020"/>
                </a:cubicBezTo>
                <a:cubicBezTo>
                  <a:pt x="1170353" y="6237484"/>
                  <a:pt x="1163487" y="6215682"/>
                  <a:pt x="1163487" y="6186611"/>
                </a:cubicBezTo>
                <a:cubicBezTo>
                  <a:pt x="1163487" y="6159453"/>
                  <a:pt x="1169972" y="6139180"/>
                  <a:pt x="1182943" y="6125410"/>
                </a:cubicBezTo>
                <a:cubicBezTo>
                  <a:pt x="1195913" y="6111640"/>
                  <a:pt x="1213462" y="6104755"/>
                  <a:pt x="1235588" y="6104755"/>
                </a:cubicBezTo>
                <a:cubicBezTo>
                  <a:pt x="1250085" y="6104755"/>
                  <a:pt x="1262293" y="6108197"/>
                  <a:pt x="1271830" y="6115465"/>
                </a:cubicBezTo>
                <a:cubicBezTo>
                  <a:pt x="1281367" y="6122350"/>
                  <a:pt x="1287852" y="6131913"/>
                  <a:pt x="1291667" y="6143771"/>
                </a:cubicBezTo>
                <a:cubicBezTo>
                  <a:pt x="1291667" y="6143771"/>
                  <a:pt x="1291667" y="6143771"/>
                  <a:pt x="1341642" y="6134590"/>
                </a:cubicBezTo>
                <a:cubicBezTo>
                  <a:pt x="1336683" y="6112023"/>
                  <a:pt x="1325238" y="6094427"/>
                  <a:pt x="1308071" y="6081805"/>
                </a:cubicBezTo>
                <a:cubicBezTo>
                  <a:pt x="1290523" y="6068799"/>
                  <a:pt x="1266489" y="6062679"/>
                  <a:pt x="1235588" y="6062679"/>
                </a:cubicBezTo>
                <a:close/>
                <a:moveTo>
                  <a:pt x="1" y="2068051"/>
                </a:moveTo>
                <a:lnTo>
                  <a:pt x="1" y="2296650"/>
                </a:lnTo>
                <a:lnTo>
                  <a:pt x="179925" y="2182351"/>
                </a:lnTo>
                <a:close/>
                <a:moveTo>
                  <a:pt x="0" y="0"/>
                </a:moveTo>
                <a:lnTo>
                  <a:pt x="12192001" y="0"/>
                </a:lnTo>
                <a:lnTo>
                  <a:pt x="12192001" y="6858000"/>
                </a:lnTo>
                <a:lnTo>
                  <a:pt x="0" y="6858000"/>
                </a:lnTo>
                <a:close/>
              </a:path>
            </a:pathLst>
          </a:custGeom>
          <a:solidFill>
            <a:schemeClr val="bg2"/>
          </a:solidFill>
        </p:spPr>
        <p:txBody>
          <a:bodyPr wrap="square" lIns="72000" tIns="72000">
            <a:noAutofit/>
          </a:bodyPr>
          <a:lstStyle>
            <a:lvl1pPr marL="0" indent="0">
              <a:buNone/>
              <a:defRPr sz="1600">
                <a:solidFill>
                  <a:schemeClr val="tx1"/>
                </a:solidFill>
              </a:defRPr>
            </a:lvl1pPr>
          </a:lstStyle>
          <a:p>
            <a:r>
              <a:rPr lang="en-GB" dirty="0"/>
              <a:t>Click on frame and insert picture using the Insert tab, Pictures</a:t>
            </a:r>
          </a:p>
        </p:txBody>
      </p:sp>
      <p:sp>
        <p:nvSpPr>
          <p:cNvPr id="11" name="Subtitle Eyebrow">
            <a:extLst>
              <a:ext uri="{FF2B5EF4-FFF2-40B4-BE49-F238E27FC236}">
                <a16:creationId xmlns:a16="http://schemas.microsoft.com/office/drawing/2014/main" id="{6353DA2E-CA2A-43DA-B76E-D0614F193883}"/>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5" name="Footer Placeholder 4">
            <a:extLst>
              <a:ext uri="{FF2B5EF4-FFF2-40B4-BE49-F238E27FC236}">
                <a16:creationId xmlns:a16="http://schemas.microsoft.com/office/drawing/2014/main" id="{C2E40A74-D14B-4514-8A7A-82ABCE0387CE}"/>
              </a:ext>
            </a:extLst>
          </p:cNvPr>
          <p:cNvSpPr>
            <a:spLocks noGrp="1"/>
          </p:cNvSpPr>
          <p:nvPr>
            <p:ph type="ftr" sz="quarter" idx="11"/>
          </p:nvPr>
        </p:nvSpPr>
        <p:spPr>
          <a:xfrm>
            <a:off x="3693599" y="481818"/>
            <a:ext cx="5135612" cy="154800"/>
          </a:xfrm>
        </p:spPr>
        <p:txBody>
          <a:bodyPr/>
          <a:lstStyle>
            <a:lvl1pPr>
              <a:defRPr>
                <a:solidFill>
                  <a:schemeClr val="bg1"/>
                </a:solidFill>
              </a:defRPr>
            </a:lvl1pPr>
          </a:lstStyle>
          <a:p>
            <a:endParaRPr lang="en-GB" dirty="0"/>
          </a:p>
        </p:txBody>
      </p:sp>
      <p:sp>
        <p:nvSpPr>
          <p:cNvPr id="16" name="Slide Number Placeholder 5">
            <a:extLst>
              <a:ext uri="{FF2B5EF4-FFF2-40B4-BE49-F238E27FC236}">
                <a16:creationId xmlns:a16="http://schemas.microsoft.com/office/drawing/2014/main" id="{797666DE-7583-4F6C-9876-65F25BFCF5AF}"/>
              </a:ext>
            </a:extLst>
          </p:cNvPr>
          <p:cNvSpPr>
            <a:spLocks noGrp="1"/>
          </p:cNvSpPr>
          <p:nvPr>
            <p:ph type="sldNum" sz="quarter" idx="12"/>
          </p:nvPr>
        </p:nvSpPr>
        <p:spPr>
          <a:xfrm>
            <a:off x="3362400" y="481818"/>
            <a:ext cx="270000" cy="154800"/>
          </a:xfrm>
        </p:spPr>
        <p:txBody>
          <a:bodyPr/>
          <a:lstStyle>
            <a:lvl1pPr>
              <a:defRPr>
                <a:solidFill>
                  <a:schemeClr val="bg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621101291"/>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CKGROUND Grapefruit">
    <p:bg>
      <p:bgPr>
        <a:solidFill>
          <a:schemeClr val="accent1"/>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30BCE865-EB97-4BB1-BA4E-65299AFC6D58}"/>
              </a:ext>
            </a:extLst>
          </p:cNvPr>
          <p:cNvSpPr>
            <a:spLocks noGrp="1"/>
          </p:cNvSpPr>
          <p:nvPr>
            <p:ph type="dt" sz="half" idx="10"/>
          </p:nvPr>
        </p:nvSpPr>
        <p:spPr>
          <a:xfrm>
            <a:off x="12193200" y="6858000"/>
            <a:ext cx="0" cy="0"/>
          </a:xfrm>
        </p:spPr>
        <p:txBody>
          <a:bodyPr/>
          <a:lstStyle/>
          <a:p>
            <a:fld id="{995AAEFB-805E-4E76-BAE2-4203F4619090}" type="datetime4">
              <a:rPr lang="en-GB" smtClean="0"/>
              <a:t>27 March 2024</a:t>
            </a:fld>
            <a:endParaRPr lang="en-GB" dirty="0"/>
          </a:p>
        </p:txBody>
      </p:sp>
      <p:sp>
        <p:nvSpPr>
          <p:cNvPr id="14" name="Background">
            <a:extLst>
              <a:ext uri="{FF2B5EF4-FFF2-40B4-BE49-F238E27FC236}">
                <a16:creationId xmlns:a16="http://schemas.microsoft.com/office/drawing/2014/main" id="{664A6DE0-79CC-4CA3-9F7F-10C5EE372E4C}"/>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09177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1" name="Subtitle Eyebrow">
            <a:extLst>
              <a:ext uri="{FF2B5EF4-FFF2-40B4-BE49-F238E27FC236}">
                <a16:creationId xmlns:a16="http://schemas.microsoft.com/office/drawing/2014/main" id="{D206BE5F-CEB9-49D1-803B-E295E267D8A4}"/>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6" name="Footer Placeholder 4">
            <a:extLst>
              <a:ext uri="{FF2B5EF4-FFF2-40B4-BE49-F238E27FC236}">
                <a16:creationId xmlns:a16="http://schemas.microsoft.com/office/drawing/2014/main" id="{0B3134F2-7EC8-4616-B8C4-C0739FE7C4AD}"/>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5">
            <a:extLst>
              <a:ext uri="{FF2B5EF4-FFF2-40B4-BE49-F238E27FC236}">
                <a16:creationId xmlns:a16="http://schemas.microsoft.com/office/drawing/2014/main" id="{A04E556B-9E2B-4EB6-8D41-01F75CC52BF5}"/>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480818548"/>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CKGROUND Plum">
    <p:bg>
      <p:bgPr>
        <a:solidFill>
          <a:schemeClr val="accent2"/>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30BCE865-EB97-4BB1-BA4E-65299AFC6D58}"/>
              </a:ext>
            </a:extLst>
          </p:cNvPr>
          <p:cNvSpPr>
            <a:spLocks noGrp="1"/>
          </p:cNvSpPr>
          <p:nvPr>
            <p:ph type="dt" sz="half" idx="10"/>
          </p:nvPr>
        </p:nvSpPr>
        <p:spPr>
          <a:xfrm>
            <a:off x="12193200" y="6858000"/>
            <a:ext cx="0" cy="0"/>
          </a:xfrm>
        </p:spPr>
        <p:txBody>
          <a:bodyPr/>
          <a:lstStyle/>
          <a:p>
            <a:fld id="{995AAEFB-805E-4E76-BAE2-4203F4619090}" type="datetime4">
              <a:rPr lang="en-GB" smtClean="0"/>
              <a:t>27 March 2024</a:t>
            </a:fld>
            <a:endParaRPr lang="en-GB" dirty="0"/>
          </a:p>
        </p:txBody>
      </p:sp>
      <p:sp>
        <p:nvSpPr>
          <p:cNvPr id="14" name="Background">
            <a:extLst>
              <a:ext uri="{FF2B5EF4-FFF2-40B4-BE49-F238E27FC236}">
                <a16:creationId xmlns:a16="http://schemas.microsoft.com/office/drawing/2014/main" id="{664A6DE0-79CC-4CA3-9F7F-10C5EE372E4C}"/>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09177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1" name="Subtitle Eyebrow">
            <a:extLst>
              <a:ext uri="{FF2B5EF4-FFF2-40B4-BE49-F238E27FC236}">
                <a16:creationId xmlns:a16="http://schemas.microsoft.com/office/drawing/2014/main" id="{D206BE5F-CEB9-49D1-803B-E295E267D8A4}"/>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6" name="Footer Placeholder 4">
            <a:extLst>
              <a:ext uri="{FF2B5EF4-FFF2-40B4-BE49-F238E27FC236}">
                <a16:creationId xmlns:a16="http://schemas.microsoft.com/office/drawing/2014/main" id="{0B3134F2-7EC8-4616-B8C4-C0739FE7C4AD}"/>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5">
            <a:extLst>
              <a:ext uri="{FF2B5EF4-FFF2-40B4-BE49-F238E27FC236}">
                <a16:creationId xmlns:a16="http://schemas.microsoft.com/office/drawing/2014/main" id="{A04E556B-9E2B-4EB6-8D41-01F75CC52BF5}"/>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047390594"/>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CKGROUND Blueberry">
    <p:bg>
      <p:bgPr>
        <a:solidFill>
          <a:schemeClr val="accent3"/>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30BCE865-EB97-4BB1-BA4E-65299AFC6D58}"/>
              </a:ext>
            </a:extLst>
          </p:cNvPr>
          <p:cNvSpPr>
            <a:spLocks noGrp="1"/>
          </p:cNvSpPr>
          <p:nvPr>
            <p:ph type="dt" sz="half" idx="10"/>
          </p:nvPr>
        </p:nvSpPr>
        <p:spPr>
          <a:xfrm>
            <a:off x="12193200" y="6858000"/>
            <a:ext cx="0" cy="0"/>
          </a:xfrm>
        </p:spPr>
        <p:txBody>
          <a:bodyPr/>
          <a:lstStyle/>
          <a:p>
            <a:fld id="{995AAEFB-805E-4E76-BAE2-4203F4619090}" type="datetime4">
              <a:rPr lang="en-GB" smtClean="0"/>
              <a:t>27 March 2024</a:t>
            </a:fld>
            <a:endParaRPr lang="en-GB" dirty="0"/>
          </a:p>
        </p:txBody>
      </p:sp>
      <p:sp>
        <p:nvSpPr>
          <p:cNvPr id="14" name="Background">
            <a:extLst>
              <a:ext uri="{FF2B5EF4-FFF2-40B4-BE49-F238E27FC236}">
                <a16:creationId xmlns:a16="http://schemas.microsoft.com/office/drawing/2014/main" id="{664A6DE0-79CC-4CA3-9F7F-10C5EE372E4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09177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1" name="Subtitle Eyebrow">
            <a:extLst>
              <a:ext uri="{FF2B5EF4-FFF2-40B4-BE49-F238E27FC236}">
                <a16:creationId xmlns:a16="http://schemas.microsoft.com/office/drawing/2014/main" id="{D206BE5F-CEB9-49D1-803B-E295E267D8A4}"/>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6" name="Footer Placeholder 4">
            <a:extLst>
              <a:ext uri="{FF2B5EF4-FFF2-40B4-BE49-F238E27FC236}">
                <a16:creationId xmlns:a16="http://schemas.microsoft.com/office/drawing/2014/main" id="{0B3134F2-7EC8-4616-B8C4-C0739FE7C4AD}"/>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5">
            <a:extLst>
              <a:ext uri="{FF2B5EF4-FFF2-40B4-BE49-F238E27FC236}">
                <a16:creationId xmlns:a16="http://schemas.microsoft.com/office/drawing/2014/main" id="{A04E556B-9E2B-4EB6-8D41-01F75CC52BF5}"/>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77500447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ACKGROUND Avocado">
    <p:bg>
      <p:bgPr>
        <a:solidFill>
          <a:schemeClr val="accent4"/>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30BCE865-EB97-4BB1-BA4E-65299AFC6D58}"/>
              </a:ext>
            </a:extLst>
          </p:cNvPr>
          <p:cNvSpPr>
            <a:spLocks noGrp="1"/>
          </p:cNvSpPr>
          <p:nvPr>
            <p:ph type="dt" sz="half" idx="10"/>
          </p:nvPr>
        </p:nvSpPr>
        <p:spPr>
          <a:xfrm>
            <a:off x="12193200" y="6858000"/>
            <a:ext cx="0" cy="0"/>
          </a:xfrm>
        </p:spPr>
        <p:txBody>
          <a:bodyPr/>
          <a:lstStyle/>
          <a:p>
            <a:fld id="{995AAEFB-805E-4E76-BAE2-4203F4619090}" type="datetime4">
              <a:rPr lang="en-GB" smtClean="0"/>
              <a:t>27 March 2024</a:t>
            </a:fld>
            <a:endParaRPr lang="en-GB" dirty="0"/>
          </a:p>
        </p:txBody>
      </p:sp>
      <p:sp>
        <p:nvSpPr>
          <p:cNvPr id="14" name="Background">
            <a:extLst>
              <a:ext uri="{FF2B5EF4-FFF2-40B4-BE49-F238E27FC236}">
                <a16:creationId xmlns:a16="http://schemas.microsoft.com/office/drawing/2014/main" id="{664A6DE0-79CC-4CA3-9F7F-10C5EE372E4C}"/>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09177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1" name="Subtitle Eyebrow">
            <a:extLst>
              <a:ext uri="{FF2B5EF4-FFF2-40B4-BE49-F238E27FC236}">
                <a16:creationId xmlns:a16="http://schemas.microsoft.com/office/drawing/2014/main" id="{D206BE5F-CEB9-49D1-803B-E295E267D8A4}"/>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6" name="Footer Placeholder 4">
            <a:extLst>
              <a:ext uri="{FF2B5EF4-FFF2-40B4-BE49-F238E27FC236}">
                <a16:creationId xmlns:a16="http://schemas.microsoft.com/office/drawing/2014/main" id="{0B3134F2-7EC8-4616-B8C4-C0739FE7C4AD}"/>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5">
            <a:extLst>
              <a:ext uri="{FF2B5EF4-FFF2-40B4-BE49-F238E27FC236}">
                <a16:creationId xmlns:a16="http://schemas.microsoft.com/office/drawing/2014/main" id="{A04E556B-9E2B-4EB6-8D41-01F75CC52BF5}"/>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336716413"/>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CKGROUND Gray">
    <p:bg>
      <p:bgPr>
        <a:solidFill>
          <a:schemeClr val="accent5"/>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30BCE865-EB97-4BB1-BA4E-65299AFC6D58}"/>
              </a:ext>
            </a:extLst>
          </p:cNvPr>
          <p:cNvSpPr>
            <a:spLocks noGrp="1"/>
          </p:cNvSpPr>
          <p:nvPr>
            <p:ph type="dt" sz="half" idx="10"/>
          </p:nvPr>
        </p:nvSpPr>
        <p:spPr>
          <a:xfrm>
            <a:off x="12193200" y="6858000"/>
            <a:ext cx="0" cy="0"/>
          </a:xfrm>
        </p:spPr>
        <p:txBody>
          <a:bodyPr/>
          <a:lstStyle/>
          <a:p>
            <a:fld id="{995AAEFB-805E-4E76-BAE2-4203F4619090}" type="datetime4">
              <a:rPr lang="en-GB" smtClean="0"/>
              <a:t>27 March 2024</a:t>
            </a:fld>
            <a:endParaRPr lang="en-GB" dirty="0"/>
          </a:p>
        </p:txBody>
      </p:sp>
      <p:sp>
        <p:nvSpPr>
          <p:cNvPr id="14" name="Background">
            <a:extLst>
              <a:ext uri="{FF2B5EF4-FFF2-40B4-BE49-F238E27FC236}">
                <a16:creationId xmlns:a16="http://schemas.microsoft.com/office/drawing/2014/main" id="{664A6DE0-79CC-4CA3-9F7F-10C5EE372E4C}"/>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09177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1" name="Subtitle Eyebrow">
            <a:extLst>
              <a:ext uri="{FF2B5EF4-FFF2-40B4-BE49-F238E27FC236}">
                <a16:creationId xmlns:a16="http://schemas.microsoft.com/office/drawing/2014/main" id="{D206BE5F-CEB9-49D1-803B-E295E267D8A4}"/>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6" name="Footer Placeholder 4">
            <a:extLst>
              <a:ext uri="{FF2B5EF4-FFF2-40B4-BE49-F238E27FC236}">
                <a16:creationId xmlns:a16="http://schemas.microsoft.com/office/drawing/2014/main" id="{0B3134F2-7EC8-4616-B8C4-C0739FE7C4AD}"/>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5">
            <a:extLst>
              <a:ext uri="{FF2B5EF4-FFF2-40B4-BE49-F238E27FC236}">
                <a16:creationId xmlns:a16="http://schemas.microsoft.com/office/drawing/2014/main" id="{A04E556B-9E2B-4EB6-8D41-01F75CC52BF5}"/>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254008579"/>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ACKGROUND Pomegranate">
    <p:bg>
      <p:bgPr>
        <a:solidFill>
          <a:schemeClr val="accent6"/>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30BCE865-EB97-4BB1-BA4E-65299AFC6D58}"/>
              </a:ext>
            </a:extLst>
          </p:cNvPr>
          <p:cNvSpPr>
            <a:spLocks noGrp="1"/>
          </p:cNvSpPr>
          <p:nvPr>
            <p:ph type="dt" sz="half" idx="10"/>
          </p:nvPr>
        </p:nvSpPr>
        <p:spPr>
          <a:xfrm>
            <a:off x="12193200" y="6858000"/>
            <a:ext cx="0" cy="0"/>
          </a:xfrm>
        </p:spPr>
        <p:txBody>
          <a:bodyPr/>
          <a:lstStyle/>
          <a:p>
            <a:fld id="{995AAEFB-805E-4E76-BAE2-4203F4619090}" type="datetime4">
              <a:rPr lang="en-GB" smtClean="0"/>
              <a:t>27 March 2024</a:t>
            </a:fld>
            <a:endParaRPr lang="en-GB" dirty="0"/>
          </a:p>
        </p:txBody>
      </p:sp>
      <p:sp>
        <p:nvSpPr>
          <p:cNvPr id="14" name="Background">
            <a:extLst>
              <a:ext uri="{FF2B5EF4-FFF2-40B4-BE49-F238E27FC236}">
                <a16:creationId xmlns:a16="http://schemas.microsoft.com/office/drawing/2014/main" id="{664A6DE0-79CC-4CA3-9F7F-10C5EE372E4C}"/>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09177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1" name="Subtitle Eyebrow">
            <a:extLst>
              <a:ext uri="{FF2B5EF4-FFF2-40B4-BE49-F238E27FC236}">
                <a16:creationId xmlns:a16="http://schemas.microsoft.com/office/drawing/2014/main" id="{D206BE5F-CEB9-49D1-803B-E295E267D8A4}"/>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6" name="Footer Placeholder 4">
            <a:extLst>
              <a:ext uri="{FF2B5EF4-FFF2-40B4-BE49-F238E27FC236}">
                <a16:creationId xmlns:a16="http://schemas.microsoft.com/office/drawing/2014/main" id="{0B3134F2-7EC8-4616-B8C4-C0739FE7C4AD}"/>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5">
            <a:extLst>
              <a:ext uri="{FF2B5EF4-FFF2-40B4-BE49-F238E27FC236}">
                <a16:creationId xmlns:a16="http://schemas.microsoft.com/office/drawing/2014/main" id="{A04E556B-9E2B-4EB6-8D41-01F75CC52BF5}"/>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592823970"/>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PLAY Title Only">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DE4DB6AC-0CD0-4523-A347-0C4D91692F5E}"/>
              </a:ext>
            </a:extLst>
          </p:cNvPr>
          <p:cNvSpPr>
            <a:spLocks noGrp="1"/>
          </p:cNvSpPr>
          <p:nvPr>
            <p:ph type="dt" sz="half" idx="24"/>
          </p:nvPr>
        </p:nvSpPr>
        <p:spPr/>
        <p:txBody>
          <a:bodyPr/>
          <a:lstStyle/>
          <a:p>
            <a:fld id="{A78E5AC6-0044-4D78-99C1-717509E22722}" type="datetime4">
              <a:rPr lang="en-GB" smtClean="0"/>
              <a:t>27 March 2024</a:t>
            </a:fld>
            <a:endParaRPr lang="en-GB" dirty="0"/>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539750" y="1980000"/>
            <a:ext cx="5464800" cy="1072800"/>
          </a:xfrm>
        </p:spPr>
        <p:txBody>
          <a:bodyPr/>
          <a:lstStyle/>
          <a:p>
            <a:r>
              <a:rPr lang="en-GB" dirty="0"/>
              <a:t>Click to add title</a:t>
            </a:r>
          </a:p>
        </p:txBody>
      </p:sp>
      <p:sp>
        <p:nvSpPr>
          <p:cNvPr id="11" name="Subtitle Eyebrow">
            <a:extLst>
              <a:ext uri="{FF2B5EF4-FFF2-40B4-BE49-F238E27FC236}">
                <a16:creationId xmlns:a16="http://schemas.microsoft.com/office/drawing/2014/main" id="{6BC49434-3EB3-41C0-83F5-556D0CF37030}"/>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5" name="Footer Placeholder 4">
            <a:extLst>
              <a:ext uri="{FF2B5EF4-FFF2-40B4-BE49-F238E27FC236}">
                <a16:creationId xmlns:a16="http://schemas.microsoft.com/office/drawing/2014/main" id="{0BE2DE24-DF9F-447B-B6C3-908B6DD11E47}"/>
              </a:ext>
            </a:extLst>
          </p:cNvPr>
          <p:cNvSpPr>
            <a:spLocks noGrp="1"/>
          </p:cNvSpPr>
          <p:nvPr>
            <p:ph type="ftr" sz="quarter" idx="25"/>
          </p:nvPr>
        </p:nvSpPr>
        <p:spPr/>
        <p:txBody>
          <a:bodyPr/>
          <a:lstStyle/>
          <a:p>
            <a:endParaRPr lang="en-GB" dirty="0"/>
          </a:p>
        </p:txBody>
      </p:sp>
      <p:sp>
        <p:nvSpPr>
          <p:cNvPr id="6" name="Slide Number Placeholder 5">
            <a:extLst>
              <a:ext uri="{FF2B5EF4-FFF2-40B4-BE49-F238E27FC236}">
                <a16:creationId xmlns:a16="http://schemas.microsoft.com/office/drawing/2014/main" id="{A105EE41-47F6-4260-903A-1FA6906396D7}"/>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9" name="Logo">
            <a:extLst>
              <a:ext uri="{FF2B5EF4-FFF2-40B4-BE49-F238E27FC236}">
                <a16:creationId xmlns:a16="http://schemas.microsoft.com/office/drawing/2014/main" id="{A5B96C5F-194D-42EE-8048-996C643AD70D}"/>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6360809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LAY Title and Top Text ">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DE4DB6AC-0CD0-4523-A347-0C4D91692F5E}"/>
              </a:ext>
            </a:extLst>
          </p:cNvPr>
          <p:cNvSpPr>
            <a:spLocks noGrp="1"/>
          </p:cNvSpPr>
          <p:nvPr>
            <p:ph type="dt" sz="half" idx="24"/>
          </p:nvPr>
        </p:nvSpPr>
        <p:spPr/>
        <p:txBody>
          <a:bodyPr/>
          <a:lstStyle/>
          <a:p>
            <a:fld id="{C99E0EC7-52FC-46E3-A9A5-60CCE854CAD9}" type="datetime4">
              <a:rPr lang="en-GB" smtClean="0"/>
              <a:t>27 March 2024</a:t>
            </a:fld>
            <a:endParaRPr lang="en-GB" dirty="0"/>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539750" y="907200"/>
            <a:ext cx="5464800" cy="442800"/>
          </a:xfrm>
        </p:spPr>
        <p:txBody>
          <a:bodyPr/>
          <a:lstStyle/>
          <a:p>
            <a:r>
              <a:rPr lang="en-GB" dirty="0"/>
              <a:t>Click to add title</a:t>
            </a:r>
          </a:p>
        </p:txBody>
      </p:sp>
      <p:sp>
        <p:nvSpPr>
          <p:cNvPr id="11" name="Subtitle Eyebrow">
            <a:extLst>
              <a:ext uri="{FF2B5EF4-FFF2-40B4-BE49-F238E27FC236}">
                <a16:creationId xmlns:a16="http://schemas.microsoft.com/office/drawing/2014/main" id="{6BC49434-3EB3-41C0-83F5-556D0CF37030}"/>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5" name="Footer Placeholder 4">
            <a:extLst>
              <a:ext uri="{FF2B5EF4-FFF2-40B4-BE49-F238E27FC236}">
                <a16:creationId xmlns:a16="http://schemas.microsoft.com/office/drawing/2014/main" id="{0BE2DE24-DF9F-447B-B6C3-908B6DD11E47}"/>
              </a:ext>
            </a:extLst>
          </p:cNvPr>
          <p:cNvSpPr>
            <a:spLocks noGrp="1"/>
          </p:cNvSpPr>
          <p:nvPr>
            <p:ph type="ftr" sz="quarter" idx="25"/>
          </p:nvPr>
        </p:nvSpPr>
        <p:spPr/>
        <p:txBody>
          <a:bodyPr/>
          <a:lstStyle/>
          <a:p>
            <a:endParaRPr lang="en-GB" dirty="0"/>
          </a:p>
        </p:txBody>
      </p:sp>
      <p:sp>
        <p:nvSpPr>
          <p:cNvPr id="6" name="Slide Number Placeholder 5">
            <a:extLst>
              <a:ext uri="{FF2B5EF4-FFF2-40B4-BE49-F238E27FC236}">
                <a16:creationId xmlns:a16="http://schemas.microsoft.com/office/drawing/2014/main" id="{A105EE41-47F6-4260-903A-1FA6906396D7}"/>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9" name="Text Placeholder 8">
            <a:extLst>
              <a:ext uri="{FF2B5EF4-FFF2-40B4-BE49-F238E27FC236}">
                <a16:creationId xmlns:a16="http://schemas.microsoft.com/office/drawing/2014/main" id="{D176210D-BB15-4F94-BBD9-78DBA5A55E22}"/>
              </a:ext>
            </a:extLst>
          </p:cNvPr>
          <p:cNvSpPr>
            <a:spLocks noGrp="1"/>
          </p:cNvSpPr>
          <p:nvPr>
            <p:ph type="body" sz="quarter" idx="34" hasCustomPrompt="1"/>
          </p:nvPr>
        </p:nvSpPr>
        <p:spPr>
          <a:xfrm>
            <a:off x="540000" y="1350000"/>
            <a:ext cx="5464800" cy="644400"/>
          </a:xfrm>
        </p:spPr>
        <p:txBody>
          <a:body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Logo">
            <a:extLst>
              <a:ext uri="{FF2B5EF4-FFF2-40B4-BE49-F238E27FC236}">
                <a16:creationId xmlns:a16="http://schemas.microsoft.com/office/drawing/2014/main" id="{513A64FF-A7A1-4A75-B78B-C49F660B20B4}"/>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22356722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DEBAR Gradient">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6C25432C-546C-4B94-94D2-CBD83D0F1276}" type="datetime4">
              <a:rPr lang="en-GB" smtClean="0"/>
              <a:t>27 March 2024</a:t>
            </a:fld>
            <a:endParaRPr lang="en-GB" dirty="0"/>
          </a:p>
        </p:txBody>
      </p:sp>
      <p:pic>
        <p:nvPicPr>
          <p:cNvPr id="20" name="Graphics">
            <a:extLst>
              <a:ext uri="{FF2B5EF4-FFF2-40B4-BE49-F238E27FC236}">
                <a16:creationId xmlns:a16="http://schemas.microsoft.com/office/drawing/2014/main" id="{E14E4409-3728-490A-AB72-0EEC9B1E53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Freeform: Shape 20">
            <a:extLst>
              <a:ext uri="{FF2B5EF4-FFF2-40B4-BE49-F238E27FC236}">
                <a16:creationId xmlns:a16="http://schemas.microsoft.com/office/drawing/2014/main" id="{783B00A4-20D6-495F-906F-445B9363312B}"/>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3" name="Logo">
            <a:extLst>
              <a:ext uri="{FF2B5EF4-FFF2-40B4-BE49-F238E27FC236}">
                <a16:creationId xmlns:a16="http://schemas.microsoft.com/office/drawing/2014/main" id="{E4355A66-8151-441E-ACDA-BF23348F00F5}"/>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bwMode="white">
          <a:xfrm>
            <a:off x="540000" y="1350000"/>
            <a:ext cx="2210400" cy="1620000"/>
          </a:xfrm>
        </p:spPr>
        <p:txBody>
          <a:bodyPr/>
          <a:lstStyle>
            <a:lvl1pPr>
              <a:defRPr sz="2200">
                <a:solidFill>
                  <a:schemeClr val="bg1"/>
                </a:solidFill>
              </a:defRPr>
            </a:lvl1pPr>
          </a:lstStyle>
          <a:p>
            <a:r>
              <a:rPr lang="en-GB" dirty="0"/>
              <a:t>Click to add title</a:t>
            </a:r>
          </a:p>
        </p:txBody>
      </p:sp>
      <p:sp>
        <p:nvSpPr>
          <p:cNvPr id="6" name="Text Placeholder 5">
            <a:extLst>
              <a:ext uri="{FF2B5EF4-FFF2-40B4-BE49-F238E27FC236}">
                <a16:creationId xmlns:a16="http://schemas.microsoft.com/office/drawing/2014/main" id="{95BBD86D-97AD-430E-9A57-01ADDD608E45}"/>
              </a:ext>
            </a:extLst>
          </p:cNvPr>
          <p:cNvSpPr>
            <a:spLocks noGrp="1"/>
          </p:cNvSpPr>
          <p:nvPr>
            <p:ph type="body" sz="quarter" idx="21" hasCustomPrompt="1"/>
          </p:nvPr>
        </p:nvSpPr>
        <p:spPr>
          <a:xfrm>
            <a:off x="540000" y="3060000"/>
            <a:ext cx="2210400" cy="3254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2" name="Subtitle Eyebrow">
            <a:extLst>
              <a:ext uri="{FF2B5EF4-FFF2-40B4-BE49-F238E27FC236}">
                <a16:creationId xmlns:a16="http://schemas.microsoft.com/office/drawing/2014/main" id="{73F544EF-7F8D-4C5B-9DAD-E103EDE1988A}"/>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847010568"/>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DEBAR Stone Gray">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AA227A8B-438B-40F9-BE80-A730A3920172}" type="datetime4">
              <a:rPr lang="en-GB" smtClean="0"/>
              <a:t>27 March 2024</a:t>
            </a:fld>
            <a:endParaRPr lang="en-GB" dirty="0"/>
          </a:p>
        </p:txBody>
      </p:sp>
      <p:sp>
        <p:nvSpPr>
          <p:cNvPr id="19" name="Background">
            <a:extLst>
              <a:ext uri="{FF2B5EF4-FFF2-40B4-BE49-F238E27FC236}">
                <a16:creationId xmlns:a16="http://schemas.microsoft.com/office/drawing/2014/main" id="{7084BBB7-2084-4752-B455-CD607B1E374B}"/>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1" name="Freeform: Shape 20">
            <a:extLst>
              <a:ext uri="{FF2B5EF4-FFF2-40B4-BE49-F238E27FC236}">
                <a16:creationId xmlns:a16="http://schemas.microsoft.com/office/drawing/2014/main" id="{783B00A4-20D6-495F-906F-445B9363312B}"/>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3" name="Logo">
            <a:extLst>
              <a:ext uri="{FF2B5EF4-FFF2-40B4-BE49-F238E27FC236}">
                <a16:creationId xmlns:a16="http://schemas.microsoft.com/office/drawing/2014/main" id="{E4355A66-8151-441E-ACDA-BF23348F00F5}"/>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bwMode="white">
          <a:xfrm>
            <a:off x="540000" y="1350000"/>
            <a:ext cx="2210400" cy="1620000"/>
          </a:xfrm>
        </p:spPr>
        <p:txBody>
          <a:bodyPr/>
          <a:lstStyle>
            <a:lvl1pPr>
              <a:defRPr sz="2200">
                <a:solidFill>
                  <a:schemeClr val="tx1"/>
                </a:solidFill>
              </a:defRPr>
            </a:lvl1pPr>
          </a:lstStyle>
          <a:p>
            <a:r>
              <a:rPr lang="en-GB" dirty="0"/>
              <a:t>Click to add title</a:t>
            </a:r>
          </a:p>
        </p:txBody>
      </p:sp>
      <p:sp>
        <p:nvSpPr>
          <p:cNvPr id="6" name="Text Placeholder 5">
            <a:extLst>
              <a:ext uri="{FF2B5EF4-FFF2-40B4-BE49-F238E27FC236}">
                <a16:creationId xmlns:a16="http://schemas.microsoft.com/office/drawing/2014/main" id="{95BBD86D-97AD-430E-9A57-01ADDD608E45}"/>
              </a:ext>
            </a:extLst>
          </p:cNvPr>
          <p:cNvSpPr>
            <a:spLocks noGrp="1"/>
          </p:cNvSpPr>
          <p:nvPr>
            <p:ph type="body" sz="quarter" idx="21" hasCustomPrompt="1"/>
          </p:nvPr>
        </p:nvSpPr>
        <p:spPr>
          <a:xfrm>
            <a:off x="540000" y="3063600"/>
            <a:ext cx="2210400" cy="3254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2" name="Subtitle Eyebrow">
            <a:extLst>
              <a:ext uri="{FF2B5EF4-FFF2-40B4-BE49-F238E27FC236}">
                <a16:creationId xmlns:a16="http://schemas.microsoft.com/office/drawing/2014/main" id="{73F544EF-7F8D-4C5B-9DAD-E103EDE1988A}"/>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838138616"/>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DEBAR Grapefruit">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9595C688-6127-46A9-B815-9AEC323BA8F7}" type="datetime4">
              <a:rPr lang="en-GB" smtClean="0"/>
              <a:t>27 March 2024</a:t>
            </a:fld>
            <a:endParaRPr lang="en-GB" dirty="0"/>
          </a:p>
        </p:txBody>
      </p:sp>
      <p:sp>
        <p:nvSpPr>
          <p:cNvPr id="19" name="Background">
            <a:extLst>
              <a:ext uri="{FF2B5EF4-FFF2-40B4-BE49-F238E27FC236}">
                <a16:creationId xmlns:a16="http://schemas.microsoft.com/office/drawing/2014/main" id="{7084BBB7-2084-4752-B455-CD607B1E374B}"/>
              </a:ext>
            </a:extLst>
          </p:cNvPr>
          <p:cNvSpPr/>
          <p:nvPr userDrawn="1"/>
        </p:nvSpPr>
        <p:spPr>
          <a:xfrm>
            <a:off x="0" y="0"/>
            <a:ext cx="12193200" cy="686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1" name="Freeform: Shape 20">
            <a:extLst>
              <a:ext uri="{FF2B5EF4-FFF2-40B4-BE49-F238E27FC236}">
                <a16:creationId xmlns:a16="http://schemas.microsoft.com/office/drawing/2014/main" id="{783B00A4-20D6-495F-906F-445B9363312B}"/>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3" name="Logo">
            <a:extLst>
              <a:ext uri="{FF2B5EF4-FFF2-40B4-BE49-F238E27FC236}">
                <a16:creationId xmlns:a16="http://schemas.microsoft.com/office/drawing/2014/main" id="{E4355A66-8151-441E-ACDA-BF23348F00F5}"/>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bwMode="white">
          <a:xfrm>
            <a:off x="540000" y="1350000"/>
            <a:ext cx="2210400" cy="1620000"/>
          </a:xfrm>
        </p:spPr>
        <p:txBody>
          <a:bodyPr/>
          <a:lstStyle>
            <a:lvl1pPr>
              <a:defRPr sz="2200">
                <a:solidFill>
                  <a:schemeClr val="bg1"/>
                </a:solidFill>
              </a:defRPr>
            </a:lvl1pPr>
          </a:lstStyle>
          <a:p>
            <a:r>
              <a:rPr lang="en-GB" dirty="0"/>
              <a:t>Click to add title</a:t>
            </a:r>
          </a:p>
        </p:txBody>
      </p:sp>
      <p:sp>
        <p:nvSpPr>
          <p:cNvPr id="6" name="Text Placeholder 5">
            <a:extLst>
              <a:ext uri="{FF2B5EF4-FFF2-40B4-BE49-F238E27FC236}">
                <a16:creationId xmlns:a16="http://schemas.microsoft.com/office/drawing/2014/main" id="{95BBD86D-97AD-430E-9A57-01ADDD608E45}"/>
              </a:ext>
            </a:extLst>
          </p:cNvPr>
          <p:cNvSpPr>
            <a:spLocks noGrp="1"/>
          </p:cNvSpPr>
          <p:nvPr>
            <p:ph type="body" sz="quarter" idx="21" hasCustomPrompt="1"/>
          </p:nvPr>
        </p:nvSpPr>
        <p:spPr>
          <a:xfrm>
            <a:off x="540000" y="3063600"/>
            <a:ext cx="2210400" cy="3254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2" name="Subtitle Eyebrow">
            <a:extLst>
              <a:ext uri="{FF2B5EF4-FFF2-40B4-BE49-F238E27FC236}">
                <a16:creationId xmlns:a16="http://schemas.microsoft.com/office/drawing/2014/main" id="{73F544EF-7F8D-4C5B-9DAD-E103EDE1988A}"/>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792578848"/>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DEBAR Plum">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BA3562DA-4B42-48F9-B4B2-94FECFDED708}" type="datetime4">
              <a:rPr lang="en-GB" smtClean="0"/>
              <a:t>27 March 2024</a:t>
            </a:fld>
            <a:endParaRPr lang="en-GB" dirty="0"/>
          </a:p>
        </p:txBody>
      </p:sp>
      <p:sp>
        <p:nvSpPr>
          <p:cNvPr id="19" name="Background">
            <a:extLst>
              <a:ext uri="{FF2B5EF4-FFF2-40B4-BE49-F238E27FC236}">
                <a16:creationId xmlns:a16="http://schemas.microsoft.com/office/drawing/2014/main" id="{7084BBB7-2084-4752-B455-CD607B1E374B}"/>
              </a:ext>
            </a:extLst>
          </p:cNvPr>
          <p:cNvSpPr/>
          <p:nvPr userDrawn="1"/>
        </p:nvSpPr>
        <p:spPr>
          <a:xfrm>
            <a:off x="0" y="0"/>
            <a:ext cx="12193200" cy="686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1" name="Freeform: Shape 20">
            <a:extLst>
              <a:ext uri="{FF2B5EF4-FFF2-40B4-BE49-F238E27FC236}">
                <a16:creationId xmlns:a16="http://schemas.microsoft.com/office/drawing/2014/main" id="{783B00A4-20D6-495F-906F-445B9363312B}"/>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3" name="Logo">
            <a:extLst>
              <a:ext uri="{FF2B5EF4-FFF2-40B4-BE49-F238E27FC236}">
                <a16:creationId xmlns:a16="http://schemas.microsoft.com/office/drawing/2014/main" id="{E4355A66-8151-441E-ACDA-BF23348F00F5}"/>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bwMode="white">
          <a:xfrm>
            <a:off x="540000" y="1350000"/>
            <a:ext cx="2210400" cy="1620000"/>
          </a:xfrm>
        </p:spPr>
        <p:txBody>
          <a:bodyPr/>
          <a:lstStyle>
            <a:lvl1pPr>
              <a:defRPr sz="2200">
                <a:solidFill>
                  <a:schemeClr val="bg1"/>
                </a:solidFill>
              </a:defRPr>
            </a:lvl1pPr>
          </a:lstStyle>
          <a:p>
            <a:r>
              <a:rPr lang="en-GB" dirty="0"/>
              <a:t>Click to add title</a:t>
            </a:r>
          </a:p>
        </p:txBody>
      </p:sp>
      <p:sp>
        <p:nvSpPr>
          <p:cNvPr id="6" name="Text Placeholder 5">
            <a:extLst>
              <a:ext uri="{FF2B5EF4-FFF2-40B4-BE49-F238E27FC236}">
                <a16:creationId xmlns:a16="http://schemas.microsoft.com/office/drawing/2014/main" id="{95BBD86D-97AD-430E-9A57-01ADDD608E45}"/>
              </a:ext>
            </a:extLst>
          </p:cNvPr>
          <p:cNvSpPr>
            <a:spLocks noGrp="1"/>
          </p:cNvSpPr>
          <p:nvPr>
            <p:ph type="body" sz="quarter" idx="21" hasCustomPrompt="1"/>
          </p:nvPr>
        </p:nvSpPr>
        <p:spPr>
          <a:xfrm>
            <a:off x="540000" y="3063600"/>
            <a:ext cx="2210400" cy="3254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2" name="Subtitle Eyebrow">
            <a:extLst>
              <a:ext uri="{FF2B5EF4-FFF2-40B4-BE49-F238E27FC236}">
                <a16:creationId xmlns:a16="http://schemas.microsoft.com/office/drawing/2014/main" id="{73F544EF-7F8D-4C5B-9DAD-E103EDE1988A}"/>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392264963"/>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IDEBAR Blueberry">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AB44A5F2-D7C3-4E5F-BC14-7E4A5342BEC9}" type="datetime4">
              <a:rPr lang="en-GB" smtClean="0"/>
              <a:t>27 March 2024</a:t>
            </a:fld>
            <a:endParaRPr lang="en-GB" dirty="0"/>
          </a:p>
        </p:txBody>
      </p:sp>
      <p:sp>
        <p:nvSpPr>
          <p:cNvPr id="19" name="Background">
            <a:extLst>
              <a:ext uri="{FF2B5EF4-FFF2-40B4-BE49-F238E27FC236}">
                <a16:creationId xmlns:a16="http://schemas.microsoft.com/office/drawing/2014/main" id="{7084BBB7-2084-4752-B455-CD607B1E374B}"/>
              </a:ext>
            </a:extLst>
          </p:cNvPr>
          <p:cNvSpPr/>
          <p:nvPr userDrawn="1"/>
        </p:nvSpPr>
        <p:spPr>
          <a:xfrm>
            <a:off x="0" y="0"/>
            <a:ext cx="12193200" cy="686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1" name="Freeform: Shape 20">
            <a:extLst>
              <a:ext uri="{FF2B5EF4-FFF2-40B4-BE49-F238E27FC236}">
                <a16:creationId xmlns:a16="http://schemas.microsoft.com/office/drawing/2014/main" id="{783B00A4-20D6-495F-906F-445B9363312B}"/>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3" name="Logo">
            <a:extLst>
              <a:ext uri="{FF2B5EF4-FFF2-40B4-BE49-F238E27FC236}">
                <a16:creationId xmlns:a16="http://schemas.microsoft.com/office/drawing/2014/main" id="{E4355A66-8151-441E-ACDA-BF23348F00F5}"/>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bwMode="white">
          <a:xfrm>
            <a:off x="540000" y="1350000"/>
            <a:ext cx="2210400" cy="1620000"/>
          </a:xfrm>
        </p:spPr>
        <p:txBody>
          <a:bodyPr/>
          <a:lstStyle>
            <a:lvl1pPr>
              <a:defRPr sz="2200">
                <a:solidFill>
                  <a:schemeClr val="bg1"/>
                </a:solidFill>
              </a:defRPr>
            </a:lvl1pPr>
          </a:lstStyle>
          <a:p>
            <a:r>
              <a:rPr lang="en-GB" dirty="0"/>
              <a:t>Click to add title</a:t>
            </a:r>
          </a:p>
        </p:txBody>
      </p:sp>
      <p:sp>
        <p:nvSpPr>
          <p:cNvPr id="6" name="Text Placeholder 5">
            <a:extLst>
              <a:ext uri="{FF2B5EF4-FFF2-40B4-BE49-F238E27FC236}">
                <a16:creationId xmlns:a16="http://schemas.microsoft.com/office/drawing/2014/main" id="{95BBD86D-97AD-430E-9A57-01ADDD608E45}"/>
              </a:ext>
            </a:extLst>
          </p:cNvPr>
          <p:cNvSpPr>
            <a:spLocks noGrp="1"/>
          </p:cNvSpPr>
          <p:nvPr>
            <p:ph type="body" sz="quarter" idx="21" hasCustomPrompt="1"/>
          </p:nvPr>
        </p:nvSpPr>
        <p:spPr>
          <a:xfrm>
            <a:off x="540000" y="3060000"/>
            <a:ext cx="2210400" cy="3254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2" name="Subtitle Eyebrow">
            <a:extLst>
              <a:ext uri="{FF2B5EF4-FFF2-40B4-BE49-F238E27FC236}">
                <a16:creationId xmlns:a16="http://schemas.microsoft.com/office/drawing/2014/main" id="{73F544EF-7F8D-4C5B-9DAD-E103EDE1988A}"/>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463051801"/>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DEBAR Avocado">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858DDD02-2ED9-478F-A08B-038426985CFA}" type="datetime4">
              <a:rPr lang="en-GB" smtClean="0"/>
              <a:t>27 March 2024</a:t>
            </a:fld>
            <a:endParaRPr lang="en-GB" dirty="0"/>
          </a:p>
        </p:txBody>
      </p:sp>
      <p:sp>
        <p:nvSpPr>
          <p:cNvPr id="19" name="Background">
            <a:extLst>
              <a:ext uri="{FF2B5EF4-FFF2-40B4-BE49-F238E27FC236}">
                <a16:creationId xmlns:a16="http://schemas.microsoft.com/office/drawing/2014/main" id="{7084BBB7-2084-4752-B455-CD607B1E374B}"/>
              </a:ext>
            </a:extLst>
          </p:cNvPr>
          <p:cNvSpPr/>
          <p:nvPr userDrawn="1"/>
        </p:nvSpPr>
        <p:spPr>
          <a:xfrm>
            <a:off x="0" y="0"/>
            <a:ext cx="12193200" cy="6861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1" name="Freeform: Shape 20">
            <a:extLst>
              <a:ext uri="{FF2B5EF4-FFF2-40B4-BE49-F238E27FC236}">
                <a16:creationId xmlns:a16="http://schemas.microsoft.com/office/drawing/2014/main" id="{783B00A4-20D6-495F-906F-445B9363312B}"/>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3" name="Logo">
            <a:extLst>
              <a:ext uri="{FF2B5EF4-FFF2-40B4-BE49-F238E27FC236}">
                <a16:creationId xmlns:a16="http://schemas.microsoft.com/office/drawing/2014/main" id="{E4355A66-8151-441E-ACDA-BF23348F00F5}"/>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bwMode="white">
          <a:xfrm>
            <a:off x="540000" y="1350000"/>
            <a:ext cx="2210400" cy="1620000"/>
          </a:xfrm>
        </p:spPr>
        <p:txBody>
          <a:bodyPr/>
          <a:lstStyle>
            <a:lvl1pPr>
              <a:defRPr sz="1800">
                <a:solidFill>
                  <a:schemeClr val="bg1"/>
                </a:solidFill>
              </a:defRPr>
            </a:lvl1pPr>
          </a:lstStyle>
          <a:p>
            <a:r>
              <a:rPr lang="en-GB" dirty="0"/>
              <a:t>Click to add title</a:t>
            </a:r>
          </a:p>
        </p:txBody>
      </p:sp>
      <p:sp>
        <p:nvSpPr>
          <p:cNvPr id="6" name="Text Placeholder 5">
            <a:extLst>
              <a:ext uri="{FF2B5EF4-FFF2-40B4-BE49-F238E27FC236}">
                <a16:creationId xmlns:a16="http://schemas.microsoft.com/office/drawing/2014/main" id="{95BBD86D-97AD-430E-9A57-01ADDD608E45}"/>
              </a:ext>
            </a:extLst>
          </p:cNvPr>
          <p:cNvSpPr>
            <a:spLocks noGrp="1"/>
          </p:cNvSpPr>
          <p:nvPr>
            <p:ph type="body" sz="quarter" idx="21" hasCustomPrompt="1"/>
          </p:nvPr>
        </p:nvSpPr>
        <p:spPr>
          <a:xfrm>
            <a:off x="540000" y="3060000"/>
            <a:ext cx="2210400" cy="3254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2" name="Subtitle Eyebrow">
            <a:extLst>
              <a:ext uri="{FF2B5EF4-FFF2-40B4-BE49-F238E27FC236}">
                <a16:creationId xmlns:a16="http://schemas.microsoft.com/office/drawing/2014/main" id="{73F544EF-7F8D-4C5B-9DAD-E103EDE1988A}"/>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145790694"/>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IDEBAR Pomegranate">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7190C225-6CEE-4BD8-B5A1-6D946D6C9859}" type="datetime4">
              <a:rPr lang="en-GB" smtClean="0"/>
              <a:t>27 March 2024</a:t>
            </a:fld>
            <a:endParaRPr lang="en-GB" dirty="0"/>
          </a:p>
        </p:txBody>
      </p:sp>
      <p:sp>
        <p:nvSpPr>
          <p:cNvPr id="19" name="Background">
            <a:extLst>
              <a:ext uri="{FF2B5EF4-FFF2-40B4-BE49-F238E27FC236}">
                <a16:creationId xmlns:a16="http://schemas.microsoft.com/office/drawing/2014/main" id="{7084BBB7-2084-4752-B455-CD607B1E374B}"/>
              </a:ext>
            </a:extLst>
          </p:cNvPr>
          <p:cNvSpPr/>
          <p:nvPr userDrawn="1"/>
        </p:nvSpPr>
        <p:spPr>
          <a:xfrm>
            <a:off x="0" y="0"/>
            <a:ext cx="12193200" cy="6861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1" name="Freeform: Shape 20">
            <a:extLst>
              <a:ext uri="{FF2B5EF4-FFF2-40B4-BE49-F238E27FC236}">
                <a16:creationId xmlns:a16="http://schemas.microsoft.com/office/drawing/2014/main" id="{783B00A4-20D6-495F-906F-445B9363312B}"/>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3" name="Logo">
            <a:extLst>
              <a:ext uri="{FF2B5EF4-FFF2-40B4-BE49-F238E27FC236}">
                <a16:creationId xmlns:a16="http://schemas.microsoft.com/office/drawing/2014/main" id="{E4355A66-8151-441E-ACDA-BF23348F00F5}"/>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bwMode="white">
          <a:xfrm>
            <a:off x="540000" y="1350000"/>
            <a:ext cx="2210400" cy="1620000"/>
          </a:xfrm>
        </p:spPr>
        <p:txBody>
          <a:bodyPr/>
          <a:lstStyle>
            <a:lvl1pPr>
              <a:defRPr sz="2200">
                <a:solidFill>
                  <a:schemeClr val="bg1"/>
                </a:solidFill>
              </a:defRPr>
            </a:lvl1pPr>
          </a:lstStyle>
          <a:p>
            <a:r>
              <a:rPr lang="en-GB" dirty="0"/>
              <a:t>Click to add title</a:t>
            </a:r>
          </a:p>
        </p:txBody>
      </p:sp>
      <p:sp>
        <p:nvSpPr>
          <p:cNvPr id="6" name="Text Placeholder 5">
            <a:extLst>
              <a:ext uri="{FF2B5EF4-FFF2-40B4-BE49-F238E27FC236}">
                <a16:creationId xmlns:a16="http://schemas.microsoft.com/office/drawing/2014/main" id="{95BBD86D-97AD-430E-9A57-01ADDD608E45}"/>
              </a:ext>
            </a:extLst>
          </p:cNvPr>
          <p:cNvSpPr>
            <a:spLocks noGrp="1"/>
          </p:cNvSpPr>
          <p:nvPr>
            <p:ph type="body" sz="quarter" idx="21" hasCustomPrompt="1"/>
          </p:nvPr>
        </p:nvSpPr>
        <p:spPr>
          <a:xfrm>
            <a:off x="540000" y="3060000"/>
            <a:ext cx="2210400" cy="3254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2" name="Subtitle Eyebrow">
            <a:extLst>
              <a:ext uri="{FF2B5EF4-FFF2-40B4-BE49-F238E27FC236}">
                <a16:creationId xmlns:a16="http://schemas.microsoft.com/office/drawing/2014/main" id="{73F544EF-7F8D-4C5B-9DAD-E103EDE1988A}"/>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bg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774073268"/>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DEBAR White">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AA227A8B-438B-40F9-BE80-A730A3920172}" type="datetime4">
              <a:rPr lang="en-GB" smtClean="0"/>
              <a:t>27 March 2024</a:t>
            </a:fld>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bwMode="white">
          <a:xfrm>
            <a:off x="540000" y="1350000"/>
            <a:ext cx="2210400" cy="1620000"/>
          </a:xfrm>
        </p:spPr>
        <p:txBody>
          <a:bodyPr/>
          <a:lstStyle>
            <a:lvl1pPr>
              <a:defRPr sz="2200">
                <a:solidFill>
                  <a:schemeClr val="tx1"/>
                </a:solidFill>
              </a:defRPr>
            </a:lvl1pPr>
          </a:lstStyle>
          <a:p>
            <a:r>
              <a:rPr lang="en-GB" dirty="0"/>
              <a:t>Click to add title</a:t>
            </a:r>
          </a:p>
        </p:txBody>
      </p:sp>
      <p:sp>
        <p:nvSpPr>
          <p:cNvPr id="6" name="Text Placeholder 5">
            <a:extLst>
              <a:ext uri="{FF2B5EF4-FFF2-40B4-BE49-F238E27FC236}">
                <a16:creationId xmlns:a16="http://schemas.microsoft.com/office/drawing/2014/main" id="{95BBD86D-97AD-430E-9A57-01ADDD608E45}"/>
              </a:ext>
            </a:extLst>
          </p:cNvPr>
          <p:cNvSpPr>
            <a:spLocks noGrp="1"/>
          </p:cNvSpPr>
          <p:nvPr>
            <p:ph type="body" sz="quarter" idx="21" hasCustomPrompt="1"/>
          </p:nvPr>
        </p:nvSpPr>
        <p:spPr>
          <a:xfrm>
            <a:off x="540000" y="3060000"/>
            <a:ext cx="2210400" cy="3254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2" name="Subtitle Eyebrow">
            <a:extLst>
              <a:ext uri="{FF2B5EF4-FFF2-40B4-BE49-F238E27FC236}">
                <a16:creationId xmlns:a16="http://schemas.microsoft.com/office/drawing/2014/main" id="{73F544EF-7F8D-4C5B-9DAD-E103EDE1988A}"/>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9" name="Logo">
            <a:extLst>
              <a:ext uri="{FF2B5EF4-FFF2-40B4-BE49-F238E27FC236}">
                <a16:creationId xmlns:a16="http://schemas.microsoft.com/office/drawing/2014/main" id="{C4CEAEC9-C6E8-4603-9A68-2546ED101985}"/>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4194075476"/>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GENDA Gradient">
    <p:bg>
      <p:bgPr>
        <a:solidFill>
          <a:schemeClr val="accent1"/>
        </a:solidFill>
        <a:effectLst/>
      </p:bgPr>
    </p:bg>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07DB56A5-150E-4300-8632-8145ED4FFE84}"/>
              </a:ext>
            </a:extLst>
          </p:cNvPr>
          <p:cNvSpPr>
            <a:spLocks noGrp="1"/>
          </p:cNvSpPr>
          <p:nvPr>
            <p:ph type="dt" sz="half" idx="14"/>
          </p:nvPr>
        </p:nvSpPr>
        <p:spPr/>
        <p:txBody>
          <a:bodyPr/>
          <a:lstStyle/>
          <a:p>
            <a:fld id="{959590AC-AFC6-41DE-8F5B-59D0E345F912}" type="datetime4">
              <a:rPr lang="en-GB" smtClean="0"/>
              <a:t>27 March 2024</a:t>
            </a:fld>
            <a:endParaRPr lang="en-GB" dirty="0"/>
          </a:p>
        </p:txBody>
      </p:sp>
      <p:pic>
        <p:nvPicPr>
          <p:cNvPr id="8" name="Graphics">
            <a:extLst>
              <a:ext uri="{FF2B5EF4-FFF2-40B4-BE49-F238E27FC236}">
                <a16:creationId xmlns:a16="http://schemas.microsoft.com/office/drawing/2014/main" id="{982EFC19-DCF7-47B4-90B8-F8376BB241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riangle 12">
            <a:extLst>
              <a:ext uri="{FF2B5EF4-FFF2-40B4-BE49-F238E27FC236}">
                <a16:creationId xmlns:a16="http://schemas.microsoft.com/office/drawing/2014/main" id="{2C9D78F1-90AC-4EC6-978E-0E947AAA3682}"/>
              </a:ext>
            </a:extLst>
          </p:cNvPr>
          <p:cNvSpPr/>
          <p:nvPr/>
        </p:nvSpPr>
        <p:spPr bwMode="white">
          <a:xfrm rot="5400000">
            <a:off x="-24337" y="1972808"/>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4" name="Freeform 1">
            <a:extLst>
              <a:ext uri="{FF2B5EF4-FFF2-40B4-BE49-F238E27FC236}">
                <a16:creationId xmlns:a16="http://schemas.microsoft.com/office/drawing/2014/main" id="{9727929E-A4E5-47D4-A218-62929DE13E46}"/>
              </a:ext>
            </a:extLst>
          </p:cNvPr>
          <p:cNvSpPr>
            <a:spLocks noChangeArrowheads="1"/>
          </p:cNvSpPr>
          <p:nvPr/>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3" name="Title 2">
            <a:extLst>
              <a:ext uri="{FF2B5EF4-FFF2-40B4-BE49-F238E27FC236}">
                <a16:creationId xmlns:a16="http://schemas.microsoft.com/office/drawing/2014/main" id="{82B3B4A0-C375-41A6-AA76-9E9EE3A791C0}"/>
              </a:ext>
            </a:extLst>
          </p:cNvPr>
          <p:cNvSpPr>
            <a:spLocks noGrp="1"/>
          </p:cNvSpPr>
          <p:nvPr>
            <p:ph type="title" hasCustomPrompt="1"/>
          </p:nvPr>
        </p:nvSpPr>
        <p:spPr bwMode="white">
          <a:xfrm>
            <a:off x="540000" y="1980000"/>
            <a:ext cx="1702800" cy="504000"/>
          </a:xfrm>
        </p:spPr>
        <p:txBody>
          <a:bodyPr/>
          <a:lstStyle>
            <a:lvl1pPr>
              <a:lnSpc>
                <a:spcPct val="90000"/>
              </a:lnSpc>
              <a:defRPr sz="1400" b="1">
                <a:solidFill>
                  <a:schemeClr val="tx1"/>
                </a:solidFill>
              </a:defRPr>
            </a:lvl1pPr>
          </a:lstStyle>
          <a:p>
            <a:r>
              <a:rPr lang="en-GB" dirty="0"/>
              <a:t>Click to add text</a:t>
            </a:r>
          </a:p>
        </p:txBody>
      </p:sp>
      <p:sp>
        <p:nvSpPr>
          <p:cNvPr id="9" name="Content Placeholder 8">
            <a:extLst>
              <a:ext uri="{FF2B5EF4-FFF2-40B4-BE49-F238E27FC236}">
                <a16:creationId xmlns:a16="http://schemas.microsoft.com/office/drawing/2014/main" id="{0EC2EF40-5B92-4B3B-8CB2-8D3105B5FF63}"/>
              </a:ext>
            </a:extLst>
          </p:cNvPr>
          <p:cNvSpPr>
            <a:spLocks noGrp="1"/>
          </p:cNvSpPr>
          <p:nvPr>
            <p:ph sz="quarter" idx="34"/>
          </p:nvPr>
        </p:nvSpPr>
        <p:spPr>
          <a:xfrm>
            <a:off x="2422800" y="1980000"/>
            <a:ext cx="6407150" cy="4388400"/>
          </a:xfrm>
        </p:spPr>
        <p:txBody>
          <a:bodyPr/>
          <a:lstStyle>
            <a:lvl1pPr marL="0" indent="0">
              <a:lnSpc>
                <a:spcPct val="100000"/>
              </a:lnSpc>
              <a:spcBef>
                <a:spcPts val="0"/>
              </a:spcBef>
              <a:spcAft>
                <a:spcPts val="900"/>
              </a:spcAft>
              <a:buFont typeface="Arial" panose="020B0604020202020204" pitchFamily="34" charset="0"/>
              <a:buChar char="​"/>
              <a:defRPr lang="en-US" sz="2400" kern="1200" dirty="0" smtClean="0">
                <a:solidFill>
                  <a:schemeClr val="tx1"/>
                </a:solidFill>
                <a:latin typeface="+mj-lt"/>
                <a:ea typeface="+mn-ea"/>
                <a:cs typeface="+mn-cs"/>
              </a:defRPr>
            </a:lvl1pPr>
            <a:lvl2pPr marL="0" indent="0">
              <a:lnSpc>
                <a:spcPct val="100000"/>
              </a:lnSpc>
              <a:spcBef>
                <a:spcPts val="0"/>
              </a:spcBef>
              <a:spcAft>
                <a:spcPts val="900"/>
              </a:spcAft>
              <a:buFont typeface="Arial" panose="020B0604020202020204" pitchFamily="34" charset="0"/>
              <a:buChar char="​"/>
              <a:defRPr lang="en-US" sz="2400" kern="1200" dirty="0" smtClean="0">
                <a:solidFill>
                  <a:schemeClr val="tx1"/>
                </a:solidFill>
                <a:latin typeface="+mj-lt"/>
                <a:ea typeface="+mn-ea"/>
                <a:cs typeface="+mn-cs"/>
              </a:defRPr>
            </a:lvl2pPr>
            <a:lvl3pPr marL="0" indent="0">
              <a:lnSpc>
                <a:spcPct val="100000"/>
              </a:lnSpc>
              <a:spcBef>
                <a:spcPts val="0"/>
              </a:spcBef>
              <a:spcAft>
                <a:spcPts val="900"/>
              </a:spcAft>
              <a:buFont typeface="Arial" panose="020B0604020202020204" pitchFamily="34" charset="0"/>
              <a:buChar char="​"/>
              <a:defRPr lang="en-US" sz="2400" kern="1200" dirty="0" smtClean="0">
                <a:solidFill>
                  <a:schemeClr val="tx1"/>
                </a:solidFill>
                <a:latin typeface="+mj-lt"/>
                <a:ea typeface="+mn-ea"/>
                <a:cs typeface="+mn-cs"/>
              </a:defRPr>
            </a:lvl3pPr>
            <a:lvl4pPr marL="0" indent="0">
              <a:lnSpc>
                <a:spcPct val="100000"/>
              </a:lnSpc>
              <a:spcBef>
                <a:spcPts val="0"/>
              </a:spcBef>
              <a:spcAft>
                <a:spcPts val="900"/>
              </a:spcAft>
              <a:buFont typeface="Arial" panose="020B0604020202020204" pitchFamily="34" charset="0"/>
              <a:buChar char="​"/>
              <a:defRPr lang="en-US" sz="2400" kern="1200" dirty="0" smtClean="0">
                <a:solidFill>
                  <a:schemeClr val="tx1"/>
                </a:solidFill>
                <a:latin typeface="+mj-lt"/>
                <a:ea typeface="+mn-ea"/>
                <a:cs typeface="+mn-cs"/>
              </a:defRPr>
            </a:lvl4pPr>
            <a:lvl5pPr marL="0" indent="0">
              <a:lnSpc>
                <a:spcPct val="100000"/>
              </a:lnSpc>
              <a:spcBef>
                <a:spcPts val="0"/>
              </a:spcBef>
              <a:spcAft>
                <a:spcPts val="900"/>
              </a:spcAft>
              <a:buFont typeface="Arial" panose="020B0604020202020204" pitchFamily="34" charset="0"/>
              <a:buChar char="​"/>
              <a:defRPr lang="en-US" sz="2400" kern="1200" dirty="0">
                <a:solidFill>
                  <a:schemeClr val="tx1"/>
                </a:solidFill>
                <a:latin typeface="+mj-lt"/>
                <a:ea typeface="+mn-ea"/>
                <a:cs typeface="+mn-cs"/>
              </a:defRPr>
            </a:lvl5pPr>
            <a:lvl6pPr marL="0" indent="0">
              <a:lnSpc>
                <a:spcPct val="100000"/>
              </a:lnSpc>
              <a:spcBef>
                <a:spcPts val="0"/>
              </a:spcBef>
              <a:spcAft>
                <a:spcPts val="900"/>
              </a:spcAft>
              <a:buFont typeface="Arial" panose="020B0604020202020204" pitchFamily="34" charset="0"/>
              <a:buChar char="​"/>
              <a:defRPr lang="en-GB" sz="2400" kern="1200" noProof="0" dirty="0" smtClean="0">
                <a:solidFill>
                  <a:schemeClr val="tx1"/>
                </a:solidFill>
                <a:latin typeface="+mj-lt"/>
                <a:ea typeface="+mn-ea"/>
                <a:cs typeface="+mn-cs"/>
              </a:defRPr>
            </a:lvl6pPr>
            <a:lvl7pPr marL="0" indent="0">
              <a:lnSpc>
                <a:spcPct val="100000"/>
              </a:lnSpc>
              <a:spcBef>
                <a:spcPts val="0"/>
              </a:spcBef>
              <a:spcAft>
                <a:spcPts val="900"/>
              </a:spcAft>
              <a:buFont typeface="Arial" panose="020B0604020202020204" pitchFamily="34" charset="0"/>
              <a:buChar char="​"/>
              <a:defRPr lang="en-GB" sz="2400" kern="1200" noProof="0" dirty="0" smtClean="0">
                <a:solidFill>
                  <a:schemeClr val="tx1"/>
                </a:solidFill>
                <a:latin typeface="+mj-lt"/>
                <a:ea typeface="+mn-ea"/>
                <a:cs typeface="+mn-cs"/>
              </a:defRPr>
            </a:lvl7pPr>
            <a:lvl8pPr marL="0" indent="0">
              <a:lnSpc>
                <a:spcPct val="100000"/>
              </a:lnSpc>
              <a:spcBef>
                <a:spcPts val="0"/>
              </a:spcBef>
              <a:spcAft>
                <a:spcPts val="900"/>
              </a:spcAft>
              <a:buFont typeface="Arial" panose="020B0604020202020204" pitchFamily="34" charset="0"/>
              <a:buChar char="​"/>
              <a:defRPr lang="en-GB" sz="2400" kern="1200" noProof="0" dirty="0" smtClean="0">
                <a:solidFill>
                  <a:schemeClr val="tx1"/>
                </a:solidFill>
                <a:latin typeface="+mj-lt"/>
                <a:ea typeface="+mn-ea"/>
                <a:cs typeface="+mn-cs"/>
              </a:defRPr>
            </a:lvl8pPr>
            <a:lvl9pPr marL="0" indent="0">
              <a:lnSpc>
                <a:spcPct val="100000"/>
              </a:lnSpc>
              <a:spcBef>
                <a:spcPts val="0"/>
              </a:spcBef>
              <a:spcAft>
                <a:spcPts val="900"/>
              </a:spcAft>
              <a:buFont typeface="Arial" panose="020B0604020202020204" pitchFamily="34" charset="0"/>
              <a:buChar char="​"/>
              <a:defRPr lang="en-GB" sz="2400" kern="1200" noProof="0" dirty="0">
                <a:solidFill>
                  <a:schemeClr val="tx1"/>
                </a:solidFill>
                <a:latin typeface="+mj-lt"/>
                <a:ea typeface="+mn-ea"/>
                <a:cs typeface="+mn-cs"/>
              </a:defRPr>
            </a:lvl9pPr>
          </a:lstStyle>
          <a:p>
            <a:pPr lvl="0"/>
            <a:r>
              <a:rPr lang="en-US" noProof="0"/>
              <a:t>Click to edit Master text styles</a:t>
            </a:r>
          </a:p>
        </p:txBody>
      </p:sp>
      <p:sp>
        <p:nvSpPr>
          <p:cNvPr id="15" name="Subtitle Eyebrow">
            <a:extLst>
              <a:ext uri="{FF2B5EF4-FFF2-40B4-BE49-F238E27FC236}">
                <a16:creationId xmlns:a16="http://schemas.microsoft.com/office/drawing/2014/main" id="{A91DC13D-2EA4-4082-9151-CE0A741D485C}"/>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4" name="Footer Placeholder 3">
            <a:extLst>
              <a:ext uri="{FF2B5EF4-FFF2-40B4-BE49-F238E27FC236}">
                <a16:creationId xmlns:a16="http://schemas.microsoft.com/office/drawing/2014/main" id="{288FB421-4548-4778-8045-D6942F6FAC48}"/>
              </a:ext>
            </a:extLst>
          </p:cNvPr>
          <p:cNvSpPr>
            <a:spLocks noGrp="1"/>
          </p:cNvSpPr>
          <p:nvPr>
            <p:ph type="ftr" sz="quarter" idx="15"/>
          </p:nvPr>
        </p:nvSpPr>
        <p:spPr/>
        <p:txBody>
          <a:bodyPr/>
          <a:lstStyle>
            <a:lvl1pPr>
              <a:defRPr>
                <a:solidFill>
                  <a:schemeClr val="tx1"/>
                </a:solidFill>
              </a:defRPr>
            </a:lvl1pPr>
          </a:lstStyle>
          <a:p>
            <a:endParaRPr lang="en-GB" dirty="0"/>
          </a:p>
        </p:txBody>
      </p:sp>
      <p:sp>
        <p:nvSpPr>
          <p:cNvPr id="5" name="Slide Number Placeholder 4">
            <a:extLst>
              <a:ext uri="{FF2B5EF4-FFF2-40B4-BE49-F238E27FC236}">
                <a16:creationId xmlns:a16="http://schemas.microsoft.com/office/drawing/2014/main" id="{ABE20134-5CED-4679-9343-9E8948FDBEE5}"/>
              </a:ext>
            </a:extLst>
          </p:cNvPr>
          <p:cNvSpPr>
            <a:spLocks noGrp="1"/>
          </p:cNvSpPr>
          <p:nvPr>
            <p:ph type="sldNum" sz="quarter" idx="16"/>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404907802"/>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GENDA White">
    <p:bg>
      <p:bgRef idx="1001">
        <a:schemeClr val="bg1"/>
      </p:bgRef>
    </p:bg>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E4824169-1D32-474F-95F5-C8446DFE01D4}"/>
              </a:ext>
            </a:extLst>
          </p:cNvPr>
          <p:cNvSpPr>
            <a:spLocks noGrp="1"/>
          </p:cNvSpPr>
          <p:nvPr>
            <p:ph type="dt" sz="half" idx="14"/>
          </p:nvPr>
        </p:nvSpPr>
        <p:spPr/>
        <p:txBody>
          <a:bodyPr/>
          <a:lstStyle/>
          <a:p>
            <a:fld id="{C0291165-AAE6-47F4-A735-B5AFD8598CD1}" type="datetime4">
              <a:rPr lang="en-GB" smtClean="0"/>
              <a:t>27 March 2024</a:t>
            </a:fld>
            <a:endParaRPr lang="en-GB" dirty="0"/>
          </a:p>
        </p:txBody>
      </p:sp>
      <p:sp>
        <p:nvSpPr>
          <p:cNvPr id="15" name="Background">
            <a:extLst>
              <a:ext uri="{FF2B5EF4-FFF2-40B4-BE49-F238E27FC236}">
                <a16:creationId xmlns:a16="http://schemas.microsoft.com/office/drawing/2014/main" id="{FA573E29-2D1C-47AA-B8F5-7BB92CEBBC4F}"/>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riangle 12">
            <a:extLst>
              <a:ext uri="{FF2B5EF4-FFF2-40B4-BE49-F238E27FC236}">
                <a16:creationId xmlns:a16="http://schemas.microsoft.com/office/drawing/2014/main" id="{2C9D78F1-90AC-4EC6-978E-0E947AAA3682}"/>
              </a:ext>
            </a:extLst>
          </p:cNvPr>
          <p:cNvSpPr/>
          <p:nvPr/>
        </p:nvSpPr>
        <p:spPr>
          <a:xfrm rot="5400000">
            <a:off x="-24337" y="1972808"/>
            <a:ext cx="228599" cy="1799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4" name="Freeform 1">
            <a:extLst>
              <a:ext uri="{FF2B5EF4-FFF2-40B4-BE49-F238E27FC236}">
                <a16:creationId xmlns:a16="http://schemas.microsoft.com/office/drawing/2014/main" id="{9727929E-A4E5-47D4-A218-62929DE13E46}"/>
              </a:ext>
            </a:extLst>
          </p:cNvPr>
          <p:cNvSpPr>
            <a:spLocks noChangeArrowheads="1"/>
          </p:cNvSpPr>
          <p:nvPr/>
        </p:nvSpPr>
        <p:spPr bwMode="auto">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noProof="0" dirty="0"/>
          </a:p>
        </p:txBody>
      </p:sp>
      <p:sp>
        <p:nvSpPr>
          <p:cNvPr id="3" name="Title 2">
            <a:extLst>
              <a:ext uri="{FF2B5EF4-FFF2-40B4-BE49-F238E27FC236}">
                <a16:creationId xmlns:a16="http://schemas.microsoft.com/office/drawing/2014/main" id="{82B3B4A0-C375-41A6-AA76-9E9EE3A791C0}"/>
              </a:ext>
            </a:extLst>
          </p:cNvPr>
          <p:cNvSpPr>
            <a:spLocks noGrp="1"/>
          </p:cNvSpPr>
          <p:nvPr>
            <p:ph type="title" hasCustomPrompt="1"/>
          </p:nvPr>
        </p:nvSpPr>
        <p:spPr>
          <a:xfrm>
            <a:off x="540000" y="1980000"/>
            <a:ext cx="1702800" cy="504000"/>
          </a:xfrm>
        </p:spPr>
        <p:txBody>
          <a:bodyPr/>
          <a:lstStyle>
            <a:lvl1pPr>
              <a:lnSpc>
                <a:spcPct val="90000"/>
              </a:lnSpc>
              <a:defRPr sz="1400" b="1">
                <a:solidFill>
                  <a:schemeClr val="tx1"/>
                </a:solidFill>
              </a:defRPr>
            </a:lvl1pPr>
          </a:lstStyle>
          <a:p>
            <a:r>
              <a:rPr lang="en-GB" dirty="0"/>
              <a:t>Click to add text</a:t>
            </a:r>
          </a:p>
        </p:txBody>
      </p:sp>
      <p:sp>
        <p:nvSpPr>
          <p:cNvPr id="11" name="Content Placeholder 8">
            <a:extLst>
              <a:ext uri="{FF2B5EF4-FFF2-40B4-BE49-F238E27FC236}">
                <a16:creationId xmlns:a16="http://schemas.microsoft.com/office/drawing/2014/main" id="{E3C6FA8D-3822-4741-9711-2FC758AFD38D}"/>
              </a:ext>
            </a:extLst>
          </p:cNvPr>
          <p:cNvSpPr>
            <a:spLocks noGrp="1"/>
          </p:cNvSpPr>
          <p:nvPr>
            <p:ph sz="quarter" idx="34"/>
          </p:nvPr>
        </p:nvSpPr>
        <p:spPr>
          <a:xfrm>
            <a:off x="2422800" y="1980000"/>
            <a:ext cx="6407150" cy="4388400"/>
          </a:xfrm>
        </p:spPr>
        <p:txBody>
          <a:bodyPr/>
          <a:lstStyle>
            <a:lvl1pPr marL="0" indent="0">
              <a:lnSpc>
                <a:spcPct val="100000"/>
              </a:lnSpc>
              <a:spcBef>
                <a:spcPts val="0"/>
              </a:spcBef>
              <a:spcAft>
                <a:spcPts val="900"/>
              </a:spcAft>
              <a:buFont typeface="Arial" panose="020B0604020202020204" pitchFamily="34" charset="0"/>
              <a:buChar char="​"/>
              <a:defRPr lang="en-US" sz="2400" kern="1200" dirty="0" smtClean="0">
                <a:solidFill>
                  <a:schemeClr val="tx1"/>
                </a:solidFill>
                <a:latin typeface="+mj-lt"/>
                <a:ea typeface="+mn-ea"/>
                <a:cs typeface="+mn-cs"/>
              </a:defRPr>
            </a:lvl1pPr>
            <a:lvl2pPr marL="0" indent="0">
              <a:lnSpc>
                <a:spcPct val="100000"/>
              </a:lnSpc>
              <a:spcBef>
                <a:spcPts val="0"/>
              </a:spcBef>
              <a:spcAft>
                <a:spcPts val="900"/>
              </a:spcAft>
              <a:buFont typeface="Arial" panose="020B0604020202020204" pitchFamily="34" charset="0"/>
              <a:buChar char="​"/>
              <a:defRPr lang="en-US" sz="2400" kern="1200" dirty="0" smtClean="0">
                <a:solidFill>
                  <a:schemeClr val="tx1"/>
                </a:solidFill>
                <a:latin typeface="+mj-lt"/>
                <a:ea typeface="+mn-ea"/>
                <a:cs typeface="+mn-cs"/>
              </a:defRPr>
            </a:lvl2pPr>
            <a:lvl3pPr marL="0" indent="0">
              <a:lnSpc>
                <a:spcPct val="100000"/>
              </a:lnSpc>
              <a:spcBef>
                <a:spcPts val="0"/>
              </a:spcBef>
              <a:spcAft>
                <a:spcPts val="900"/>
              </a:spcAft>
              <a:buFont typeface="Arial" panose="020B0604020202020204" pitchFamily="34" charset="0"/>
              <a:buChar char="​"/>
              <a:defRPr lang="en-US" sz="2400" kern="1200" dirty="0" smtClean="0">
                <a:solidFill>
                  <a:schemeClr val="tx1"/>
                </a:solidFill>
                <a:latin typeface="+mj-lt"/>
                <a:ea typeface="+mn-ea"/>
                <a:cs typeface="+mn-cs"/>
              </a:defRPr>
            </a:lvl3pPr>
            <a:lvl4pPr marL="0" indent="0">
              <a:lnSpc>
                <a:spcPct val="100000"/>
              </a:lnSpc>
              <a:spcBef>
                <a:spcPts val="0"/>
              </a:spcBef>
              <a:spcAft>
                <a:spcPts val="900"/>
              </a:spcAft>
              <a:buFont typeface="Arial" panose="020B0604020202020204" pitchFamily="34" charset="0"/>
              <a:buChar char="​"/>
              <a:defRPr lang="en-US" sz="2400" kern="1200" dirty="0" smtClean="0">
                <a:solidFill>
                  <a:schemeClr val="tx1"/>
                </a:solidFill>
                <a:latin typeface="+mj-lt"/>
                <a:ea typeface="+mn-ea"/>
                <a:cs typeface="+mn-cs"/>
              </a:defRPr>
            </a:lvl4pPr>
            <a:lvl5pPr marL="0" indent="0">
              <a:lnSpc>
                <a:spcPct val="100000"/>
              </a:lnSpc>
              <a:spcBef>
                <a:spcPts val="0"/>
              </a:spcBef>
              <a:spcAft>
                <a:spcPts val="900"/>
              </a:spcAft>
              <a:buFont typeface="Arial" panose="020B0604020202020204" pitchFamily="34" charset="0"/>
              <a:buChar char="​"/>
              <a:defRPr lang="en-US" sz="2400" kern="1200" dirty="0">
                <a:solidFill>
                  <a:schemeClr val="tx1"/>
                </a:solidFill>
                <a:latin typeface="+mj-lt"/>
                <a:ea typeface="+mn-ea"/>
                <a:cs typeface="+mn-cs"/>
              </a:defRPr>
            </a:lvl5pPr>
            <a:lvl6pPr marL="0" indent="0">
              <a:lnSpc>
                <a:spcPct val="100000"/>
              </a:lnSpc>
              <a:spcBef>
                <a:spcPts val="0"/>
              </a:spcBef>
              <a:spcAft>
                <a:spcPts val="900"/>
              </a:spcAft>
              <a:buFont typeface="Arial" panose="020B0604020202020204" pitchFamily="34" charset="0"/>
              <a:buChar char="​"/>
              <a:defRPr lang="en-GB" sz="2400" kern="1200" noProof="0" dirty="0" smtClean="0">
                <a:solidFill>
                  <a:schemeClr val="tx1"/>
                </a:solidFill>
                <a:latin typeface="+mj-lt"/>
                <a:ea typeface="+mn-ea"/>
                <a:cs typeface="+mn-cs"/>
              </a:defRPr>
            </a:lvl6pPr>
            <a:lvl7pPr marL="0" indent="0">
              <a:lnSpc>
                <a:spcPct val="100000"/>
              </a:lnSpc>
              <a:spcBef>
                <a:spcPts val="0"/>
              </a:spcBef>
              <a:spcAft>
                <a:spcPts val="900"/>
              </a:spcAft>
              <a:buFont typeface="Arial" panose="020B0604020202020204" pitchFamily="34" charset="0"/>
              <a:buChar char="​"/>
              <a:defRPr lang="en-GB" sz="2400" kern="1200" noProof="0" dirty="0" smtClean="0">
                <a:solidFill>
                  <a:schemeClr val="tx1"/>
                </a:solidFill>
                <a:latin typeface="+mj-lt"/>
                <a:ea typeface="+mn-ea"/>
                <a:cs typeface="+mn-cs"/>
              </a:defRPr>
            </a:lvl7pPr>
            <a:lvl8pPr marL="0" indent="0">
              <a:lnSpc>
                <a:spcPct val="100000"/>
              </a:lnSpc>
              <a:spcBef>
                <a:spcPts val="0"/>
              </a:spcBef>
              <a:spcAft>
                <a:spcPts val="900"/>
              </a:spcAft>
              <a:buFont typeface="Arial" panose="020B0604020202020204" pitchFamily="34" charset="0"/>
              <a:buChar char="​"/>
              <a:defRPr lang="en-GB" sz="2400" kern="1200" noProof="0" dirty="0" smtClean="0">
                <a:solidFill>
                  <a:schemeClr val="tx1"/>
                </a:solidFill>
                <a:latin typeface="+mj-lt"/>
                <a:ea typeface="+mn-ea"/>
                <a:cs typeface="+mn-cs"/>
              </a:defRPr>
            </a:lvl8pPr>
            <a:lvl9pPr marL="0" indent="0">
              <a:lnSpc>
                <a:spcPct val="100000"/>
              </a:lnSpc>
              <a:spcBef>
                <a:spcPts val="0"/>
              </a:spcBef>
              <a:spcAft>
                <a:spcPts val="900"/>
              </a:spcAft>
              <a:buFont typeface="Arial" panose="020B0604020202020204" pitchFamily="34" charset="0"/>
              <a:buChar char="​"/>
              <a:defRPr lang="en-GB" sz="2400" kern="1200" noProof="0" dirty="0">
                <a:solidFill>
                  <a:schemeClr val="tx1"/>
                </a:solidFill>
                <a:latin typeface="+mj-lt"/>
                <a:ea typeface="+mn-ea"/>
                <a:cs typeface="+mn-cs"/>
              </a:defRPr>
            </a:lvl9pPr>
          </a:lstStyle>
          <a:p>
            <a:pPr lvl="0"/>
            <a:r>
              <a:rPr lang="en-US" noProof="0"/>
              <a:t>Click to edit Master text styles</a:t>
            </a:r>
          </a:p>
        </p:txBody>
      </p:sp>
      <p:sp>
        <p:nvSpPr>
          <p:cNvPr id="18" name="Subtitle Eyebrow">
            <a:extLst>
              <a:ext uri="{FF2B5EF4-FFF2-40B4-BE49-F238E27FC236}">
                <a16:creationId xmlns:a16="http://schemas.microsoft.com/office/drawing/2014/main" id="{FED1AE2F-9521-4E90-AF43-E8B699872DE2}"/>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4" name="Footer Placeholder 3">
            <a:extLst>
              <a:ext uri="{FF2B5EF4-FFF2-40B4-BE49-F238E27FC236}">
                <a16:creationId xmlns:a16="http://schemas.microsoft.com/office/drawing/2014/main" id="{159DB59C-70EA-4906-9C41-1B5D30C6BDA6}"/>
              </a:ext>
            </a:extLst>
          </p:cNvPr>
          <p:cNvSpPr>
            <a:spLocks noGrp="1"/>
          </p:cNvSpPr>
          <p:nvPr>
            <p:ph type="ftr" sz="quarter" idx="15"/>
          </p:nvPr>
        </p:nvSpPr>
        <p:spPr/>
        <p:txBody>
          <a:bodyPr/>
          <a:lstStyle/>
          <a:p>
            <a:endParaRPr lang="en-GB" dirty="0"/>
          </a:p>
        </p:txBody>
      </p:sp>
      <p:sp>
        <p:nvSpPr>
          <p:cNvPr id="5" name="Slide Number Placeholder 4">
            <a:extLst>
              <a:ext uri="{FF2B5EF4-FFF2-40B4-BE49-F238E27FC236}">
                <a16:creationId xmlns:a16="http://schemas.microsoft.com/office/drawing/2014/main" id="{0F311B38-98EE-4CDD-B3BF-43844DBBA15F}"/>
              </a:ext>
            </a:extLst>
          </p:cNvPr>
          <p:cNvSpPr>
            <a:spLocks noGrp="1"/>
          </p:cNvSpPr>
          <p:nvPr>
            <p:ph type="sldNum" sz="quarter" idx="16"/>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396688921"/>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Gradient">
    <p:bg>
      <p:bgPr>
        <a:solidFill>
          <a:schemeClr val="accent1"/>
        </a:solidFill>
        <a:effectLst/>
      </p:bgPr>
    </p:bg>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DA70F102-654C-47C7-A601-E29FF62A2D14}"/>
              </a:ext>
            </a:extLst>
          </p:cNvPr>
          <p:cNvSpPr>
            <a:spLocks noGrp="1"/>
          </p:cNvSpPr>
          <p:nvPr>
            <p:ph type="dt" sz="half" idx="19"/>
          </p:nvPr>
        </p:nvSpPr>
        <p:spPr/>
        <p:txBody>
          <a:bodyPr/>
          <a:lstStyle/>
          <a:p>
            <a:fld id="{008D3BED-5966-4457-82FC-733931B90EF4}" type="datetime4">
              <a:rPr lang="en-GB" smtClean="0"/>
              <a:t>27 March 2024</a:t>
            </a:fld>
            <a:endParaRPr lang="en-GB" dirty="0"/>
          </a:p>
        </p:txBody>
      </p:sp>
      <p:pic>
        <p:nvPicPr>
          <p:cNvPr id="8" name="Graphics">
            <a:extLst>
              <a:ext uri="{FF2B5EF4-FFF2-40B4-BE49-F238E27FC236}">
                <a16:creationId xmlns:a16="http://schemas.microsoft.com/office/drawing/2014/main" id="{905757DC-09E7-48DE-927F-7D4D73FB0E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29350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2" name="Title 1"/>
          <p:cNvSpPr>
            <a:spLocks noGrp="1"/>
          </p:cNvSpPr>
          <p:nvPr>
            <p:ph type="ctrTitle" hasCustomPrompt="1"/>
          </p:nvPr>
        </p:nvSpPr>
        <p:spPr bwMode="white">
          <a:xfrm>
            <a:off x="2422800" y="1980000"/>
            <a:ext cx="6408000" cy="2073600"/>
          </a:xfrm>
        </p:spPr>
        <p:txBody>
          <a:bodyPr anchor="t" anchorCtr="0"/>
          <a:lstStyle>
            <a:lvl1pPr algn="l">
              <a:lnSpc>
                <a:spcPct val="90000"/>
              </a:lnSpc>
              <a:defRPr sz="7200">
                <a:solidFill>
                  <a:schemeClr val="tx1"/>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E1F28C65-3092-4106-A8DF-27457D5E8693}"/>
              </a:ext>
            </a:extLst>
          </p:cNvPr>
          <p:cNvSpPr>
            <a:spLocks noGrp="1"/>
          </p:cNvSpPr>
          <p:nvPr>
            <p:ph type="body" sz="quarter" idx="18" hasCustomPrompt="1"/>
          </p:nvPr>
        </p:nvSpPr>
        <p:spPr bwMode="white">
          <a:xfrm>
            <a:off x="540000" y="1980000"/>
            <a:ext cx="1702800" cy="1036800"/>
          </a:xfrm>
        </p:spPr>
        <p:txBody>
          <a:bodyPr/>
          <a:lstStyle>
            <a:lvl1pPr marL="0" indent="0">
              <a:lnSpc>
                <a:spcPct val="90000"/>
              </a:lnSpc>
              <a:buNone/>
              <a:defRPr sz="7200">
                <a:latin typeface="+mj-lt"/>
              </a:defRPr>
            </a:lvl1pPr>
            <a:lvl2pPr marL="180000" indent="0">
              <a:buNone/>
              <a:defRPr sz="7200"/>
            </a:lvl2pPr>
          </a:lstStyle>
          <a:p>
            <a:pPr lvl="0"/>
            <a:r>
              <a:rPr lang="en-GB" dirty="0"/>
              <a:t>0</a:t>
            </a:r>
          </a:p>
        </p:txBody>
      </p:sp>
      <p:sp>
        <p:nvSpPr>
          <p:cNvPr id="6" name="Footer Placeholder 5">
            <a:extLst>
              <a:ext uri="{FF2B5EF4-FFF2-40B4-BE49-F238E27FC236}">
                <a16:creationId xmlns:a16="http://schemas.microsoft.com/office/drawing/2014/main" id="{800BC932-697C-4364-9A10-7835A1040E59}"/>
              </a:ext>
            </a:extLst>
          </p:cNvPr>
          <p:cNvSpPr>
            <a:spLocks noGrp="1"/>
          </p:cNvSpPr>
          <p:nvPr>
            <p:ph type="ftr" sz="quarter" idx="20"/>
          </p:nvPr>
        </p:nvSpPr>
        <p:spPr/>
        <p:txBody>
          <a:bodyPr/>
          <a:lstStyle>
            <a:lvl1pPr>
              <a:defRPr>
                <a:solidFill>
                  <a:schemeClr val="tx1"/>
                </a:solidFill>
              </a:defRPr>
            </a:lvl1pPr>
          </a:lstStyle>
          <a:p>
            <a:endParaRPr lang="en-GB" dirty="0"/>
          </a:p>
        </p:txBody>
      </p:sp>
      <p:sp>
        <p:nvSpPr>
          <p:cNvPr id="7" name="Slide Number Placeholder 6">
            <a:extLst>
              <a:ext uri="{FF2B5EF4-FFF2-40B4-BE49-F238E27FC236}">
                <a16:creationId xmlns:a16="http://schemas.microsoft.com/office/drawing/2014/main" id="{C0E87339-F771-404B-8875-6580BBB83288}"/>
              </a:ext>
            </a:extLst>
          </p:cNvPr>
          <p:cNvSpPr>
            <a:spLocks noGrp="1"/>
          </p:cNvSpPr>
          <p:nvPr>
            <p:ph type="sldNum" sz="quarter" idx="21"/>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971382265"/>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 DIVIDER Stone Gray">
    <p:bg>
      <p:bgPr>
        <a:solidFill>
          <a:schemeClr val="bg2"/>
        </a:solidFill>
        <a:effectLst/>
      </p:bgPr>
    </p:bg>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B81B4AC6-5ACC-44D1-A463-B9D30C6FB0F8}"/>
              </a:ext>
            </a:extLst>
          </p:cNvPr>
          <p:cNvSpPr>
            <a:spLocks noGrp="1"/>
          </p:cNvSpPr>
          <p:nvPr>
            <p:ph type="dt" sz="half" idx="19"/>
          </p:nvPr>
        </p:nvSpPr>
        <p:spPr/>
        <p:txBody>
          <a:bodyPr/>
          <a:lstStyle/>
          <a:p>
            <a:fld id="{51127810-67C9-48C1-ABA3-B16FF183EEEC}" type="datetime4">
              <a:rPr lang="en-GB" smtClean="0"/>
              <a:t>27 March 2024</a:t>
            </a:fld>
            <a:endParaRPr lang="en-GB" dirty="0"/>
          </a:p>
        </p:txBody>
      </p:sp>
      <p:sp>
        <p:nvSpPr>
          <p:cNvPr id="14" name="Background">
            <a:extLst>
              <a:ext uri="{FF2B5EF4-FFF2-40B4-BE49-F238E27FC236}">
                <a16:creationId xmlns:a16="http://schemas.microsoft.com/office/drawing/2014/main" id="{F9FEB2A6-2D59-4A4E-93FC-AA5346744BD3}"/>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a:xfrm rot="5400000">
            <a:off x="-24338" y="2293504"/>
            <a:ext cx="228599" cy="1799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auto">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noProof="0" dirty="0"/>
          </a:p>
        </p:txBody>
      </p:sp>
      <p:sp>
        <p:nvSpPr>
          <p:cNvPr id="2" name="Title 1"/>
          <p:cNvSpPr>
            <a:spLocks noGrp="1"/>
          </p:cNvSpPr>
          <p:nvPr>
            <p:ph type="ctrTitle" hasCustomPrompt="1"/>
          </p:nvPr>
        </p:nvSpPr>
        <p:spPr>
          <a:xfrm>
            <a:off x="2422800" y="1980000"/>
            <a:ext cx="6408000" cy="2073600"/>
          </a:xfrm>
        </p:spPr>
        <p:txBody>
          <a:bodyPr anchor="t" anchorCtr="0"/>
          <a:lstStyle>
            <a:lvl1pPr algn="l">
              <a:lnSpc>
                <a:spcPct val="90000"/>
              </a:lnSpc>
              <a:defRPr sz="7200">
                <a:solidFill>
                  <a:schemeClr val="tx1"/>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E1F28C65-3092-4106-A8DF-27457D5E8693}"/>
              </a:ext>
            </a:extLst>
          </p:cNvPr>
          <p:cNvSpPr>
            <a:spLocks noGrp="1"/>
          </p:cNvSpPr>
          <p:nvPr>
            <p:ph type="body" sz="quarter" idx="18" hasCustomPrompt="1"/>
          </p:nvPr>
        </p:nvSpPr>
        <p:spPr>
          <a:xfrm>
            <a:off x="540000" y="1980000"/>
            <a:ext cx="1702800" cy="1036800"/>
          </a:xfrm>
        </p:spPr>
        <p:txBody>
          <a:bodyPr/>
          <a:lstStyle>
            <a:lvl1pPr marL="0" indent="0">
              <a:lnSpc>
                <a:spcPct val="90000"/>
              </a:lnSpc>
              <a:buNone/>
              <a:defRPr sz="7200">
                <a:latin typeface="+mj-lt"/>
              </a:defRPr>
            </a:lvl1pPr>
            <a:lvl2pPr marL="180000" indent="0">
              <a:buNone/>
              <a:defRPr sz="7200"/>
            </a:lvl2pPr>
          </a:lstStyle>
          <a:p>
            <a:pPr lvl="0"/>
            <a:r>
              <a:rPr lang="en-GB" dirty="0"/>
              <a:t>0</a:t>
            </a:r>
          </a:p>
        </p:txBody>
      </p:sp>
      <p:sp>
        <p:nvSpPr>
          <p:cNvPr id="6" name="Footer Placeholder 5">
            <a:extLst>
              <a:ext uri="{FF2B5EF4-FFF2-40B4-BE49-F238E27FC236}">
                <a16:creationId xmlns:a16="http://schemas.microsoft.com/office/drawing/2014/main" id="{898B44C7-882C-434A-9364-39B7837F2108}"/>
              </a:ext>
            </a:extLst>
          </p:cNvPr>
          <p:cNvSpPr>
            <a:spLocks noGrp="1"/>
          </p:cNvSpPr>
          <p:nvPr>
            <p:ph type="ftr" sz="quarter" idx="20"/>
          </p:nvPr>
        </p:nvSpPr>
        <p:spPr/>
        <p:txBody>
          <a:bodyPr/>
          <a:lstStyle/>
          <a:p>
            <a:endParaRPr lang="en-GB" dirty="0"/>
          </a:p>
        </p:txBody>
      </p:sp>
      <p:sp>
        <p:nvSpPr>
          <p:cNvPr id="7" name="Slide Number Placeholder 6">
            <a:extLst>
              <a:ext uri="{FF2B5EF4-FFF2-40B4-BE49-F238E27FC236}">
                <a16:creationId xmlns:a16="http://schemas.microsoft.com/office/drawing/2014/main" id="{CDB6D1A0-FF55-45EA-80BB-EAB5A6BE8078}"/>
              </a:ext>
            </a:extLst>
          </p:cNvPr>
          <p:cNvSpPr>
            <a:spLocks noGrp="1"/>
          </p:cNvSpPr>
          <p:nvPr>
            <p:ph type="sldNum" sz="quarter" idx="21"/>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596306411"/>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 Grapefruit">
    <p:bg>
      <p:bgPr>
        <a:solidFill>
          <a:schemeClr val="accent1"/>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43492197-EFC0-4BDB-AC36-377EEFC8CA1E}"/>
              </a:ext>
            </a:extLst>
          </p:cNvPr>
          <p:cNvSpPr>
            <a:spLocks noGrp="1"/>
          </p:cNvSpPr>
          <p:nvPr>
            <p:ph type="dt" sz="half" idx="19"/>
          </p:nvPr>
        </p:nvSpPr>
        <p:spPr>
          <a:xfrm>
            <a:off x="12193200" y="6858000"/>
            <a:ext cx="0" cy="0"/>
          </a:xfrm>
        </p:spPr>
        <p:txBody>
          <a:bodyPr/>
          <a:lstStyle/>
          <a:p>
            <a:fld id="{A652A9F0-4E58-4A49-BA70-DD25FE96F56D}" type="datetime4">
              <a:rPr lang="en-GB" smtClean="0"/>
              <a:t>27 March 2024</a:t>
            </a:fld>
            <a:endParaRPr lang="en-GB" dirty="0"/>
          </a:p>
        </p:txBody>
      </p:sp>
      <p:sp>
        <p:nvSpPr>
          <p:cNvPr id="14" name="Background">
            <a:extLst>
              <a:ext uri="{FF2B5EF4-FFF2-40B4-BE49-F238E27FC236}">
                <a16:creationId xmlns:a16="http://schemas.microsoft.com/office/drawing/2014/main" id="{F9FEB2A6-2D59-4A4E-93FC-AA5346744BD3}"/>
              </a:ext>
            </a:extLst>
          </p:cNvPr>
          <p:cNvSpPr/>
          <p:nvPr userDrawn="1"/>
        </p:nvSpPr>
        <p:spPr>
          <a:xfrm>
            <a:off x="0" y="0"/>
            <a:ext cx="12193200" cy="686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 name="Title 1"/>
          <p:cNvSpPr>
            <a:spLocks noGrp="1"/>
          </p:cNvSpPr>
          <p:nvPr>
            <p:ph type="ctrTitle" hasCustomPrompt="1"/>
          </p:nvPr>
        </p:nvSpPr>
        <p:spPr bwMode="white">
          <a:xfrm>
            <a:off x="2422800" y="1980000"/>
            <a:ext cx="6408000" cy="2073600"/>
          </a:xfrm>
        </p:spPr>
        <p:txBody>
          <a:bodyPr anchor="t" anchorCtr="0"/>
          <a:lstStyle>
            <a:lvl1pPr algn="l">
              <a:lnSpc>
                <a:spcPct val="90000"/>
              </a:lnSpc>
              <a:defRPr sz="7200">
                <a:solidFill>
                  <a:schemeClr val="tx1"/>
                </a:solidFill>
              </a:defRPr>
            </a:lvl1pPr>
          </a:lstStyle>
          <a:p>
            <a:r>
              <a:rPr lang="en-GB" noProof="0" dirty="0"/>
              <a:t>Click to add title</a:t>
            </a:r>
            <a:endParaRPr lang="en-GB"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29350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5" name="Text Placeholder 4">
            <a:extLst>
              <a:ext uri="{FF2B5EF4-FFF2-40B4-BE49-F238E27FC236}">
                <a16:creationId xmlns:a16="http://schemas.microsoft.com/office/drawing/2014/main" id="{E1F28C65-3092-4106-A8DF-27457D5E8693}"/>
              </a:ext>
            </a:extLst>
          </p:cNvPr>
          <p:cNvSpPr>
            <a:spLocks noGrp="1"/>
          </p:cNvSpPr>
          <p:nvPr>
            <p:ph type="body" sz="quarter" idx="18" hasCustomPrompt="1"/>
          </p:nvPr>
        </p:nvSpPr>
        <p:spPr bwMode="white">
          <a:xfrm>
            <a:off x="540000" y="1980000"/>
            <a:ext cx="1702800" cy="1036800"/>
          </a:xfrm>
        </p:spPr>
        <p:txBody>
          <a:bodyPr/>
          <a:lstStyle>
            <a:lvl1pPr marL="0" indent="0">
              <a:lnSpc>
                <a:spcPct val="90000"/>
              </a:lnSpc>
              <a:buNone/>
              <a:defRPr sz="7200">
                <a:latin typeface="+mj-lt"/>
              </a:defRPr>
            </a:lvl1pPr>
            <a:lvl2pPr marL="180000" indent="0">
              <a:buNone/>
              <a:defRPr sz="7200"/>
            </a:lvl2pPr>
          </a:lstStyle>
          <a:p>
            <a:pPr lvl="0"/>
            <a:r>
              <a:rPr lang="en-GB" dirty="0"/>
              <a:t>0</a:t>
            </a:r>
          </a:p>
        </p:txBody>
      </p:sp>
      <p:sp>
        <p:nvSpPr>
          <p:cNvPr id="16" name="Footer Placeholder 5">
            <a:extLst>
              <a:ext uri="{FF2B5EF4-FFF2-40B4-BE49-F238E27FC236}">
                <a16:creationId xmlns:a16="http://schemas.microsoft.com/office/drawing/2014/main" id="{6A449B45-17DA-4376-9832-628F9BA09147}"/>
              </a:ext>
            </a:extLst>
          </p:cNvPr>
          <p:cNvSpPr>
            <a:spLocks noGrp="1"/>
          </p:cNvSpPr>
          <p:nvPr>
            <p:ph type="ftr" sz="quarter" idx="20"/>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6">
            <a:extLst>
              <a:ext uri="{FF2B5EF4-FFF2-40B4-BE49-F238E27FC236}">
                <a16:creationId xmlns:a16="http://schemas.microsoft.com/office/drawing/2014/main" id="{916AF55C-9DED-431D-A7A7-3666743CB69B}"/>
              </a:ext>
            </a:extLst>
          </p:cNvPr>
          <p:cNvSpPr>
            <a:spLocks noGrp="1"/>
          </p:cNvSpPr>
          <p:nvPr>
            <p:ph type="sldNum" sz="quarter" idx="21"/>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971490028"/>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VIDER Plum">
    <p:bg>
      <p:bgPr>
        <a:solidFill>
          <a:schemeClr val="accent2"/>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15B2859B-A485-4ED1-AEBF-29AD18E131CB}"/>
              </a:ext>
            </a:extLst>
          </p:cNvPr>
          <p:cNvSpPr>
            <a:spLocks noGrp="1"/>
          </p:cNvSpPr>
          <p:nvPr>
            <p:ph type="dt" sz="half" idx="19"/>
          </p:nvPr>
        </p:nvSpPr>
        <p:spPr>
          <a:xfrm>
            <a:off x="12193200" y="6858000"/>
            <a:ext cx="0" cy="0"/>
          </a:xfrm>
        </p:spPr>
        <p:txBody>
          <a:bodyPr/>
          <a:lstStyle/>
          <a:p>
            <a:fld id="{1970D456-2178-413E-BEA4-804CA9404FB9}" type="datetime4">
              <a:rPr lang="en-GB" smtClean="0"/>
              <a:t>27 March 2024</a:t>
            </a:fld>
            <a:endParaRPr lang="en-GB" dirty="0"/>
          </a:p>
        </p:txBody>
      </p:sp>
      <p:sp>
        <p:nvSpPr>
          <p:cNvPr id="14" name="Background">
            <a:extLst>
              <a:ext uri="{FF2B5EF4-FFF2-40B4-BE49-F238E27FC236}">
                <a16:creationId xmlns:a16="http://schemas.microsoft.com/office/drawing/2014/main" id="{F9FEB2A6-2D59-4A4E-93FC-AA5346744BD3}"/>
              </a:ext>
            </a:extLst>
          </p:cNvPr>
          <p:cNvSpPr/>
          <p:nvPr userDrawn="1"/>
        </p:nvSpPr>
        <p:spPr>
          <a:xfrm>
            <a:off x="0" y="0"/>
            <a:ext cx="12193200" cy="686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29350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2" name="Title 1"/>
          <p:cNvSpPr>
            <a:spLocks noGrp="1"/>
          </p:cNvSpPr>
          <p:nvPr>
            <p:ph type="ctrTitle" hasCustomPrompt="1"/>
          </p:nvPr>
        </p:nvSpPr>
        <p:spPr bwMode="white">
          <a:xfrm>
            <a:off x="2422800" y="1980000"/>
            <a:ext cx="6408000" cy="2073600"/>
          </a:xfrm>
        </p:spPr>
        <p:txBody>
          <a:bodyPr anchor="t" anchorCtr="0"/>
          <a:lstStyle>
            <a:lvl1pPr algn="l">
              <a:lnSpc>
                <a:spcPct val="90000"/>
              </a:lnSpc>
              <a:defRPr sz="7200">
                <a:solidFill>
                  <a:schemeClr val="tx1"/>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E1F28C65-3092-4106-A8DF-27457D5E8693}"/>
              </a:ext>
            </a:extLst>
          </p:cNvPr>
          <p:cNvSpPr>
            <a:spLocks noGrp="1"/>
          </p:cNvSpPr>
          <p:nvPr>
            <p:ph type="body" sz="quarter" idx="18" hasCustomPrompt="1"/>
          </p:nvPr>
        </p:nvSpPr>
        <p:spPr bwMode="white">
          <a:xfrm>
            <a:off x="540000" y="1980000"/>
            <a:ext cx="1702800" cy="1036800"/>
          </a:xfrm>
        </p:spPr>
        <p:txBody>
          <a:bodyPr/>
          <a:lstStyle>
            <a:lvl1pPr marL="0" indent="0">
              <a:lnSpc>
                <a:spcPct val="90000"/>
              </a:lnSpc>
              <a:buNone/>
              <a:defRPr sz="7200">
                <a:latin typeface="+mj-lt"/>
              </a:defRPr>
            </a:lvl1pPr>
            <a:lvl2pPr marL="180000" indent="0">
              <a:buNone/>
              <a:defRPr sz="7200"/>
            </a:lvl2pPr>
          </a:lstStyle>
          <a:p>
            <a:pPr lvl="0"/>
            <a:r>
              <a:rPr lang="en-GB" dirty="0"/>
              <a:t>0</a:t>
            </a:r>
          </a:p>
        </p:txBody>
      </p:sp>
      <p:sp>
        <p:nvSpPr>
          <p:cNvPr id="16" name="Footer Placeholder 5">
            <a:extLst>
              <a:ext uri="{FF2B5EF4-FFF2-40B4-BE49-F238E27FC236}">
                <a16:creationId xmlns:a16="http://schemas.microsoft.com/office/drawing/2014/main" id="{3E91ECBC-26CF-461D-8FFB-D10262B58CCC}"/>
              </a:ext>
            </a:extLst>
          </p:cNvPr>
          <p:cNvSpPr>
            <a:spLocks noGrp="1"/>
          </p:cNvSpPr>
          <p:nvPr>
            <p:ph type="ftr" sz="quarter" idx="20"/>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6">
            <a:extLst>
              <a:ext uri="{FF2B5EF4-FFF2-40B4-BE49-F238E27FC236}">
                <a16:creationId xmlns:a16="http://schemas.microsoft.com/office/drawing/2014/main" id="{52BC5789-CB72-41FD-A248-05A3828BA5FF}"/>
              </a:ext>
            </a:extLst>
          </p:cNvPr>
          <p:cNvSpPr>
            <a:spLocks noGrp="1"/>
          </p:cNvSpPr>
          <p:nvPr>
            <p:ph type="sldNum" sz="quarter" idx="21"/>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4242984860"/>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VIDER Blueberry">
    <p:bg>
      <p:bgPr>
        <a:solidFill>
          <a:schemeClr val="accent3"/>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DF43A14C-D45F-471C-B195-BB18FA9C720F}"/>
              </a:ext>
            </a:extLst>
          </p:cNvPr>
          <p:cNvSpPr>
            <a:spLocks noGrp="1"/>
          </p:cNvSpPr>
          <p:nvPr>
            <p:ph type="dt" sz="half" idx="19"/>
          </p:nvPr>
        </p:nvSpPr>
        <p:spPr>
          <a:xfrm>
            <a:off x="12193200" y="6858000"/>
            <a:ext cx="0" cy="0"/>
          </a:xfrm>
        </p:spPr>
        <p:txBody>
          <a:bodyPr/>
          <a:lstStyle/>
          <a:p>
            <a:fld id="{D061D452-293F-4178-BADE-C44FB31F9C5F}" type="datetime4">
              <a:rPr lang="en-GB" smtClean="0"/>
              <a:t>27 March 2024</a:t>
            </a:fld>
            <a:endParaRPr lang="en-GB" dirty="0"/>
          </a:p>
        </p:txBody>
      </p:sp>
      <p:sp>
        <p:nvSpPr>
          <p:cNvPr id="14" name="Background">
            <a:extLst>
              <a:ext uri="{FF2B5EF4-FFF2-40B4-BE49-F238E27FC236}">
                <a16:creationId xmlns:a16="http://schemas.microsoft.com/office/drawing/2014/main" id="{F9FEB2A6-2D59-4A4E-93FC-AA5346744BD3}"/>
              </a:ext>
            </a:extLst>
          </p:cNvPr>
          <p:cNvSpPr/>
          <p:nvPr userDrawn="1"/>
        </p:nvSpPr>
        <p:spPr>
          <a:xfrm>
            <a:off x="0" y="0"/>
            <a:ext cx="12193200" cy="686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29350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2" name="Title 1"/>
          <p:cNvSpPr>
            <a:spLocks noGrp="1"/>
          </p:cNvSpPr>
          <p:nvPr>
            <p:ph type="ctrTitle" hasCustomPrompt="1"/>
          </p:nvPr>
        </p:nvSpPr>
        <p:spPr bwMode="white">
          <a:xfrm>
            <a:off x="2422800" y="1980000"/>
            <a:ext cx="6408000" cy="2073600"/>
          </a:xfrm>
        </p:spPr>
        <p:txBody>
          <a:bodyPr anchor="t" anchorCtr="0"/>
          <a:lstStyle>
            <a:lvl1pPr algn="l">
              <a:lnSpc>
                <a:spcPct val="90000"/>
              </a:lnSpc>
              <a:defRPr sz="7200">
                <a:solidFill>
                  <a:schemeClr val="tx1"/>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E1F28C65-3092-4106-A8DF-27457D5E8693}"/>
              </a:ext>
            </a:extLst>
          </p:cNvPr>
          <p:cNvSpPr>
            <a:spLocks noGrp="1"/>
          </p:cNvSpPr>
          <p:nvPr>
            <p:ph type="body" sz="quarter" idx="18" hasCustomPrompt="1"/>
          </p:nvPr>
        </p:nvSpPr>
        <p:spPr bwMode="white">
          <a:xfrm>
            <a:off x="540000" y="1980000"/>
            <a:ext cx="1702800" cy="1036800"/>
          </a:xfrm>
        </p:spPr>
        <p:txBody>
          <a:bodyPr/>
          <a:lstStyle>
            <a:lvl1pPr marL="0" indent="0">
              <a:lnSpc>
                <a:spcPct val="90000"/>
              </a:lnSpc>
              <a:buNone/>
              <a:defRPr sz="7200">
                <a:latin typeface="+mj-lt"/>
              </a:defRPr>
            </a:lvl1pPr>
            <a:lvl2pPr marL="180000" indent="0">
              <a:buNone/>
              <a:defRPr sz="7200"/>
            </a:lvl2pPr>
          </a:lstStyle>
          <a:p>
            <a:pPr lvl="0"/>
            <a:r>
              <a:rPr lang="en-GB" dirty="0"/>
              <a:t>0</a:t>
            </a:r>
          </a:p>
        </p:txBody>
      </p:sp>
      <p:sp>
        <p:nvSpPr>
          <p:cNvPr id="16" name="Footer Placeholder 5">
            <a:extLst>
              <a:ext uri="{FF2B5EF4-FFF2-40B4-BE49-F238E27FC236}">
                <a16:creationId xmlns:a16="http://schemas.microsoft.com/office/drawing/2014/main" id="{4A41B9FF-B8AC-42F0-AB05-28E3EE073BCD}"/>
              </a:ext>
            </a:extLst>
          </p:cNvPr>
          <p:cNvSpPr>
            <a:spLocks noGrp="1"/>
          </p:cNvSpPr>
          <p:nvPr>
            <p:ph type="ftr" sz="quarter" idx="20"/>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6">
            <a:extLst>
              <a:ext uri="{FF2B5EF4-FFF2-40B4-BE49-F238E27FC236}">
                <a16:creationId xmlns:a16="http://schemas.microsoft.com/office/drawing/2014/main" id="{B2ADDC84-8ACF-4AC0-AFFC-0FBBEF2685EE}"/>
              </a:ext>
            </a:extLst>
          </p:cNvPr>
          <p:cNvSpPr>
            <a:spLocks noGrp="1"/>
          </p:cNvSpPr>
          <p:nvPr>
            <p:ph type="sldNum" sz="quarter" idx="21"/>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540561715"/>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Avocado">
    <p:bg>
      <p:bgPr>
        <a:solidFill>
          <a:schemeClr val="accent4"/>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237257E9-003F-4361-8E0D-31D2199510A1}"/>
              </a:ext>
            </a:extLst>
          </p:cNvPr>
          <p:cNvSpPr>
            <a:spLocks noGrp="1"/>
          </p:cNvSpPr>
          <p:nvPr>
            <p:ph type="dt" sz="half" idx="19"/>
          </p:nvPr>
        </p:nvSpPr>
        <p:spPr>
          <a:xfrm>
            <a:off x="12193200" y="6858000"/>
            <a:ext cx="0" cy="0"/>
          </a:xfrm>
        </p:spPr>
        <p:txBody>
          <a:bodyPr/>
          <a:lstStyle/>
          <a:p>
            <a:fld id="{1F095D85-9F39-4DE2-BB77-A8EADE955EE2}" type="datetime4">
              <a:rPr lang="en-GB" smtClean="0"/>
              <a:t>27 March 2024</a:t>
            </a:fld>
            <a:endParaRPr lang="en-GB" dirty="0"/>
          </a:p>
        </p:txBody>
      </p:sp>
      <p:sp>
        <p:nvSpPr>
          <p:cNvPr id="14" name="Background">
            <a:extLst>
              <a:ext uri="{FF2B5EF4-FFF2-40B4-BE49-F238E27FC236}">
                <a16:creationId xmlns:a16="http://schemas.microsoft.com/office/drawing/2014/main" id="{F9FEB2A6-2D59-4A4E-93FC-AA5346744BD3}"/>
              </a:ext>
            </a:extLst>
          </p:cNvPr>
          <p:cNvSpPr/>
          <p:nvPr userDrawn="1"/>
        </p:nvSpPr>
        <p:spPr>
          <a:xfrm>
            <a:off x="0" y="0"/>
            <a:ext cx="12193200" cy="6861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29350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2" name="Title 1"/>
          <p:cNvSpPr>
            <a:spLocks noGrp="1"/>
          </p:cNvSpPr>
          <p:nvPr>
            <p:ph type="ctrTitle" hasCustomPrompt="1"/>
          </p:nvPr>
        </p:nvSpPr>
        <p:spPr bwMode="white">
          <a:xfrm>
            <a:off x="2422800" y="1980000"/>
            <a:ext cx="6408000" cy="2073600"/>
          </a:xfrm>
        </p:spPr>
        <p:txBody>
          <a:bodyPr anchor="t" anchorCtr="0"/>
          <a:lstStyle>
            <a:lvl1pPr algn="l">
              <a:lnSpc>
                <a:spcPct val="90000"/>
              </a:lnSpc>
              <a:defRPr sz="7200">
                <a:solidFill>
                  <a:schemeClr val="tx1"/>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E1F28C65-3092-4106-A8DF-27457D5E8693}"/>
              </a:ext>
            </a:extLst>
          </p:cNvPr>
          <p:cNvSpPr>
            <a:spLocks noGrp="1"/>
          </p:cNvSpPr>
          <p:nvPr>
            <p:ph type="body" sz="quarter" idx="18" hasCustomPrompt="1"/>
          </p:nvPr>
        </p:nvSpPr>
        <p:spPr bwMode="white">
          <a:xfrm>
            <a:off x="540000" y="1980000"/>
            <a:ext cx="1702800" cy="1036800"/>
          </a:xfrm>
        </p:spPr>
        <p:txBody>
          <a:bodyPr/>
          <a:lstStyle>
            <a:lvl1pPr marL="0" indent="0">
              <a:lnSpc>
                <a:spcPct val="90000"/>
              </a:lnSpc>
              <a:buNone/>
              <a:defRPr sz="7200">
                <a:latin typeface="+mj-lt"/>
              </a:defRPr>
            </a:lvl1pPr>
            <a:lvl2pPr marL="180000" indent="0">
              <a:buNone/>
              <a:defRPr sz="7200"/>
            </a:lvl2pPr>
          </a:lstStyle>
          <a:p>
            <a:pPr lvl="0"/>
            <a:r>
              <a:rPr lang="en-GB" dirty="0"/>
              <a:t>0</a:t>
            </a:r>
          </a:p>
        </p:txBody>
      </p:sp>
      <p:sp>
        <p:nvSpPr>
          <p:cNvPr id="16" name="Footer Placeholder 5">
            <a:extLst>
              <a:ext uri="{FF2B5EF4-FFF2-40B4-BE49-F238E27FC236}">
                <a16:creationId xmlns:a16="http://schemas.microsoft.com/office/drawing/2014/main" id="{678A522C-A782-419E-A379-C7FCA58CC76A}"/>
              </a:ext>
            </a:extLst>
          </p:cNvPr>
          <p:cNvSpPr>
            <a:spLocks noGrp="1"/>
          </p:cNvSpPr>
          <p:nvPr>
            <p:ph type="ftr" sz="quarter" idx="20"/>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6">
            <a:extLst>
              <a:ext uri="{FF2B5EF4-FFF2-40B4-BE49-F238E27FC236}">
                <a16:creationId xmlns:a16="http://schemas.microsoft.com/office/drawing/2014/main" id="{7F09F5A7-A8EE-4145-A2AA-D55B4AF86642}"/>
              </a:ext>
            </a:extLst>
          </p:cNvPr>
          <p:cNvSpPr>
            <a:spLocks noGrp="1"/>
          </p:cNvSpPr>
          <p:nvPr>
            <p:ph type="sldNum" sz="quarter" idx="21"/>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6441385"/>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Pomegranate">
    <p:bg>
      <p:bgPr>
        <a:solidFill>
          <a:schemeClr val="accent6"/>
        </a:solidFill>
        <a:effectLst/>
      </p:bgPr>
    </p:bg>
    <p:spTree>
      <p:nvGrpSpPr>
        <p:cNvPr id="1" name=""/>
        <p:cNvGrpSpPr/>
        <p:nvPr/>
      </p:nvGrpSpPr>
      <p:grpSpPr>
        <a:xfrm>
          <a:off x="0" y="0"/>
          <a:ext cx="0" cy="0"/>
          <a:chOff x="0" y="0"/>
          <a:chExt cx="0" cy="0"/>
        </a:xfrm>
      </p:grpSpPr>
      <p:sp>
        <p:nvSpPr>
          <p:cNvPr id="15" name="Date Placeholder 3" hidden="1">
            <a:extLst>
              <a:ext uri="{FF2B5EF4-FFF2-40B4-BE49-F238E27FC236}">
                <a16:creationId xmlns:a16="http://schemas.microsoft.com/office/drawing/2014/main" id="{8D5466A6-EB15-4D42-87D9-451BF7303925}"/>
              </a:ext>
            </a:extLst>
          </p:cNvPr>
          <p:cNvSpPr>
            <a:spLocks noGrp="1"/>
          </p:cNvSpPr>
          <p:nvPr>
            <p:ph type="dt" sz="half" idx="19"/>
          </p:nvPr>
        </p:nvSpPr>
        <p:spPr>
          <a:xfrm>
            <a:off x="12193200" y="6858000"/>
            <a:ext cx="0" cy="0"/>
          </a:xfrm>
        </p:spPr>
        <p:txBody>
          <a:bodyPr/>
          <a:lstStyle/>
          <a:p>
            <a:fld id="{332A11C6-7718-4DD5-9F80-2E9BE6890F1C}" type="datetime4">
              <a:rPr lang="en-GB" smtClean="0"/>
              <a:t>27 March 2024</a:t>
            </a:fld>
            <a:endParaRPr lang="en-GB" dirty="0"/>
          </a:p>
        </p:txBody>
      </p:sp>
      <p:sp>
        <p:nvSpPr>
          <p:cNvPr id="14" name="Background">
            <a:extLst>
              <a:ext uri="{FF2B5EF4-FFF2-40B4-BE49-F238E27FC236}">
                <a16:creationId xmlns:a16="http://schemas.microsoft.com/office/drawing/2014/main" id="{F9FEB2A6-2D59-4A4E-93FC-AA5346744BD3}"/>
              </a:ext>
            </a:extLst>
          </p:cNvPr>
          <p:cNvSpPr/>
          <p:nvPr userDrawn="1"/>
        </p:nvSpPr>
        <p:spPr>
          <a:xfrm>
            <a:off x="0" y="0"/>
            <a:ext cx="12193200" cy="6861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Triangle 12">
            <a:extLst>
              <a:ext uri="{FF2B5EF4-FFF2-40B4-BE49-F238E27FC236}">
                <a16:creationId xmlns:a16="http://schemas.microsoft.com/office/drawing/2014/main" id="{3A10916F-C220-4378-9C2A-98EC215EE4D0}"/>
              </a:ext>
            </a:extLst>
          </p:cNvPr>
          <p:cNvSpPr/>
          <p:nvPr userDrawn="1"/>
        </p:nvSpPr>
        <p:spPr bwMode="white">
          <a:xfrm rot="5400000">
            <a:off x="-24338" y="2293504"/>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2" name="Title 1"/>
          <p:cNvSpPr>
            <a:spLocks noGrp="1"/>
          </p:cNvSpPr>
          <p:nvPr>
            <p:ph type="ctrTitle" hasCustomPrompt="1"/>
          </p:nvPr>
        </p:nvSpPr>
        <p:spPr bwMode="white">
          <a:xfrm>
            <a:off x="2422800" y="1980000"/>
            <a:ext cx="6408000" cy="2073600"/>
          </a:xfrm>
        </p:spPr>
        <p:txBody>
          <a:bodyPr anchor="t" anchorCtr="0"/>
          <a:lstStyle>
            <a:lvl1pPr algn="l">
              <a:lnSpc>
                <a:spcPct val="90000"/>
              </a:lnSpc>
              <a:defRPr sz="7200">
                <a:solidFill>
                  <a:schemeClr val="tx1"/>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E1F28C65-3092-4106-A8DF-27457D5E8693}"/>
              </a:ext>
            </a:extLst>
          </p:cNvPr>
          <p:cNvSpPr>
            <a:spLocks noGrp="1"/>
          </p:cNvSpPr>
          <p:nvPr>
            <p:ph type="body" sz="quarter" idx="18" hasCustomPrompt="1"/>
          </p:nvPr>
        </p:nvSpPr>
        <p:spPr bwMode="white">
          <a:xfrm>
            <a:off x="540000" y="1980000"/>
            <a:ext cx="1702800" cy="1036800"/>
          </a:xfrm>
        </p:spPr>
        <p:txBody>
          <a:bodyPr/>
          <a:lstStyle>
            <a:lvl1pPr marL="0" indent="0">
              <a:lnSpc>
                <a:spcPct val="90000"/>
              </a:lnSpc>
              <a:buNone/>
              <a:defRPr sz="7200">
                <a:latin typeface="+mj-lt"/>
              </a:defRPr>
            </a:lvl1pPr>
            <a:lvl2pPr marL="180000" indent="0">
              <a:buNone/>
              <a:defRPr sz="7200"/>
            </a:lvl2pPr>
          </a:lstStyle>
          <a:p>
            <a:pPr lvl="0"/>
            <a:r>
              <a:rPr lang="en-GB" dirty="0"/>
              <a:t>0</a:t>
            </a:r>
          </a:p>
        </p:txBody>
      </p:sp>
      <p:sp>
        <p:nvSpPr>
          <p:cNvPr id="16" name="Footer Placeholder 5">
            <a:extLst>
              <a:ext uri="{FF2B5EF4-FFF2-40B4-BE49-F238E27FC236}">
                <a16:creationId xmlns:a16="http://schemas.microsoft.com/office/drawing/2014/main" id="{B8C422AF-E862-42F9-8F72-07273FFC5901}"/>
              </a:ext>
            </a:extLst>
          </p:cNvPr>
          <p:cNvSpPr>
            <a:spLocks noGrp="1"/>
          </p:cNvSpPr>
          <p:nvPr>
            <p:ph type="ftr" sz="quarter" idx="20"/>
          </p:nvPr>
        </p:nvSpPr>
        <p:spPr>
          <a:xfrm>
            <a:off x="3693599" y="481818"/>
            <a:ext cx="5135612" cy="154800"/>
          </a:xfrm>
        </p:spPr>
        <p:txBody>
          <a:bodyPr/>
          <a:lstStyle>
            <a:lvl1pPr>
              <a:defRPr>
                <a:solidFill>
                  <a:schemeClr val="tx1"/>
                </a:solidFill>
              </a:defRPr>
            </a:lvl1pPr>
          </a:lstStyle>
          <a:p>
            <a:endParaRPr lang="en-GB" dirty="0"/>
          </a:p>
        </p:txBody>
      </p:sp>
      <p:sp>
        <p:nvSpPr>
          <p:cNvPr id="17" name="Slide Number Placeholder 6">
            <a:extLst>
              <a:ext uri="{FF2B5EF4-FFF2-40B4-BE49-F238E27FC236}">
                <a16:creationId xmlns:a16="http://schemas.microsoft.com/office/drawing/2014/main" id="{EB9A1BEC-469F-4795-BAFF-5EA8BCC27D92}"/>
              </a:ext>
            </a:extLst>
          </p:cNvPr>
          <p:cNvSpPr>
            <a:spLocks noGrp="1"/>
          </p:cNvSpPr>
          <p:nvPr>
            <p:ph type="sldNum" sz="quarter" idx="21"/>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83745224"/>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Picture">
    <p:bg>
      <p:bgRef idx="1001">
        <a:schemeClr val="bg1"/>
      </p:bgRef>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A9F90AE-747B-4F08-976F-009FBF0E16F9}"/>
              </a:ext>
            </a:extLst>
          </p:cNvPr>
          <p:cNvSpPr>
            <a:spLocks noGrp="1"/>
          </p:cNvSpPr>
          <p:nvPr>
            <p:ph type="pic" sz="quarter" idx="22" hasCustomPrompt="1"/>
          </p:nvPr>
        </p:nvSpPr>
        <p:spPr>
          <a:xfrm>
            <a:off x="0" y="0"/>
            <a:ext cx="12192000" cy="6858000"/>
          </a:xfrm>
          <a:custGeom>
            <a:avLst/>
            <a:gdLst>
              <a:gd name="connsiteX0" fmla="*/ 1451892 w 12192000"/>
              <a:gd name="connsiteY0" fmla="*/ 6168633 h 6858000"/>
              <a:gd name="connsiteX1" fmla="*/ 1483174 w 12192000"/>
              <a:gd name="connsiteY1" fmla="*/ 6182786 h 6858000"/>
              <a:gd name="connsiteX2" fmla="*/ 1496145 w 12192000"/>
              <a:gd name="connsiteY2" fmla="*/ 6222949 h 6858000"/>
              <a:gd name="connsiteX3" fmla="*/ 1483174 w 12192000"/>
              <a:gd name="connsiteY3" fmla="*/ 6263877 h 6858000"/>
              <a:gd name="connsiteX4" fmla="*/ 1451892 w 12192000"/>
              <a:gd name="connsiteY4" fmla="*/ 6277648 h 6858000"/>
              <a:gd name="connsiteX5" fmla="*/ 1420610 w 12192000"/>
              <a:gd name="connsiteY5" fmla="*/ 6263877 h 6858000"/>
              <a:gd name="connsiteX6" fmla="*/ 1408020 w 12192000"/>
              <a:gd name="connsiteY6" fmla="*/ 6223332 h 6858000"/>
              <a:gd name="connsiteX7" fmla="*/ 1420610 w 12192000"/>
              <a:gd name="connsiteY7" fmla="*/ 6182786 h 6858000"/>
              <a:gd name="connsiteX8" fmla="*/ 1451892 w 12192000"/>
              <a:gd name="connsiteY8" fmla="*/ 6168633 h 6858000"/>
              <a:gd name="connsiteX9" fmla="*/ 819001 w 12192000"/>
              <a:gd name="connsiteY9" fmla="*/ 6168633 h 6858000"/>
              <a:gd name="connsiteX10" fmla="*/ 850283 w 12192000"/>
              <a:gd name="connsiteY10" fmla="*/ 6182786 h 6858000"/>
              <a:gd name="connsiteX11" fmla="*/ 862872 w 12192000"/>
              <a:gd name="connsiteY11" fmla="*/ 6222949 h 6858000"/>
              <a:gd name="connsiteX12" fmla="*/ 850283 w 12192000"/>
              <a:gd name="connsiteY12" fmla="*/ 6263877 h 6858000"/>
              <a:gd name="connsiteX13" fmla="*/ 819001 w 12192000"/>
              <a:gd name="connsiteY13" fmla="*/ 6277648 h 6858000"/>
              <a:gd name="connsiteX14" fmla="*/ 787337 w 12192000"/>
              <a:gd name="connsiteY14" fmla="*/ 6263877 h 6858000"/>
              <a:gd name="connsiteX15" fmla="*/ 774748 w 12192000"/>
              <a:gd name="connsiteY15" fmla="*/ 6223332 h 6858000"/>
              <a:gd name="connsiteX16" fmla="*/ 787337 w 12192000"/>
              <a:gd name="connsiteY16" fmla="*/ 6182786 h 6858000"/>
              <a:gd name="connsiteX17" fmla="*/ 819001 w 12192000"/>
              <a:gd name="connsiteY17" fmla="*/ 6168633 h 6858000"/>
              <a:gd name="connsiteX18" fmla="*/ 1538490 w 12192000"/>
              <a:gd name="connsiteY18" fmla="*/ 6134208 h 6858000"/>
              <a:gd name="connsiteX19" fmla="*/ 1611354 w 12192000"/>
              <a:gd name="connsiteY19" fmla="*/ 6312073 h 6858000"/>
              <a:gd name="connsiteX20" fmla="*/ 1654081 w 12192000"/>
              <a:gd name="connsiteY20" fmla="*/ 6312073 h 6858000"/>
              <a:gd name="connsiteX21" fmla="*/ 1725801 w 12192000"/>
              <a:gd name="connsiteY21" fmla="*/ 6134208 h 6858000"/>
              <a:gd name="connsiteX22" fmla="*/ 1676971 w 12192000"/>
              <a:gd name="connsiteY22" fmla="*/ 6134208 h 6858000"/>
              <a:gd name="connsiteX23" fmla="*/ 1642637 w 12192000"/>
              <a:gd name="connsiteY23" fmla="*/ 6225244 h 6858000"/>
              <a:gd name="connsiteX24" fmla="*/ 1637296 w 12192000"/>
              <a:gd name="connsiteY24" fmla="*/ 6240162 h 6858000"/>
              <a:gd name="connsiteX25" fmla="*/ 1632336 w 12192000"/>
              <a:gd name="connsiteY25" fmla="*/ 6255462 h 6858000"/>
              <a:gd name="connsiteX26" fmla="*/ 1622799 w 12192000"/>
              <a:gd name="connsiteY26" fmla="*/ 6225244 h 6858000"/>
              <a:gd name="connsiteX27" fmla="*/ 1588465 w 12192000"/>
              <a:gd name="connsiteY27" fmla="*/ 6134208 h 6858000"/>
              <a:gd name="connsiteX28" fmla="*/ 1538490 w 12192000"/>
              <a:gd name="connsiteY28" fmla="*/ 6134208 h 6858000"/>
              <a:gd name="connsiteX29" fmla="*/ 927343 w 12192000"/>
              <a:gd name="connsiteY29" fmla="*/ 6134208 h 6858000"/>
              <a:gd name="connsiteX30" fmla="*/ 927343 w 12192000"/>
              <a:gd name="connsiteY30" fmla="*/ 6246665 h 6858000"/>
              <a:gd name="connsiteX31" fmla="*/ 933829 w 12192000"/>
              <a:gd name="connsiteY31" fmla="*/ 6286063 h 6858000"/>
              <a:gd name="connsiteX32" fmla="*/ 954811 w 12192000"/>
              <a:gd name="connsiteY32" fmla="*/ 6308248 h 6858000"/>
              <a:gd name="connsiteX33" fmla="*/ 987619 w 12192000"/>
              <a:gd name="connsiteY33" fmla="*/ 6315898 h 6858000"/>
              <a:gd name="connsiteX34" fmla="*/ 1021190 w 12192000"/>
              <a:gd name="connsiteY34" fmla="*/ 6307866 h 6858000"/>
              <a:gd name="connsiteX35" fmla="*/ 1047131 w 12192000"/>
              <a:gd name="connsiteY35" fmla="*/ 6285680 h 6858000"/>
              <a:gd name="connsiteX36" fmla="*/ 1047131 w 12192000"/>
              <a:gd name="connsiteY36" fmla="*/ 6312073 h 6858000"/>
              <a:gd name="connsiteX37" fmla="*/ 1091766 w 12192000"/>
              <a:gd name="connsiteY37" fmla="*/ 6312073 h 6858000"/>
              <a:gd name="connsiteX38" fmla="*/ 1091766 w 12192000"/>
              <a:gd name="connsiteY38" fmla="*/ 6134208 h 6858000"/>
              <a:gd name="connsiteX39" fmla="*/ 1043698 w 12192000"/>
              <a:gd name="connsiteY39" fmla="*/ 6134208 h 6858000"/>
              <a:gd name="connsiteX40" fmla="*/ 1043698 w 12192000"/>
              <a:gd name="connsiteY40" fmla="*/ 6209179 h 6858000"/>
              <a:gd name="connsiteX41" fmla="*/ 1040264 w 12192000"/>
              <a:gd name="connsiteY41" fmla="*/ 6257375 h 6858000"/>
              <a:gd name="connsiteX42" fmla="*/ 1026912 w 12192000"/>
              <a:gd name="connsiteY42" fmla="*/ 6273823 h 6858000"/>
              <a:gd name="connsiteX43" fmla="*/ 1005167 w 12192000"/>
              <a:gd name="connsiteY43" fmla="*/ 6280325 h 6858000"/>
              <a:gd name="connsiteX44" fmla="*/ 987619 w 12192000"/>
              <a:gd name="connsiteY44" fmla="*/ 6275353 h 6858000"/>
              <a:gd name="connsiteX45" fmla="*/ 977700 w 12192000"/>
              <a:gd name="connsiteY45" fmla="*/ 6261965 h 6858000"/>
              <a:gd name="connsiteX46" fmla="*/ 975030 w 12192000"/>
              <a:gd name="connsiteY46" fmla="*/ 6216064 h 6858000"/>
              <a:gd name="connsiteX47" fmla="*/ 975030 w 12192000"/>
              <a:gd name="connsiteY47" fmla="*/ 6134208 h 6858000"/>
              <a:gd name="connsiteX48" fmla="*/ 927343 w 12192000"/>
              <a:gd name="connsiteY48" fmla="*/ 6134208 h 6858000"/>
              <a:gd name="connsiteX49" fmla="*/ 1451892 w 12192000"/>
              <a:gd name="connsiteY49" fmla="*/ 6130383 h 6858000"/>
              <a:gd name="connsiteX50" fmla="*/ 1403824 w 12192000"/>
              <a:gd name="connsiteY50" fmla="*/ 6141858 h 6858000"/>
              <a:gd name="connsiteX51" fmla="*/ 1370634 w 12192000"/>
              <a:gd name="connsiteY51" fmla="*/ 6175136 h 6858000"/>
              <a:gd name="connsiteX52" fmla="*/ 1358808 w 12192000"/>
              <a:gd name="connsiteY52" fmla="*/ 6220654 h 6858000"/>
              <a:gd name="connsiteX53" fmla="*/ 1370634 w 12192000"/>
              <a:gd name="connsiteY53" fmla="*/ 6272675 h 6858000"/>
              <a:gd name="connsiteX54" fmla="*/ 1404968 w 12192000"/>
              <a:gd name="connsiteY54" fmla="*/ 6305188 h 6858000"/>
              <a:gd name="connsiteX55" fmla="*/ 1452273 w 12192000"/>
              <a:gd name="connsiteY55" fmla="*/ 6315898 h 6858000"/>
              <a:gd name="connsiteX56" fmla="*/ 1518652 w 12192000"/>
              <a:gd name="connsiteY56" fmla="*/ 6289505 h 6858000"/>
              <a:gd name="connsiteX57" fmla="*/ 1544975 w 12192000"/>
              <a:gd name="connsiteY57" fmla="*/ 6222567 h 6858000"/>
              <a:gd name="connsiteX58" fmla="*/ 1519034 w 12192000"/>
              <a:gd name="connsiteY58" fmla="*/ 6156393 h 6858000"/>
              <a:gd name="connsiteX59" fmla="*/ 1451892 w 12192000"/>
              <a:gd name="connsiteY59" fmla="*/ 6130383 h 6858000"/>
              <a:gd name="connsiteX60" fmla="*/ 818619 w 12192000"/>
              <a:gd name="connsiteY60" fmla="*/ 6130383 h 6858000"/>
              <a:gd name="connsiteX61" fmla="*/ 770551 w 12192000"/>
              <a:gd name="connsiteY61" fmla="*/ 6141858 h 6858000"/>
              <a:gd name="connsiteX62" fmla="*/ 737362 w 12192000"/>
              <a:gd name="connsiteY62" fmla="*/ 6175136 h 6858000"/>
              <a:gd name="connsiteX63" fmla="*/ 725917 w 12192000"/>
              <a:gd name="connsiteY63" fmla="*/ 6220654 h 6858000"/>
              <a:gd name="connsiteX64" fmla="*/ 737362 w 12192000"/>
              <a:gd name="connsiteY64" fmla="*/ 6272675 h 6858000"/>
              <a:gd name="connsiteX65" fmla="*/ 771696 w 12192000"/>
              <a:gd name="connsiteY65" fmla="*/ 6305188 h 6858000"/>
              <a:gd name="connsiteX66" fmla="*/ 819001 w 12192000"/>
              <a:gd name="connsiteY66" fmla="*/ 6315898 h 6858000"/>
              <a:gd name="connsiteX67" fmla="*/ 885380 w 12192000"/>
              <a:gd name="connsiteY67" fmla="*/ 6289505 h 6858000"/>
              <a:gd name="connsiteX68" fmla="*/ 912084 w 12192000"/>
              <a:gd name="connsiteY68" fmla="*/ 6222567 h 6858000"/>
              <a:gd name="connsiteX69" fmla="*/ 885761 w 12192000"/>
              <a:gd name="connsiteY69" fmla="*/ 6156393 h 6858000"/>
              <a:gd name="connsiteX70" fmla="*/ 818619 w 12192000"/>
              <a:gd name="connsiteY70" fmla="*/ 6130383 h 6858000"/>
              <a:gd name="connsiteX71" fmla="*/ 1729998 w 12192000"/>
              <a:gd name="connsiteY71" fmla="*/ 6092132 h 6858000"/>
              <a:gd name="connsiteX72" fmla="*/ 1734576 w 12192000"/>
              <a:gd name="connsiteY72" fmla="*/ 6092132 h 6858000"/>
              <a:gd name="connsiteX73" fmla="*/ 1738772 w 12192000"/>
              <a:gd name="connsiteY73" fmla="*/ 6092515 h 6858000"/>
              <a:gd name="connsiteX74" fmla="*/ 1740679 w 12192000"/>
              <a:gd name="connsiteY74" fmla="*/ 6093662 h 6858000"/>
              <a:gd name="connsiteX75" fmla="*/ 1741442 w 12192000"/>
              <a:gd name="connsiteY75" fmla="*/ 6095957 h 6858000"/>
              <a:gd name="connsiteX76" fmla="*/ 1739916 w 12192000"/>
              <a:gd name="connsiteY76" fmla="*/ 6098635 h 6858000"/>
              <a:gd name="connsiteX77" fmla="*/ 1734957 w 12192000"/>
              <a:gd name="connsiteY77" fmla="*/ 6099782 h 6858000"/>
              <a:gd name="connsiteX78" fmla="*/ 1729998 w 12192000"/>
              <a:gd name="connsiteY78" fmla="*/ 6099782 h 6858000"/>
              <a:gd name="connsiteX79" fmla="*/ 1725801 w 12192000"/>
              <a:gd name="connsiteY79" fmla="*/ 6088690 h 6858000"/>
              <a:gd name="connsiteX80" fmla="*/ 1725801 w 12192000"/>
              <a:gd name="connsiteY80" fmla="*/ 6114318 h 6858000"/>
              <a:gd name="connsiteX81" fmla="*/ 1729998 w 12192000"/>
              <a:gd name="connsiteY81" fmla="*/ 6114318 h 6858000"/>
              <a:gd name="connsiteX82" fmla="*/ 1729998 w 12192000"/>
              <a:gd name="connsiteY82" fmla="*/ 6103225 h 6858000"/>
              <a:gd name="connsiteX83" fmla="*/ 1732286 w 12192000"/>
              <a:gd name="connsiteY83" fmla="*/ 6103225 h 6858000"/>
              <a:gd name="connsiteX84" fmla="*/ 1735720 w 12192000"/>
              <a:gd name="connsiteY84" fmla="*/ 6104372 h 6858000"/>
              <a:gd name="connsiteX85" fmla="*/ 1740298 w 12192000"/>
              <a:gd name="connsiteY85" fmla="*/ 6110110 h 6858000"/>
              <a:gd name="connsiteX86" fmla="*/ 1742587 w 12192000"/>
              <a:gd name="connsiteY86" fmla="*/ 6114318 h 6858000"/>
              <a:gd name="connsiteX87" fmla="*/ 1747546 w 12192000"/>
              <a:gd name="connsiteY87" fmla="*/ 6114318 h 6858000"/>
              <a:gd name="connsiteX88" fmla="*/ 1744494 w 12192000"/>
              <a:gd name="connsiteY88" fmla="*/ 6109345 h 6858000"/>
              <a:gd name="connsiteX89" fmla="*/ 1740679 w 12192000"/>
              <a:gd name="connsiteY89" fmla="*/ 6103990 h 6858000"/>
              <a:gd name="connsiteX90" fmla="*/ 1738390 w 12192000"/>
              <a:gd name="connsiteY90" fmla="*/ 6102842 h 6858000"/>
              <a:gd name="connsiteX91" fmla="*/ 1743731 w 12192000"/>
              <a:gd name="connsiteY91" fmla="*/ 6100547 h 6858000"/>
              <a:gd name="connsiteX92" fmla="*/ 1745639 w 12192000"/>
              <a:gd name="connsiteY92" fmla="*/ 6095575 h 6858000"/>
              <a:gd name="connsiteX93" fmla="*/ 1744494 w 12192000"/>
              <a:gd name="connsiteY93" fmla="*/ 6091750 h 6858000"/>
              <a:gd name="connsiteX94" fmla="*/ 1741442 w 12192000"/>
              <a:gd name="connsiteY94" fmla="*/ 6089072 h 6858000"/>
              <a:gd name="connsiteX95" fmla="*/ 1734576 w 12192000"/>
              <a:gd name="connsiteY95" fmla="*/ 6088690 h 6858000"/>
              <a:gd name="connsiteX96" fmla="*/ 1725801 w 12192000"/>
              <a:gd name="connsiteY96" fmla="*/ 6088690 h 6858000"/>
              <a:gd name="connsiteX97" fmla="*/ 1736483 w 12192000"/>
              <a:gd name="connsiteY97" fmla="*/ 6081040 h 6858000"/>
              <a:gd name="connsiteX98" fmla="*/ 1746402 w 12192000"/>
              <a:gd name="connsiteY98" fmla="*/ 6083717 h 6858000"/>
              <a:gd name="connsiteX99" fmla="*/ 1753650 w 12192000"/>
              <a:gd name="connsiteY99" fmla="*/ 6090985 h 6858000"/>
              <a:gd name="connsiteX100" fmla="*/ 1756702 w 12192000"/>
              <a:gd name="connsiteY100" fmla="*/ 6100930 h 6858000"/>
              <a:gd name="connsiteX101" fmla="*/ 1753650 w 12192000"/>
              <a:gd name="connsiteY101" fmla="*/ 6110875 h 6858000"/>
              <a:gd name="connsiteX102" fmla="*/ 1746402 w 12192000"/>
              <a:gd name="connsiteY102" fmla="*/ 6118143 h 6858000"/>
              <a:gd name="connsiteX103" fmla="*/ 1736483 w 12192000"/>
              <a:gd name="connsiteY103" fmla="*/ 6120820 h 6858000"/>
              <a:gd name="connsiteX104" fmla="*/ 1726183 w 12192000"/>
              <a:gd name="connsiteY104" fmla="*/ 6118143 h 6858000"/>
              <a:gd name="connsiteX105" fmla="*/ 1718934 w 12192000"/>
              <a:gd name="connsiteY105" fmla="*/ 6110875 h 6858000"/>
              <a:gd name="connsiteX106" fmla="*/ 1716264 w 12192000"/>
              <a:gd name="connsiteY106" fmla="*/ 6100930 h 6858000"/>
              <a:gd name="connsiteX107" fmla="*/ 1718934 w 12192000"/>
              <a:gd name="connsiteY107" fmla="*/ 6090985 h 6858000"/>
              <a:gd name="connsiteX108" fmla="*/ 1726564 w 12192000"/>
              <a:gd name="connsiteY108" fmla="*/ 6083717 h 6858000"/>
              <a:gd name="connsiteX109" fmla="*/ 1736483 w 12192000"/>
              <a:gd name="connsiteY109" fmla="*/ 6081040 h 6858000"/>
              <a:gd name="connsiteX110" fmla="*/ 1736483 w 12192000"/>
              <a:gd name="connsiteY110" fmla="*/ 6077214 h 6858000"/>
              <a:gd name="connsiteX111" fmla="*/ 1724657 w 12192000"/>
              <a:gd name="connsiteY111" fmla="*/ 6080275 h 6858000"/>
              <a:gd name="connsiteX112" fmla="*/ 1715501 w 12192000"/>
              <a:gd name="connsiteY112" fmla="*/ 6089072 h 6858000"/>
              <a:gd name="connsiteX113" fmla="*/ 1712068 w 12192000"/>
              <a:gd name="connsiteY113" fmla="*/ 6100930 h 6858000"/>
              <a:gd name="connsiteX114" fmla="*/ 1715501 w 12192000"/>
              <a:gd name="connsiteY114" fmla="*/ 6112788 h 6858000"/>
              <a:gd name="connsiteX115" fmla="*/ 1724275 w 12192000"/>
              <a:gd name="connsiteY115" fmla="*/ 6121585 h 6858000"/>
              <a:gd name="connsiteX116" fmla="*/ 1736483 w 12192000"/>
              <a:gd name="connsiteY116" fmla="*/ 6124645 h 6858000"/>
              <a:gd name="connsiteX117" fmla="*/ 1748309 w 12192000"/>
              <a:gd name="connsiteY117" fmla="*/ 6121585 h 6858000"/>
              <a:gd name="connsiteX118" fmla="*/ 1757465 w 12192000"/>
              <a:gd name="connsiteY118" fmla="*/ 6112788 h 6858000"/>
              <a:gd name="connsiteX119" fmla="*/ 1760517 w 12192000"/>
              <a:gd name="connsiteY119" fmla="*/ 6100930 h 6858000"/>
              <a:gd name="connsiteX120" fmla="*/ 1757083 w 12192000"/>
              <a:gd name="connsiteY120" fmla="*/ 6089072 h 6858000"/>
              <a:gd name="connsiteX121" fmla="*/ 1748309 w 12192000"/>
              <a:gd name="connsiteY121" fmla="*/ 6080275 h 6858000"/>
              <a:gd name="connsiteX122" fmla="*/ 1736483 w 12192000"/>
              <a:gd name="connsiteY122" fmla="*/ 6077214 h 6858000"/>
              <a:gd name="connsiteX123" fmla="*/ 539750 w 12192000"/>
              <a:gd name="connsiteY123" fmla="*/ 6066504 h 6858000"/>
              <a:gd name="connsiteX124" fmla="*/ 630926 w 12192000"/>
              <a:gd name="connsiteY124" fmla="*/ 6208797 h 6858000"/>
              <a:gd name="connsiteX125" fmla="*/ 630926 w 12192000"/>
              <a:gd name="connsiteY125" fmla="*/ 6312073 h 6858000"/>
              <a:gd name="connsiteX126" fmla="*/ 681283 w 12192000"/>
              <a:gd name="connsiteY126" fmla="*/ 6312073 h 6858000"/>
              <a:gd name="connsiteX127" fmla="*/ 681283 w 12192000"/>
              <a:gd name="connsiteY127" fmla="*/ 6209179 h 6858000"/>
              <a:gd name="connsiteX128" fmla="*/ 772840 w 12192000"/>
              <a:gd name="connsiteY128" fmla="*/ 6066504 h 6858000"/>
              <a:gd name="connsiteX129" fmla="*/ 714854 w 12192000"/>
              <a:gd name="connsiteY129" fmla="*/ 6066504 h 6858000"/>
              <a:gd name="connsiteX130" fmla="*/ 657249 w 12192000"/>
              <a:gd name="connsiteY130" fmla="*/ 6163661 h 6858000"/>
              <a:gd name="connsiteX131" fmla="*/ 598500 w 12192000"/>
              <a:gd name="connsiteY131" fmla="*/ 6066504 h 6858000"/>
              <a:gd name="connsiteX132" fmla="*/ 539750 w 12192000"/>
              <a:gd name="connsiteY132" fmla="*/ 6066504 h 6858000"/>
              <a:gd name="connsiteX133" fmla="*/ 1235587 w 12192000"/>
              <a:gd name="connsiteY133" fmla="*/ 6062679 h 6858000"/>
              <a:gd name="connsiteX134" fmla="*/ 1176075 w 12192000"/>
              <a:gd name="connsiteY134" fmla="*/ 6074919 h 6858000"/>
              <a:gd name="connsiteX135" fmla="*/ 1128007 w 12192000"/>
              <a:gd name="connsiteY135" fmla="*/ 6120438 h 6858000"/>
              <a:gd name="connsiteX136" fmla="*/ 1111985 w 12192000"/>
              <a:gd name="connsiteY136" fmla="*/ 6188524 h 6858000"/>
              <a:gd name="connsiteX137" fmla="*/ 1126481 w 12192000"/>
              <a:gd name="connsiteY137" fmla="*/ 6253932 h 6858000"/>
              <a:gd name="connsiteX138" fmla="*/ 1169971 w 12192000"/>
              <a:gd name="connsiteY138" fmla="*/ 6300215 h 6858000"/>
              <a:gd name="connsiteX139" fmla="*/ 1238258 w 12192000"/>
              <a:gd name="connsiteY139" fmla="*/ 6316281 h 6858000"/>
              <a:gd name="connsiteX140" fmla="*/ 1298914 w 12192000"/>
              <a:gd name="connsiteY140" fmla="*/ 6304806 h 6858000"/>
              <a:gd name="connsiteX141" fmla="*/ 1344693 w 12192000"/>
              <a:gd name="connsiteY141" fmla="*/ 6278030 h 6858000"/>
              <a:gd name="connsiteX142" fmla="*/ 1344693 w 12192000"/>
              <a:gd name="connsiteY142" fmla="*/ 6180491 h 6858000"/>
              <a:gd name="connsiteX143" fmla="*/ 1236350 w 12192000"/>
              <a:gd name="connsiteY143" fmla="*/ 6180491 h 6858000"/>
              <a:gd name="connsiteX144" fmla="*/ 1236350 w 12192000"/>
              <a:gd name="connsiteY144" fmla="*/ 6221802 h 6858000"/>
              <a:gd name="connsiteX145" fmla="*/ 1293955 w 12192000"/>
              <a:gd name="connsiteY145" fmla="*/ 6221802 h 6858000"/>
              <a:gd name="connsiteX146" fmla="*/ 1293955 w 12192000"/>
              <a:gd name="connsiteY146" fmla="*/ 6252785 h 6858000"/>
              <a:gd name="connsiteX147" fmla="*/ 1266869 w 12192000"/>
              <a:gd name="connsiteY147" fmla="*/ 6267702 h 6858000"/>
              <a:gd name="connsiteX148" fmla="*/ 1234824 w 12192000"/>
              <a:gd name="connsiteY148" fmla="*/ 6273823 h 6858000"/>
              <a:gd name="connsiteX149" fmla="*/ 1183323 w 12192000"/>
              <a:gd name="connsiteY149" fmla="*/ 6252020 h 6858000"/>
              <a:gd name="connsiteX150" fmla="*/ 1163486 w 12192000"/>
              <a:gd name="connsiteY150" fmla="*/ 6186611 h 6858000"/>
              <a:gd name="connsiteX151" fmla="*/ 1182942 w 12192000"/>
              <a:gd name="connsiteY151" fmla="*/ 6125410 h 6858000"/>
              <a:gd name="connsiteX152" fmla="*/ 1235587 w 12192000"/>
              <a:gd name="connsiteY152" fmla="*/ 6104755 h 6858000"/>
              <a:gd name="connsiteX153" fmla="*/ 1271829 w 12192000"/>
              <a:gd name="connsiteY153" fmla="*/ 6115465 h 6858000"/>
              <a:gd name="connsiteX154" fmla="*/ 1291666 w 12192000"/>
              <a:gd name="connsiteY154" fmla="*/ 6143771 h 6858000"/>
              <a:gd name="connsiteX155" fmla="*/ 1341641 w 12192000"/>
              <a:gd name="connsiteY155" fmla="*/ 6134590 h 6858000"/>
              <a:gd name="connsiteX156" fmla="*/ 1308070 w 12192000"/>
              <a:gd name="connsiteY156" fmla="*/ 6081805 h 6858000"/>
              <a:gd name="connsiteX157" fmla="*/ 1235587 w 12192000"/>
              <a:gd name="connsiteY157" fmla="*/ 6062679 h 6858000"/>
              <a:gd name="connsiteX158" fmla="*/ 0 w 12192000"/>
              <a:gd name="connsiteY158" fmla="*/ 0 h 6858000"/>
              <a:gd name="connsiteX159" fmla="*/ 12192000 w 12192000"/>
              <a:gd name="connsiteY159" fmla="*/ 0 h 6858000"/>
              <a:gd name="connsiteX160" fmla="*/ 12192000 w 12192000"/>
              <a:gd name="connsiteY160" fmla="*/ 6858000 h 6858000"/>
              <a:gd name="connsiteX161" fmla="*/ 0 w 12192000"/>
              <a:gd name="connsiteY161" fmla="*/ 6858000 h 6858000"/>
              <a:gd name="connsiteX162" fmla="*/ 0 w 12192000"/>
              <a:gd name="connsiteY162" fmla="*/ 2497765 h 6858000"/>
              <a:gd name="connsiteX163" fmla="*/ 179924 w 12192000"/>
              <a:gd name="connsiteY163" fmla="*/ 2383467 h 6858000"/>
              <a:gd name="connsiteX164" fmla="*/ 0 w 12192000"/>
              <a:gd name="connsiteY164" fmla="*/ 22691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12192000" h="6858000">
                <a:moveTo>
                  <a:pt x="1451892" y="6168633"/>
                </a:moveTo>
                <a:cubicBezTo>
                  <a:pt x="1464481" y="6168633"/>
                  <a:pt x="1474781" y="6173223"/>
                  <a:pt x="1483174" y="6182786"/>
                </a:cubicBezTo>
                <a:cubicBezTo>
                  <a:pt x="1491567" y="6191966"/>
                  <a:pt x="1496145" y="6205354"/>
                  <a:pt x="1496145" y="6222949"/>
                </a:cubicBezTo>
                <a:cubicBezTo>
                  <a:pt x="1496145" y="6240545"/>
                  <a:pt x="1491567" y="6254315"/>
                  <a:pt x="1483174" y="6263877"/>
                </a:cubicBezTo>
                <a:cubicBezTo>
                  <a:pt x="1474781" y="6273058"/>
                  <a:pt x="1464481" y="6277648"/>
                  <a:pt x="1451892" y="6277648"/>
                </a:cubicBezTo>
                <a:cubicBezTo>
                  <a:pt x="1439684" y="6277648"/>
                  <a:pt x="1429002" y="6273058"/>
                  <a:pt x="1420610" y="6263877"/>
                </a:cubicBezTo>
                <a:cubicBezTo>
                  <a:pt x="1412217" y="6254315"/>
                  <a:pt x="1408020" y="6240927"/>
                  <a:pt x="1408020" y="6223332"/>
                </a:cubicBezTo>
                <a:cubicBezTo>
                  <a:pt x="1408020" y="6205736"/>
                  <a:pt x="1412217" y="6191966"/>
                  <a:pt x="1420610" y="6182786"/>
                </a:cubicBezTo>
                <a:cubicBezTo>
                  <a:pt x="1429002" y="6173223"/>
                  <a:pt x="1439684" y="6168633"/>
                  <a:pt x="1451892" y="6168633"/>
                </a:cubicBezTo>
                <a:close/>
                <a:moveTo>
                  <a:pt x="819001" y="6168633"/>
                </a:moveTo>
                <a:cubicBezTo>
                  <a:pt x="831208" y="6168633"/>
                  <a:pt x="841890" y="6173223"/>
                  <a:pt x="850283" y="6182786"/>
                </a:cubicBezTo>
                <a:cubicBezTo>
                  <a:pt x="858675" y="6191966"/>
                  <a:pt x="862872" y="6205354"/>
                  <a:pt x="862872" y="6222949"/>
                </a:cubicBezTo>
                <a:cubicBezTo>
                  <a:pt x="862872" y="6240545"/>
                  <a:pt x="858675" y="6254315"/>
                  <a:pt x="850283" y="6263877"/>
                </a:cubicBezTo>
                <a:cubicBezTo>
                  <a:pt x="841890" y="6273058"/>
                  <a:pt x="831208" y="6277648"/>
                  <a:pt x="819001" y="6277648"/>
                </a:cubicBezTo>
                <a:cubicBezTo>
                  <a:pt x="806411" y="6277648"/>
                  <a:pt x="795730" y="6273058"/>
                  <a:pt x="787337" y="6263877"/>
                </a:cubicBezTo>
                <a:cubicBezTo>
                  <a:pt x="778944" y="6254315"/>
                  <a:pt x="774748" y="6240927"/>
                  <a:pt x="774748" y="6223332"/>
                </a:cubicBezTo>
                <a:cubicBezTo>
                  <a:pt x="774748" y="6205736"/>
                  <a:pt x="778944" y="6191966"/>
                  <a:pt x="787337" y="6182786"/>
                </a:cubicBezTo>
                <a:cubicBezTo>
                  <a:pt x="795730" y="6173223"/>
                  <a:pt x="806411" y="6168633"/>
                  <a:pt x="819001" y="6168633"/>
                </a:cubicBezTo>
                <a:close/>
                <a:moveTo>
                  <a:pt x="1538490" y="6134208"/>
                </a:moveTo>
                <a:cubicBezTo>
                  <a:pt x="1538490" y="6134208"/>
                  <a:pt x="1538490" y="6134208"/>
                  <a:pt x="1611354" y="6312073"/>
                </a:cubicBezTo>
                <a:lnTo>
                  <a:pt x="1654081" y="6312073"/>
                </a:lnTo>
                <a:cubicBezTo>
                  <a:pt x="1654081" y="6312073"/>
                  <a:pt x="1654081" y="6312073"/>
                  <a:pt x="1725801" y="6134208"/>
                </a:cubicBezTo>
                <a:cubicBezTo>
                  <a:pt x="1725801" y="6134208"/>
                  <a:pt x="1725801" y="6134208"/>
                  <a:pt x="1676971" y="6134208"/>
                </a:cubicBezTo>
                <a:cubicBezTo>
                  <a:pt x="1676971" y="6134208"/>
                  <a:pt x="1676971" y="6134208"/>
                  <a:pt x="1642637" y="6225244"/>
                </a:cubicBezTo>
                <a:cubicBezTo>
                  <a:pt x="1640729" y="6230217"/>
                  <a:pt x="1638822" y="6235189"/>
                  <a:pt x="1637296" y="6240162"/>
                </a:cubicBezTo>
                <a:cubicBezTo>
                  <a:pt x="1636533" y="6242457"/>
                  <a:pt x="1635007" y="6247430"/>
                  <a:pt x="1632336" y="6255462"/>
                </a:cubicBezTo>
                <a:cubicBezTo>
                  <a:pt x="1632336" y="6255462"/>
                  <a:pt x="1632336" y="6255462"/>
                  <a:pt x="1622799" y="6225244"/>
                </a:cubicBezTo>
                <a:cubicBezTo>
                  <a:pt x="1622799" y="6225244"/>
                  <a:pt x="1622799" y="6225244"/>
                  <a:pt x="1588465" y="6134208"/>
                </a:cubicBezTo>
                <a:cubicBezTo>
                  <a:pt x="1588465" y="6134208"/>
                  <a:pt x="1588465" y="6134208"/>
                  <a:pt x="1538490" y="6134208"/>
                </a:cubicBezTo>
                <a:close/>
                <a:moveTo>
                  <a:pt x="927343" y="6134208"/>
                </a:moveTo>
                <a:cubicBezTo>
                  <a:pt x="927343" y="6134208"/>
                  <a:pt x="927343" y="6134208"/>
                  <a:pt x="927343" y="6246665"/>
                </a:cubicBezTo>
                <a:cubicBezTo>
                  <a:pt x="927343" y="6263495"/>
                  <a:pt x="929633" y="6276500"/>
                  <a:pt x="933829" y="6286063"/>
                </a:cubicBezTo>
                <a:cubicBezTo>
                  <a:pt x="938407" y="6295625"/>
                  <a:pt x="945274" y="6302893"/>
                  <a:pt x="954811" y="6308248"/>
                </a:cubicBezTo>
                <a:cubicBezTo>
                  <a:pt x="964348" y="6313603"/>
                  <a:pt x="975411" y="6315898"/>
                  <a:pt x="987619" y="6315898"/>
                </a:cubicBezTo>
                <a:cubicBezTo>
                  <a:pt x="999445" y="6315898"/>
                  <a:pt x="1010508" y="6313221"/>
                  <a:pt x="1021190" y="6307866"/>
                </a:cubicBezTo>
                <a:cubicBezTo>
                  <a:pt x="1031872" y="6302511"/>
                  <a:pt x="1040646" y="6294860"/>
                  <a:pt x="1047131" y="6285680"/>
                </a:cubicBezTo>
                <a:cubicBezTo>
                  <a:pt x="1047131" y="6285680"/>
                  <a:pt x="1047131" y="6285680"/>
                  <a:pt x="1047131" y="6312073"/>
                </a:cubicBezTo>
                <a:lnTo>
                  <a:pt x="1091766" y="6312073"/>
                </a:lnTo>
                <a:cubicBezTo>
                  <a:pt x="1091766" y="6312073"/>
                  <a:pt x="1091766" y="6312073"/>
                  <a:pt x="1091766" y="6134208"/>
                </a:cubicBezTo>
                <a:cubicBezTo>
                  <a:pt x="1091766" y="6134208"/>
                  <a:pt x="1091766" y="6134208"/>
                  <a:pt x="1043698" y="6134208"/>
                </a:cubicBezTo>
                <a:cubicBezTo>
                  <a:pt x="1043698" y="6134208"/>
                  <a:pt x="1043698" y="6134208"/>
                  <a:pt x="1043698" y="6209179"/>
                </a:cubicBezTo>
                <a:cubicBezTo>
                  <a:pt x="1043698" y="6234807"/>
                  <a:pt x="1042553" y="6250872"/>
                  <a:pt x="1040264" y="6257375"/>
                </a:cubicBezTo>
                <a:cubicBezTo>
                  <a:pt x="1037976" y="6263877"/>
                  <a:pt x="1033398" y="6269232"/>
                  <a:pt x="1026912" y="6273823"/>
                </a:cubicBezTo>
                <a:cubicBezTo>
                  <a:pt x="1020427" y="6278030"/>
                  <a:pt x="1013179" y="6280325"/>
                  <a:pt x="1005167" y="6280325"/>
                </a:cubicBezTo>
                <a:cubicBezTo>
                  <a:pt x="997919" y="6280325"/>
                  <a:pt x="992197" y="6278413"/>
                  <a:pt x="987619" y="6275353"/>
                </a:cubicBezTo>
                <a:cubicBezTo>
                  <a:pt x="982660" y="6271910"/>
                  <a:pt x="979608" y="6267702"/>
                  <a:pt x="977700" y="6261965"/>
                </a:cubicBezTo>
                <a:cubicBezTo>
                  <a:pt x="976174" y="6256227"/>
                  <a:pt x="975030" y="6240927"/>
                  <a:pt x="975030" y="6216064"/>
                </a:cubicBezTo>
                <a:cubicBezTo>
                  <a:pt x="975030" y="6216064"/>
                  <a:pt x="975030" y="6216064"/>
                  <a:pt x="975030" y="6134208"/>
                </a:cubicBezTo>
                <a:cubicBezTo>
                  <a:pt x="975030" y="6134208"/>
                  <a:pt x="975030" y="6134208"/>
                  <a:pt x="927343" y="6134208"/>
                </a:cubicBezTo>
                <a:close/>
                <a:moveTo>
                  <a:pt x="1451892" y="6130383"/>
                </a:moveTo>
                <a:cubicBezTo>
                  <a:pt x="1433962" y="6130383"/>
                  <a:pt x="1417939" y="6134208"/>
                  <a:pt x="1403824" y="6141858"/>
                </a:cubicBezTo>
                <a:cubicBezTo>
                  <a:pt x="1389709" y="6149508"/>
                  <a:pt x="1378264" y="6160601"/>
                  <a:pt x="1370634" y="6175136"/>
                </a:cubicBezTo>
                <a:cubicBezTo>
                  <a:pt x="1362623" y="6190054"/>
                  <a:pt x="1358808" y="6204971"/>
                  <a:pt x="1358808" y="6220654"/>
                </a:cubicBezTo>
                <a:cubicBezTo>
                  <a:pt x="1358808" y="6240927"/>
                  <a:pt x="1362623" y="6258522"/>
                  <a:pt x="1370634" y="6272675"/>
                </a:cubicBezTo>
                <a:cubicBezTo>
                  <a:pt x="1378264" y="6286828"/>
                  <a:pt x="1389709" y="6297538"/>
                  <a:pt x="1404968" y="6305188"/>
                </a:cubicBezTo>
                <a:cubicBezTo>
                  <a:pt x="1419847" y="6312456"/>
                  <a:pt x="1435488" y="6315898"/>
                  <a:pt x="1452273" y="6315898"/>
                </a:cubicBezTo>
                <a:cubicBezTo>
                  <a:pt x="1478978" y="6315898"/>
                  <a:pt x="1501104" y="6307101"/>
                  <a:pt x="1518652" y="6289505"/>
                </a:cubicBezTo>
                <a:cubicBezTo>
                  <a:pt x="1536201" y="6271910"/>
                  <a:pt x="1544975" y="6249725"/>
                  <a:pt x="1544975" y="6222567"/>
                </a:cubicBezTo>
                <a:cubicBezTo>
                  <a:pt x="1544975" y="6196174"/>
                  <a:pt x="1536582" y="6173988"/>
                  <a:pt x="1519034" y="6156393"/>
                </a:cubicBezTo>
                <a:cubicBezTo>
                  <a:pt x="1501485" y="6139180"/>
                  <a:pt x="1478978" y="6130383"/>
                  <a:pt x="1451892" y="6130383"/>
                </a:cubicBezTo>
                <a:close/>
                <a:moveTo>
                  <a:pt x="818619" y="6130383"/>
                </a:moveTo>
                <a:cubicBezTo>
                  <a:pt x="801071" y="6130383"/>
                  <a:pt x="785048" y="6134208"/>
                  <a:pt x="770551" y="6141858"/>
                </a:cubicBezTo>
                <a:cubicBezTo>
                  <a:pt x="756436" y="6149508"/>
                  <a:pt x="745373" y="6160601"/>
                  <a:pt x="737362" y="6175136"/>
                </a:cubicBezTo>
                <a:cubicBezTo>
                  <a:pt x="729732" y="6190054"/>
                  <a:pt x="725917" y="6204971"/>
                  <a:pt x="725917" y="6220654"/>
                </a:cubicBezTo>
                <a:cubicBezTo>
                  <a:pt x="725917" y="6240927"/>
                  <a:pt x="729732" y="6258522"/>
                  <a:pt x="737362" y="6272675"/>
                </a:cubicBezTo>
                <a:cubicBezTo>
                  <a:pt x="745373" y="6286828"/>
                  <a:pt x="756818" y="6297538"/>
                  <a:pt x="771696" y="6305188"/>
                </a:cubicBezTo>
                <a:cubicBezTo>
                  <a:pt x="786574" y="6312456"/>
                  <a:pt x="802596" y="6315898"/>
                  <a:pt x="819001" y="6315898"/>
                </a:cubicBezTo>
                <a:cubicBezTo>
                  <a:pt x="845705" y="6315898"/>
                  <a:pt x="867831" y="6307101"/>
                  <a:pt x="885380" y="6289505"/>
                </a:cubicBezTo>
                <a:cubicBezTo>
                  <a:pt x="903310" y="6271910"/>
                  <a:pt x="912084" y="6249725"/>
                  <a:pt x="912084" y="6222567"/>
                </a:cubicBezTo>
                <a:cubicBezTo>
                  <a:pt x="912084" y="6196174"/>
                  <a:pt x="903310" y="6173988"/>
                  <a:pt x="885761" y="6156393"/>
                </a:cubicBezTo>
                <a:cubicBezTo>
                  <a:pt x="868213" y="6139180"/>
                  <a:pt x="846086" y="6130383"/>
                  <a:pt x="818619" y="6130383"/>
                </a:cubicBezTo>
                <a:close/>
                <a:moveTo>
                  <a:pt x="1729998" y="6092132"/>
                </a:moveTo>
                <a:cubicBezTo>
                  <a:pt x="1729998" y="6092132"/>
                  <a:pt x="1729998" y="6092132"/>
                  <a:pt x="1734576" y="6092132"/>
                </a:cubicBezTo>
                <a:cubicBezTo>
                  <a:pt x="1736864" y="6092132"/>
                  <a:pt x="1738009" y="6092132"/>
                  <a:pt x="1738772" y="6092515"/>
                </a:cubicBezTo>
                <a:cubicBezTo>
                  <a:pt x="1739535" y="6092897"/>
                  <a:pt x="1740298" y="6093280"/>
                  <a:pt x="1740679" y="6093662"/>
                </a:cubicBezTo>
                <a:cubicBezTo>
                  <a:pt x="1741061" y="6094427"/>
                  <a:pt x="1741442" y="6095192"/>
                  <a:pt x="1741442" y="6095957"/>
                </a:cubicBezTo>
                <a:cubicBezTo>
                  <a:pt x="1741442" y="6097105"/>
                  <a:pt x="1741061" y="6097870"/>
                  <a:pt x="1739916" y="6098635"/>
                </a:cubicBezTo>
                <a:cubicBezTo>
                  <a:pt x="1739153" y="6099400"/>
                  <a:pt x="1737627" y="6099782"/>
                  <a:pt x="1734957" y="6099782"/>
                </a:cubicBezTo>
                <a:cubicBezTo>
                  <a:pt x="1734957" y="6099782"/>
                  <a:pt x="1734957" y="6099782"/>
                  <a:pt x="1729998" y="6099782"/>
                </a:cubicBezTo>
                <a:close/>
                <a:moveTo>
                  <a:pt x="1725801" y="6088690"/>
                </a:moveTo>
                <a:cubicBezTo>
                  <a:pt x="1725801" y="6088690"/>
                  <a:pt x="1725801" y="6088690"/>
                  <a:pt x="1725801" y="6114318"/>
                </a:cubicBezTo>
                <a:lnTo>
                  <a:pt x="1729998" y="6114318"/>
                </a:lnTo>
                <a:cubicBezTo>
                  <a:pt x="1729998" y="6114318"/>
                  <a:pt x="1729998" y="6114318"/>
                  <a:pt x="1729998" y="6103225"/>
                </a:cubicBezTo>
                <a:cubicBezTo>
                  <a:pt x="1729998" y="6103225"/>
                  <a:pt x="1729998" y="6103225"/>
                  <a:pt x="1732286" y="6103225"/>
                </a:cubicBezTo>
                <a:cubicBezTo>
                  <a:pt x="1733812" y="6103225"/>
                  <a:pt x="1734957" y="6103607"/>
                  <a:pt x="1735720" y="6104372"/>
                </a:cubicBezTo>
                <a:cubicBezTo>
                  <a:pt x="1736864" y="6105137"/>
                  <a:pt x="1738390" y="6107050"/>
                  <a:pt x="1740298" y="6110110"/>
                </a:cubicBezTo>
                <a:cubicBezTo>
                  <a:pt x="1740298" y="6110110"/>
                  <a:pt x="1740298" y="6110110"/>
                  <a:pt x="1742587" y="6114318"/>
                </a:cubicBezTo>
                <a:cubicBezTo>
                  <a:pt x="1742587" y="6114318"/>
                  <a:pt x="1742587" y="6114318"/>
                  <a:pt x="1747546" y="6114318"/>
                </a:cubicBezTo>
                <a:cubicBezTo>
                  <a:pt x="1747546" y="6114318"/>
                  <a:pt x="1747546" y="6114318"/>
                  <a:pt x="1744494" y="6109345"/>
                </a:cubicBezTo>
                <a:cubicBezTo>
                  <a:pt x="1742968" y="6106667"/>
                  <a:pt x="1741442" y="6105137"/>
                  <a:pt x="1740679" y="6103990"/>
                </a:cubicBezTo>
                <a:cubicBezTo>
                  <a:pt x="1739916" y="6103607"/>
                  <a:pt x="1739153" y="6103225"/>
                  <a:pt x="1738390" y="6102842"/>
                </a:cubicBezTo>
                <a:cubicBezTo>
                  <a:pt x="1740679" y="6102460"/>
                  <a:pt x="1742587" y="6101695"/>
                  <a:pt x="1743731" y="6100547"/>
                </a:cubicBezTo>
                <a:cubicBezTo>
                  <a:pt x="1745257" y="6099017"/>
                  <a:pt x="1745639" y="6097487"/>
                  <a:pt x="1745639" y="6095575"/>
                </a:cubicBezTo>
                <a:cubicBezTo>
                  <a:pt x="1745639" y="6094045"/>
                  <a:pt x="1745257" y="6092897"/>
                  <a:pt x="1744494" y="6091750"/>
                </a:cubicBezTo>
                <a:cubicBezTo>
                  <a:pt x="1743731" y="6090602"/>
                  <a:pt x="1742587" y="6089837"/>
                  <a:pt x="1741442" y="6089072"/>
                </a:cubicBezTo>
                <a:cubicBezTo>
                  <a:pt x="1739916" y="6088690"/>
                  <a:pt x="1737627" y="6088690"/>
                  <a:pt x="1734576" y="6088690"/>
                </a:cubicBezTo>
                <a:cubicBezTo>
                  <a:pt x="1734576" y="6088690"/>
                  <a:pt x="1734576" y="6088690"/>
                  <a:pt x="1725801" y="6088690"/>
                </a:cubicBezTo>
                <a:close/>
                <a:moveTo>
                  <a:pt x="1736483" y="6081040"/>
                </a:moveTo>
                <a:cubicBezTo>
                  <a:pt x="1739535" y="6081040"/>
                  <a:pt x="1742968" y="6082187"/>
                  <a:pt x="1746402" y="6083717"/>
                </a:cubicBezTo>
                <a:cubicBezTo>
                  <a:pt x="1749454" y="6085630"/>
                  <a:pt x="1752124" y="6087925"/>
                  <a:pt x="1753650" y="6090985"/>
                </a:cubicBezTo>
                <a:cubicBezTo>
                  <a:pt x="1755557" y="6094427"/>
                  <a:pt x="1756702" y="6097487"/>
                  <a:pt x="1756702" y="6100930"/>
                </a:cubicBezTo>
                <a:cubicBezTo>
                  <a:pt x="1756702" y="6104372"/>
                  <a:pt x="1755557" y="6107815"/>
                  <a:pt x="1753650" y="6110875"/>
                </a:cubicBezTo>
                <a:cubicBezTo>
                  <a:pt x="1752124" y="6113935"/>
                  <a:pt x="1749454" y="6116613"/>
                  <a:pt x="1746402" y="6118143"/>
                </a:cubicBezTo>
                <a:cubicBezTo>
                  <a:pt x="1743350" y="6120055"/>
                  <a:pt x="1739916" y="6120820"/>
                  <a:pt x="1736483" y="6120820"/>
                </a:cubicBezTo>
                <a:cubicBezTo>
                  <a:pt x="1733049" y="6120820"/>
                  <a:pt x="1729616" y="6120055"/>
                  <a:pt x="1726183" y="6118143"/>
                </a:cubicBezTo>
                <a:cubicBezTo>
                  <a:pt x="1723131" y="6116613"/>
                  <a:pt x="1720460" y="6113935"/>
                  <a:pt x="1718934" y="6110875"/>
                </a:cubicBezTo>
                <a:cubicBezTo>
                  <a:pt x="1717027" y="6107815"/>
                  <a:pt x="1716264" y="6104372"/>
                  <a:pt x="1716264" y="6100930"/>
                </a:cubicBezTo>
                <a:cubicBezTo>
                  <a:pt x="1716264" y="6097487"/>
                  <a:pt x="1717027" y="6094427"/>
                  <a:pt x="1718934" y="6090985"/>
                </a:cubicBezTo>
                <a:cubicBezTo>
                  <a:pt x="1720842" y="6087925"/>
                  <a:pt x="1723131" y="6085630"/>
                  <a:pt x="1726564" y="6083717"/>
                </a:cubicBezTo>
                <a:cubicBezTo>
                  <a:pt x="1729616" y="6082187"/>
                  <a:pt x="1733049" y="6081040"/>
                  <a:pt x="1736483" y="6081040"/>
                </a:cubicBezTo>
                <a:close/>
                <a:moveTo>
                  <a:pt x="1736483" y="6077214"/>
                </a:moveTo>
                <a:cubicBezTo>
                  <a:pt x="1732286" y="6077214"/>
                  <a:pt x="1728472" y="6078362"/>
                  <a:pt x="1724657" y="6080275"/>
                </a:cubicBezTo>
                <a:cubicBezTo>
                  <a:pt x="1720460" y="6082187"/>
                  <a:pt x="1717408" y="6085247"/>
                  <a:pt x="1715501" y="6089072"/>
                </a:cubicBezTo>
                <a:cubicBezTo>
                  <a:pt x="1713212" y="6092897"/>
                  <a:pt x="1712068" y="6096722"/>
                  <a:pt x="1712068" y="6100930"/>
                </a:cubicBezTo>
                <a:cubicBezTo>
                  <a:pt x="1712068" y="6105137"/>
                  <a:pt x="1713212" y="6108962"/>
                  <a:pt x="1715501" y="6112788"/>
                </a:cubicBezTo>
                <a:cubicBezTo>
                  <a:pt x="1717408" y="6116613"/>
                  <a:pt x="1720460" y="6119673"/>
                  <a:pt x="1724275" y="6121585"/>
                </a:cubicBezTo>
                <a:cubicBezTo>
                  <a:pt x="1728090" y="6123880"/>
                  <a:pt x="1732286" y="6124645"/>
                  <a:pt x="1736483" y="6124645"/>
                </a:cubicBezTo>
                <a:cubicBezTo>
                  <a:pt x="1740679" y="6124645"/>
                  <a:pt x="1744494" y="6123880"/>
                  <a:pt x="1748309" y="6121585"/>
                </a:cubicBezTo>
                <a:cubicBezTo>
                  <a:pt x="1752124" y="6119673"/>
                  <a:pt x="1755176" y="6116613"/>
                  <a:pt x="1757465" y="6112788"/>
                </a:cubicBezTo>
                <a:cubicBezTo>
                  <a:pt x="1759372" y="6108962"/>
                  <a:pt x="1760517" y="6105137"/>
                  <a:pt x="1760517" y="6100930"/>
                </a:cubicBezTo>
                <a:cubicBezTo>
                  <a:pt x="1760517" y="6096722"/>
                  <a:pt x="1759372" y="6092897"/>
                  <a:pt x="1757083" y="6089072"/>
                </a:cubicBezTo>
                <a:cubicBezTo>
                  <a:pt x="1755176" y="6085247"/>
                  <a:pt x="1752124" y="6082187"/>
                  <a:pt x="1748309" y="6080275"/>
                </a:cubicBezTo>
                <a:cubicBezTo>
                  <a:pt x="1744494" y="6078362"/>
                  <a:pt x="1740298" y="6077214"/>
                  <a:pt x="1736483" y="6077214"/>
                </a:cubicBezTo>
                <a:close/>
                <a:moveTo>
                  <a:pt x="539750" y="6066504"/>
                </a:moveTo>
                <a:cubicBezTo>
                  <a:pt x="539750" y="6066504"/>
                  <a:pt x="539750" y="6066504"/>
                  <a:pt x="630926" y="6208797"/>
                </a:cubicBezTo>
                <a:lnTo>
                  <a:pt x="630926" y="6312073"/>
                </a:lnTo>
                <a:cubicBezTo>
                  <a:pt x="630926" y="6312073"/>
                  <a:pt x="630926" y="6312073"/>
                  <a:pt x="681283" y="6312073"/>
                </a:cubicBezTo>
                <a:cubicBezTo>
                  <a:pt x="681283" y="6312073"/>
                  <a:pt x="681283" y="6312073"/>
                  <a:pt x="681283" y="6209179"/>
                </a:cubicBezTo>
                <a:cubicBezTo>
                  <a:pt x="681283" y="6209179"/>
                  <a:pt x="681283" y="6209179"/>
                  <a:pt x="772840" y="6066504"/>
                </a:cubicBezTo>
                <a:cubicBezTo>
                  <a:pt x="772840" y="6066504"/>
                  <a:pt x="772840" y="6066504"/>
                  <a:pt x="714854" y="6066504"/>
                </a:cubicBezTo>
                <a:cubicBezTo>
                  <a:pt x="714854" y="6066504"/>
                  <a:pt x="714854" y="6066504"/>
                  <a:pt x="657249" y="6163661"/>
                </a:cubicBezTo>
                <a:cubicBezTo>
                  <a:pt x="657249" y="6163661"/>
                  <a:pt x="657249" y="6163661"/>
                  <a:pt x="598500" y="6066504"/>
                </a:cubicBezTo>
                <a:cubicBezTo>
                  <a:pt x="598500" y="6066504"/>
                  <a:pt x="598500" y="6066504"/>
                  <a:pt x="539750" y="6066504"/>
                </a:cubicBezTo>
                <a:close/>
                <a:moveTo>
                  <a:pt x="1235587" y="6062679"/>
                </a:moveTo>
                <a:cubicBezTo>
                  <a:pt x="1211935" y="6062679"/>
                  <a:pt x="1191716" y="6066504"/>
                  <a:pt x="1176075" y="6074919"/>
                </a:cubicBezTo>
                <a:cubicBezTo>
                  <a:pt x="1155093" y="6085247"/>
                  <a:pt x="1139070" y="6100547"/>
                  <a:pt x="1128007" y="6120438"/>
                </a:cubicBezTo>
                <a:cubicBezTo>
                  <a:pt x="1117325" y="6140328"/>
                  <a:pt x="1111985" y="6162896"/>
                  <a:pt x="1111985" y="6188524"/>
                </a:cubicBezTo>
                <a:cubicBezTo>
                  <a:pt x="1111985" y="6212239"/>
                  <a:pt x="1116563" y="6234042"/>
                  <a:pt x="1126481" y="6253932"/>
                </a:cubicBezTo>
                <a:cubicBezTo>
                  <a:pt x="1136018" y="6273823"/>
                  <a:pt x="1150897" y="6289505"/>
                  <a:pt x="1169971" y="6300215"/>
                </a:cubicBezTo>
                <a:cubicBezTo>
                  <a:pt x="1189427" y="6310926"/>
                  <a:pt x="1212316" y="6316281"/>
                  <a:pt x="1238258" y="6316281"/>
                </a:cubicBezTo>
                <a:cubicBezTo>
                  <a:pt x="1258858" y="6316281"/>
                  <a:pt x="1279077" y="6312456"/>
                  <a:pt x="1298914" y="6304806"/>
                </a:cubicBezTo>
                <a:cubicBezTo>
                  <a:pt x="1319133" y="6297155"/>
                  <a:pt x="1334393" y="6288358"/>
                  <a:pt x="1344693" y="6278030"/>
                </a:cubicBezTo>
                <a:cubicBezTo>
                  <a:pt x="1344693" y="6278030"/>
                  <a:pt x="1344693" y="6278030"/>
                  <a:pt x="1344693" y="6180491"/>
                </a:cubicBezTo>
                <a:cubicBezTo>
                  <a:pt x="1344693" y="6180491"/>
                  <a:pt x="1344693" y="6180491"/>
                  <a:pt x="1236350" y="6180491"/>
                </a:cubicBezTo>
                <a:cubicBezTo>
                  <a:pt x="1236350" y="6180491"/>
                  <a:pt x="1236350" y="6180491"/>
                  <a:pt x="1236350" y="6221802"/>
                </a:cubicBezTo>
                <a:lnTo>
                  <a:pt x="1293955" y="6221802"/>
                </a:lnTo>
                <a:cubicBezTo>
                  <a:pt x="1293955" y="6221802"/>
                  <a:pt x="1293955" y="6221802"/>
                  <a:pt x="1293955" y="6252785"/>
                </a:cubicBezTo>
                <a:cubicBezTo>
                  <a:pt x="1286325" y="6258905"/>
                  <a:pt x="1277170" y="6263877"/>
                  <a:pt x="1266869" y="6267702"/>
                </a:cubicBezTo>
                <a:cubicBezTo>
                  <a:pt x="1256188" y="6271910"/>
                  <a:pt x="1245506" y="6273823"/>
                  <a:pt x="1234824" y="6273823"/>
                </a:cubicBezTo>
                <a:cubicBezTo>
                  <a:pt x="1213842" y="6273823"/>
                  <a:pt x="1196675" y="6266555"/>
                  <a:pt x="1183323" y="6252020"/>
                </a:cubicBezTo>
                <a:cubicBezTo>
                  <a:pt x="1170352" y="6237484"/>
                  <a:pt x="1163486" y="6215682"/>
                  <a:pt x="1163486" y="6186611"/>
                </a:cubicBezTo>
                <a:cubicBezTo>
                  <a:pt x="1163486" y="6159453"/>
                  <a:pt x="1169971" y="6139180"/>
                  <a:pt x="1182942" y="6125410"/>
                </a:cubicBezTo>
                <a:cubicBezTo>
                  <a:pt x="1195912" y="6111640"/>
                  <a:pt x="1213461" y="6104755"/>
                  <a:pt x="1235587" y="6104755"/>
                </a:cubicBezTo>
                <a:cubicBezTo>
                  <a:pt x="1250084" y="6104755"/>
                  <a:pt x="1262291" y="6108197"/>
                  <a:pt x="1271829" y="6115465"/>
                </a:cubicBezTo>
                <a:cubicBezTo>
                  <a:pt x="1281366" y="6122350"/>
                  <a:pt x="1287851" y="6131913"/>
                  <a:pt x="1291666" y="6143771"/>
                </a:cubicBezTo>
                <a:cubicBezTo>
                  <a:pt x="1291666" y="6143771"/>
                  <a:pt x="1291666" y="6143771"/>
                  <a:pt x="1341641" y="6134590"/>
                </a:cubicBezTo>
                <a:cubicBezTo>
                  <a:pt x="1336682" y="6112023"/>
                  <a:pt x="1325237" y="6094427"/>
                  <a:pt x="1308070" y="6081805"/>
                </a:cubicBezTo>
                <a:cubicBezTo>
                  <a:pt x="1290522" y="6068799"/>
                  <a:pt x="1266488" y="6062679"/>
                  <a:pt x="1235587" y="6062679"/>
                </a:cubicBezTo>
                <a:close/>
                <a:moveTo>
                  <a:pt x="0" y="0"/>
                </a:moveTo>
                <a:lnTo>
                  <a:pt x="12192000" y="0"/>
                </a:lnTo>
                <a:lnTo>
                  <a:pt x="12192000" y="6858000"/>
                </a:lnTo>
                <a:lnTo>
                  <a:pt x="0" y="6858000"/>
                </a:lnTo>
                <a:lnTo>
                  <a:pt x="0" y="2497765"/>
                </a:lnTo>
                <a:lnTo>
                  <a:pt x="179924" y="2383467"/>
                </a:lnTo>
                <a:lnTo>
                  <a:pt x="0" y="2269167"/>
                </a:lnTo>
                <a:close/>
              </a:path>
            </a:pathLst>
          </a:custGeom>
          <a:solidFill>
            <a:schemeClr val="bg2"/>
          </a:solidFill>
        </p:spPr>
        <p:txBody>
          <a:bodyPr wrap="square" lIns="72000" tIns="72000">
            <a:noAutofit/>
          </a:bodyPr>
          <a:lstStyle>
            <a:lvl1pPr marL="0" indent="0">
              <a:buNone/>
              <a:defRPr sz="1600">
                <a:solidFill>
                  <a:sysClr val="windowText" lastClr="000000"/>
                </a:solidFill>
              </a:defRPr>
            </a:lvl1pPr>
          </a:lstStyle>
          <a:p>
            <a:r>
              <a:rPr lang="en-GB" dirty="0"/>
              <a:t>Click on frame and insert picture using the Insert tab, Pictures</a:t>
            </a:r>
          </a:p>
          <a:p>
            <a:endParaRPr lang="en-GB" dirty="0"/>
          </a:p>
          <a:p>
            <a:endParaRPr lang="en-GB" dirty="0"/>
          </a:p>
        </p:txBody>
      </p:sp>
      <p:sp>
        <p:nvSpPr>
          <p:cNvPr id="4" name="Date Placeholder 3" hidden="1">
            <a:extLst>
              <a:ext uri="{FF2B5EF4-FFF2-40B4-BE49-F238E27FC236}">
                <a16:creationId xmlns:a16="http://schemas.microsoft.com/office/drawing/2014/main" id="{DA70F102-654C-47C7-A601-E29FF62A2D14}"/>
              </a:ext>
            </a:extLst>
          </p:cNvPr>
          <p:cNvSpPr>
            <a:spLocks noGrp="1"/>
          </p:cNvSpPr>
          <p:nvPr>
            <p:ph type="dt" sz="half" idx="19"/>
          </p:nvPr>
        </p:nvSpPr>
        <p:spPr/>
        <p:txBody>
          <a:bodyPr/>
          <a:lstStyle/>
          <a:p>
            <a:fld id="{008D3BED-5966-4457-82FC-733931B90EF4}" type="datetime4">
              <a:rPr lang="en-GB" smtClean="0"/>
              <a:t>27 March 2024</a:t>
            </a:fld>
            <a:endParaRPr lang="en-GB" dirty="0"/>
          </a:p>
        </p:txBody>
      </p:sp>
      <p:sp>
        <p:nvSpPr>
          <p:cNvPr id="2" name="Title 1"/>
          <p:cNvSpPr>
            <a:spLocks noGrp="1"/>
          </p:cNvSpPr>
          <p:nvPr>
            <p:ph type="ctrTitle" hasCustomPrompt="1"/>
          </p:nvPr>
        </p:nvSpPr>
        <p:spPr bwMode="white">
          <a:xfrm>
            <a:off x="2422800" y="1980000"/>
            <a:ext cx="6408000" cy="2073600"/>
          </a:xfrm>
        </p:spPr>
        <p:txBody>
          <a:bodyPr anchor="t" anchorCtr="0"/>
          <a:lstStyle>
            <a:lvl1pPr algn="l">
              <a:lnSpc>
                <a:spcPct val="90000"/>
              </a:lnSpc>
              <a:defRPr sz="7200">
                <a:solidFill>
                  <a:schemeClr val="bg1"/>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E1F28C65-3092-4106-A8DF-27457D5E8693}"/>
              </a:ext>
            </a:extLst>
          </p:cNvPr>
          <p:cNvSpPr>
            <a:spLocks noGrp="1"/>
          </p:cNvSpPr>
          <p:nvPr>
            <p:ph type="body" sz="quarter" idx="18" hasCustomPrompt="1"/>
          </p:nvPr>
        </p:nvSpPr>
        <p:spPr bwMode="white">
          <a:xfrm>
            <a:off x="540000" y="1980000"/>
            <a:ext cx="1702800" cy="1036800"/>
          </a:xfrm>
        </p:spPr>
        <p:txBody>
          <a:bodyPr/>
          <a:lstStyle>
            <a:lvl1pPr marL="0" indent="0">
              <a:lnSpc>
                <a:spcPct val="90000"/>
              </a:lnSpc>
              <a:buNone/>
              <a:defRPr sz="7200">
                <a:solidFill>
                  <a:schemeClr val="bg1"/>
                </a:solidFill>
                <a:latin typeface="+mj-lt"/>
              </a:defRPr>
            </a:lvl1pPr>
            <a:lvl2pPr marL="180000" indent="0">
              <a:buNone/>
              <a:defRPr sz="7200"/>
            </a:lvl2pPr>
          </a:lstStyle>
          <a:p>
            <a:pPr lvl="0"/>
            <a:r>
              <a:rPr lang="en-GB" dirty="0"/>
              <a:t>0</a:t>
            </a:r>
          </a:p>
        </p:txBody>
      </p:sp>
      <p:sp>
        <p:nvSpPr>
          <p:cNvPr id="6" name="Footer Placeholder 5">
            <a:extLst>
              <a:ext uri="{FF2B5EF4-FFF2-40B4-BE49-F238E27FC236}">
                <a16:creationId xmlns:a16="http://schemas.microsoft.com/office/drawing/2014/main" id="{800BC932-697C-4364-9A10-7835A1040E59}"/>
              </a:ext>
            </a:extLst>
          </p:cNvPr>
          <p:cNvSpPr>
            <a:spLocks noGrp="1"/>
          </p:cNvSpPr>
          <p:nvPr>
            <p:ph type="ftr" sz="quarter" idx="20"/>
          </p:nvPr>
        </p:nvSpPr>
        <p:spPr/>
        <p:txBody>
          <a:bodyPr/>
          <a:lstStyle>
            <a:lvl1pPr>
              <a:defRPr>
                <a:solidFill>
                  <a:schemeClr val="bg1"/>
                </a:solidFill>
              </a:defRPr>
            </a:lvl1pPr>
          </a:lstStyle>
          <a:p>
            <a:endParaRPr lang="en-GB" dirty="0"/>
          </a:p>
        </p:txBody>
      </p:sp>
      <p:sp>
        <p:nvSpPr>
          <p:cNvPr id="7" name="Slide Number Placeholder 6">
            <a:extLst>
              <a:ext uri="{FF2B5EF4-FFF2-40B4-BE49-F238E27FC236}">
                <a16:creationId xmlns:a16="http://schemas.microsoft.com/office/drawing/2014/main" id="{C0E87339-F771-404B-8875-6580BBB83288}"/>
              </a:ext>
            </a:extLst>
          </p:cNvPr>
          <p:cNvSpPr>
            <a:spLocks noGrp="1"/>
          </p:cNvSpPr>
          <p:nvPr>
            <p:ph type="sldNum" sz="quarter" idx="21"/>
          </p:nvPr>
        </p:nvSpPr>
        <p:spPr/>
        <p:txBody>
          <a:bodyPr/>
          <a:lstStyle>
            <a:lvl1pPr>
              <a:defRPr>
                <a:solidFill>
                  <a:schemeClr val="bg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511081760"/>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PORTING Title and Top Text ">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DE4DB6AC-0CD0-4523-A347-0C4D91692F5E}"/>
              </a:ext>
            </a:extLst>
          </p:cNvPr>
          <p:cNvSpPr>
            <a:spLocks noGrp="1"/>
          </p:cNvSpPr>
          <p:nvPr>
            <p:ph type="dt" sz="half" idx="24"/>
          </p:nvPr>
        </p:nvSpPr>
        <p:spPr/>
        <p:txBody>
          <a:bodyPr/>
          <a:lstStyle/>
          <a:p>
            <a:fld id="{C99E0EC7-52FC-46E3-A9A5-60CCE854CAD9}" type="datetime4">
              <a:rPr lang="en-GB" smtClean="0"/>
              <a:t>27 March 2024</a:t>
            </a:fld>
            <a:endParaRPr lang="en-GB" dirty="0"/>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539750" y="907200"/>
            <a:ext cx="11113200" cy="442800"/>
          </a:xfrm>
        </p:spPr>
        <p:txBody>
          <a:bodyPr/>
          <a:lstStyle/>
          <a:p>
            <a:r>
              <a:rPr lang="en-GB" dirty="0"/>
              <a:t>Click to add title</a:t>
            </a:r>
          </a:p>
        </p:txBody>
      </p:sp>
      <p:sp>
        <p:nvSpPr>
          <p:cNvPr id="11" name="Subtitle Eyebrow">
            <a:extLst>
              <a:ext uri="{FF2B5EF4-FFF2-40B4-BE49-F238E27FC236}">
                <a16:creationId xmlns:a16="http://schemas.microsoft.com/office/drawing/2014/main" id="{6BC49434-3EB3-41C0-83F5-556D0CF37030}"/>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8" name="Text Placeholder notes">
            <a:extLst>
              <a:ext uri="{FF2B5EF4-FFF2-40B4-BE49-F238E27FC236}">
                <a16:creationId xmlns:a16="http://schemas.microsoft.com/office/drawing/2014/main" id="{C9DB3B9C-69A3-4B16-A41E-1A1EF1414B86}"/>
              </a:ext>
            </a:extLst>
          </p:cNvPr>
          <p:cNvSpPr>
            <a:spLocks noGrp="1"/>
          </p:cNvSpPr>
          <p:nvPr>
            <p:ph type="body" sz="quarter" idx="17" hasCustomPrompt="1"/>
          </p:nvPr>
        </p:nvSpPr>
        <p:spPr>
          <a:xfrm>
            <a:off x="539750" y="6127264"/>
            <a:ext cx="11112632" cy="197336"/>
          </a:xfrm>
        </p:spPr>
        <p:txBody>
          <a:bodyPr anchor="b" anchorCtr="0"/>
          <a:lstStyle>
            <a:lvl1pPr marL="0" indent="0">
              <a:lnSpc>
                <a:spcPct val="100000"/>
              </a:lnSpc>
              <a:spcBef>
                <a:spcPts val="0"/>
              </a:spcBef>
              <a:spcAft>
                <a:spcPts val="0"/>
              </a:spcAft>
              <a:buFont typeface="Arial" panose="020B0604020202020204" pitchFamily="34" charset="0"/>
              <a:buNone/>
              <a:defRPr sz="800" i="0"/>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5" name="Footer Placeholder 4">
            <a:extLst>
              <a:ext uri="{FF2B5EF4-FFF2-40B4-BE49-F238E27FC236}">
                <a16:creationId xmlns:a16="http://schemas.microsoft.com/office/drawing/2014/main" id="{0BE2DE24-DF9F-447B-B6C3-908B6DD11E47}"/>
              </a:ext>
            </a:extLst>
          </p:cNvPr>
          <p:cNvSpPr>
            <a:spLocks noGrp="1"/>
          </p:cNvSpPr>
          <p:nvPr>
            <p:ph type="ftr" sz="quarter" idx="25"/>
          </p:nvPr>
        </p:nvSpPr>
        <p:spPr/>
        <p:txBody>
          <a:bodyPr/>
          <a:lstStyle/>
          <a:p>
            <a:endParaRPr lang="en-GB" dirty="0"/>
          </a:p>
        </p:txBody>
      </p:sp>
      <p:sp>
        <p:nvSpPr>
          <p:cNvPr id="6" name="Slide Number Placeholder 5">
            <a:extLst>
              <a:ext uri="{FF2B5EF4-FFF2-40B4-BE49-F238E27FC236}">
                <a16:creationId xmlns:a16="http://schemas.microsoft.com/office/drawing/2014/main" id="{A105EE41-47F6-4260-903A-1FA6906396D7}"/>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9" name="Text Placeholder 8">
            <a:extLst>
              <a:ext uri="{FF2B5EF4-FFF2-40B4-BE49-F238E27FC236}">
                <a16:creationId xmlns:a16="http://schemas.microsoft.com/office/drawing/2014/main" id="{D176210D-BB15-4F94-BBD9-78DBA5A55E22}"/>
              </a:ext>
            </a:extLst>
          </p:cNvPr>
          <p:cNvSpPr>
            <a:spLocks noGrp="1"/>
          </p:cNvSpPr>
          <p:nvPr>
            <p:ph type="body" sz="quarter" idx="34" hasCustomPrompt="1"/>
          </p:nvPr>
        </p:nvSpPr>
        <p:spPr>
          <a:xfrm>
            <a:off x="540000" y="1350000"/>
            <a:ext cx="11112500" cy="644400"/>
          </a:xfrm>
        </p:spPr>
        <p:txBody>
          <a:body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0" name="Logo">
            <a:extLst>
              <a:ext uri="{FF2B5EF4-FFF2-40B4-BE49-F238E27FC236}">
                <a16:creationId xmlns:a16="http://schemas.microsoft.com/office/drawing/2014/main" id="{513A64FF-A7A1-4A75-B78B-C49F660B20B4}"/>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33485335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EPORTING Title and Content">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DE4DB6AC-0CD0-4523-A347-0C4D91692F5E}"/>
              </a:ext>
            </a:extLst>
          </p:cNvPr>
          <p:cNvSpPr>
            <a:spLocks noGrp="1"/>
          </p:cNvSpPr>
          <p:nvPr>
            <p:ph type="dt" sz="half" idx="24"/>
          </p:nvPr>
        </p:nvSpPr>
        <p:spPr/>
        <p:txBody>
          <a:bodyPr/>
          <a:lstStyle/>
          <a:p>
            <a:fld id="{A78E5AC6-0044-4D78-99C1-717509E22722}" type="datetime4">
              <a:rPr lang="en-GB" smtClean="0"/>
              <a:t>27 March 2024</a:t>
            </a:fld>
            <a:endParaRPr lang="en-GB" dirty="0"/>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539750" y="907200"/>
            <a:ext cx="11113200" cy="1072800"/>
          </a:xfrm>
        </p:spPr>
        <p:txBody>
          <a:bodyPr/>
          <a:lstStyle/>
          <a:p>
            <a:r>
              <a:rPr lang="en-GB" dirty="0"/>
              <a:t>Click to add title</a:t>
            </a:r>
          </a:p>
        </p:txBody>
      </p:sp>
      <p:sp>
        <p:nvSpPr>
          <p:cNvPr id="3" name="Content Placeholder 2"/>
          <p:cNvSpPr>
            <a:spLocks noGrp="1"/>
          </p:cNvSpPr>
          <p:nvPr>
            <p:ph idx="1" hasCustomPrompt="1"/>
          </p:nvPr>
        </p:nvSpPr>
        <p:spPr>
          <a:xfrm>
            <a:off x="539750" y="1980000"/>
            <a:ext cx="11113200" cy="4344600"/>
          </a:xfrm>
        </p:spPr>
        <p:txBody>
          <a:bodyPr/>
          <a:lstStyle>
            <a:lvl1pPr>
              <a:defRPr/>
            </a:lvl1pPr>
            <a:lvl5pPr>
              <a:defRPr/>
            </a:lvl5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Subtitle Eyebrow">
            <a:extLst>
              <a:ext uri="{FF2B5EF4-FFF2-40B4-BE49-F238E27FC236}">
                <a16:creationId xmlns:a16="http://schemas.microsoft.com/office/drawing/2014/main" id="{6BC49434-3EB3-41C0-83F5-556D0CF37030}"/>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8" name="Text Placeholder notes">
            <a:extLst>
              <a:ext uri="{FF2B5EF4-FFF2-40B4-BE49-F238E27FC236}">
                <a16:creationId xmlns:a16="http://schemas.microsoft.com/office/drawing/2014/main" id="{C9DB3B9C-69A3-4B16-A41E-1A1EF1414B86}"/>
              </a:ext>
            </a:extLst>
          </p:cNvPr>
          <p:cNvSpPr>
            <a:spLocks noGrp="1"/>
          </p:cNvSpPr>
          <p:nvPr>
            <p:ph type="body" sz="quarter" idx="17" hasCustomPrompt="1"/>
          </p:nvPr>
        </p:nvSpPr>
        <p:spPr>
          <a:xfrm>
            <a:off x="539750" y="6127264"/>
            <a:ext cx="11112632" cy="197336"/>
          </a:xfrm>
        </p:spPr>
        <p:txBody>
          <a:bodyPr anchor="b" anchorCtr="0"/>
          <a:lstStyle>
            <a:lvl1pPr marL="0" indent="0">
              <a:lnSpc>
                <a:spcPct val="100000"/>
              </a:lnSpc>
              <a:spcBef>
                <a:spcPts val="0"/>
              </a:spcBef>
              <a:spcAft>
                <a:spcPts val="0"/>
              </a:spcAft>
              <a:buFont typeface="Arial" panose="020B0604020202020204" pitchFamily="34" charset="0"/>
              <a:buNone/>
              <a:defRPr sz="800" i="0"/>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5" name="Footer Placeholder 4">
            <a:extLst>
              <a:ext uri="{FF2B5EF4-FFF2-40B4-BE49-F238E27FC236}">
                <a16:creationId xmlns:a16="http://schemas.microsoft.com/office/drawing/2014/main" id="{0BE2DE24-DF9F-447B-B6C3-908B6DD11E47}"/>
              </a:ext>
            </a:extLst>
          </p:cNvPr>
          <p:cNvSpPr>
            <a:spLocks noGrp="1"/>
          </p:cNvSpPr>
          <p:nvPr>
            <p:ph type="ftr" sz="quarter" idx="25"/>
          </p:nvPr>
        </p:nvSpPr>
        <p:spPr/>
        <p:txBody>
          <a:bodyPr/>
          <a:lstStyle/>
          <a:p>
            <a:endParaRPr lang="en-GB" dirty="0"/>
          </a:p>
        </p:txBody>
      </p:sp>
      <p:sp>
        <p:nvSpPr>
          <p:cNvPr id="6" name="Slide Number Placeholder 5">
            <a:extLst>
              <a:ext uri="{FF2B5EF4-FFF2-40B4-BE49-F238E27FC236}">
                <a16:creationId xmlns:a16="http://schemas.microsoft.com/office/drawing/2014/main" id="{A105EE41-47F6-4260-903A-1FA6906396D7}"/>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9" name="Logo">
            <a:extLst>
              <a:ext uri="{FF2B5EF4-FFF2-40B4-BE49-F238E27FC236}">
                <a16:creationId xmlns:a16="http://schemas.microsoft.com/office/drawing/2014/main" id="{3D1D9CE0-4470-4097-8000-9D762BEAC414}"/>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30518327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EPORTING Two Content">
    <p:spTree>
      <p:nvGrpSpPr>
        <p:cNvPr id="1" name=""/>
        <p:cNvGrpSpPr/>
        <p:nvPr/>
      </p:nvGrpSpPr>
      <p:grpSpPr>
        <a:xfrm>
          <a:off x="0" y="0"/>
          <a:ext cx="0" cy="0"/>
          <a:chOff x="0" y="0"/>
          <a:chExt cx="0" cy="0"/>
        </a:xfrm>
      </p:grpSpPr>
      <p:sp>
        <p:nvSpPr>
          <p:cNvPr id="10" name="Date Placeholder 9" hidden="1">
            <a:extLst>
              <a:ext uri="{FF2B5EF4-FFF2-40B4-BE49-F238E27FC236}">
                <a16:creationId xmlns:a16="http://schemas.microsoft.com/office/drawing/2014/main" id="{C56EA83F-3CC1-490C-B325-6AEA0F7D60B1}"/>
              </a:ext>
            </a:extLst>
          </p:cNvPr>
          <p:cNvSpPr>
            <a:spLocks noGrp="1"/>
          </p:cNvSpPr>
          <p:nvPr>
            <p:ph type="dt" sz="half" idx="24"/>
          </p:nvPr>
        </p:nvSpPr>
        <p:spPr/>
        <p:txBody>
          <a:bodyPr/>
          <a:lstStyle/>
          <a:p>
            <a:fld id="{3F7C0E1F-6018-4F2E-AED1-0654E9DD39C2}" type="datetime4">
              <a:rPr lang="en-GB" smtClean="0"/>
              <a:t>27 March 2024</a:t>
            </a:fld>
            <a:endParaRPr lang="en-GB" dirty="0"/>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dirty="0"/>
              <a:t>Click to add title</a:t>
            </a:r>
          </a:p>
        </p:txBody>
      </p:sp>
      <p:sp>
        <p:nvSpPr>
          <p:cNvPr id="3" name="Content Placeholder 2"/>
          <p:cNvSpPr>
            <a:spLocks noGrp="1"/>
          </p:cNvSpPr>
          <p:nvPr>
            <p:ph idx="1" hasCustomPrompt="1"/>
          </p:nvPr>
        </p:nvSpPr>
        <p:spPr>
          <a:xfrm>
            <a:off x="539999" y="1980000"/>
            <a:ext cx="5464800" cy="4338000"/>
          </a:xfrm>
        </p:spPr>
        <p:txBody>
          <a:bodyPr/>
          <a:lstStyle>
            <a:lvl1pPr>
              <a:defRPr/>
            </a:lvl1pPr>
            <a:lvl5pPr>
              <a:defRPr/>
            </a:lvl5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186000" y="1980000"/>
            <a:ext cx="5464800" cy="4338000"/>
          </a:xfrm>
        </p:spPr>
        <p:txBody>
          <a:bodyPr/>
          <a:lstStyle>
            <a:lvl1pPr>
              <a:defRPr/>
            </a:lvl1pPr>
            <a:lvl5pPr>
              <a:defRPr/>
            </a:lvl5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5" name="Subtitle Eyebrow">
            <a:extLst>
              <a:ext uri="{FF2B5EF4-FFF2-40B4-BE49-F238E27FC236}">
                <a16:creationId xmlns:a16="http://schemas.microsoft.com/office/drawing/2014/main" id="{0EA201FA-70BA-43B9-B250-185701712A09}"/>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8" name="Text Placeholder notes">
            <a:extLst>
              <a:ext uri="{FF2B5EF4-FFF2-40B4-BE49-F238E27FC236}">
                <a16:creationId xmlns:a16="http://schemas.microsoft.com/office/drawing/2014/main" id="{4277D90B-D582-45B4-B181-3610B5295B24}"/>
              </a:ext>
            </a:extLst>
          </p:cNvPr>
          <p:cNvSpPr>
            <a:spLocks noGrp="1"/>
          </p:cNvSpPr>
          <p:nvPr>
            <p:ph type="body" sz="quarter" idx="17" hasCustomPrompt="1"/>
          </p:nvPr>
        </p:nvSpPr>
        <p:spPr>
          <a:xfrm>
            <a:off x="539750" y="6127264"/>
            <a:ext cx="5464800" cy="197336"/>
          </a:xfrm>
        </p:spPr>
        <p:txBody>
          <a:bodyPr anchor="b" anchorCtr="0"/>
          <a:lstStyle>
            <a:lvl1pPr marL="0" indent="0">
              <a:lnSpc>
                <a:spcPct val="100000"/>
              </a:lnSpc>
              <a:spcBef>
                <a:spcPts val="0"/>
              </a:spcBef>
              <a:spcAft>
                <a:spcPts val="0"/>
              </a:spcAft>
              <a:buFont typeface="Arial" panose="020B0604020202020204" pitchFamily="34" charset="0"/>
              <a:buNone/>
              <a:defRPr sz="800" i="0"/>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11" name="Footer Placeholder 10">
            <a:extLst>
              <a:ext uri="{FF2B5EF4-FFF2-40B4-BE49-F238E27FC236}">
                <a16:creationId xmlns:a16="http://schemas.microsoft.com/office/drawing/2014/main" id="{1F1D744B-67F0-4809-B276-B7BE0B3BF206}"/>
              </a:ext>
            </a:extLst>
          </p:cNvPr>
          <p:cNvSpPr>
            <a:spLocks noGrp="1"/>
          </p:cNvSpPr>
          <p:nvPr>
            <p:ph type="ftr" sz="quarter" idx="25"/>
          </p:nvPr>
        </p:nvSpPr>
        <p:spPr/>
        <p:txBody>
          <a:bodyPr/>
          <a:lstStyle/>
          <a:p>
            <a:endParaRPr lang="en-GB" dirty="0"/>
          </a:p>
        </p:txBody>
      </p:sp>
      <p:sp>
        <p:nvSpPr>
          <p:cNvPr id="12" name="Slide Number Placeholder 11">
            <a:extLst>
              <a:ext uri="{FF2B5EF4-FFF2-40B4-BE49-F238E27FC236}">
                <a16:creationId xmlns:a16="http://schemas.microsoft.com/office/drawing/2014/main" id="{57E8DC7C-363B-48D6-87F0-F30A659D125A}"/>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3" name="Logo">
            <a:extLst>
              <a:ext uri="{FF2B5EF4-FFF2-40B4-BE49-F238E27FC236}">
                <a16:creationId xmlns:a16="http://schemas.microsoft.com/office/drawing/2014/main" id="{E72C75A6-86D1-4AC6-B230-F51442CF4F39}"/>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5" name="Text Placeholder 4">
            <a:extLst>
              <a:ext uri="{FF2B5EF4-FFF2-40B4-BE49-F238E27FC236}">
                <a16:creationId xmlns:a16="http://schemas.microsoft.com/office/drawing/2014/main" id="{AE9B34CA-E6FB-4FD5-B6B9-35A19CDB0860}"/>
              </a:ext>
            </a:extLst>
          </p:cNvPr>
          <p:cNvSpPr>
            <a:spLocks noGrp="1"/>
          </p:cNvSpPr>
          <p:nvPr>
            <p:ph type="body" sz="quarter" idx="34" hasCustomPrompt="1"/>
          </p:nvPr>
        </p:nvSpPr>
        <p:spPr>
          <a:xfrm>
            <a:off x="6186488" y="6127264"/>
            <a:ext cx="5464175" cy="196850"/>
          </a:xfrm>
        </p:spPr>
        <p:txBody>
          <a:bodyPr anchor="b" anchorCtr="0"/>
          <a:lstStyle>
            <a:lvl1pPr>
              <a:defRPr lang="en-GB" sz="800" i="0" kern="1200" dirty="0">
                <a:solidFill>
                  <a:schemeClr val="tx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0"/>
              </a:spcBef>
              <a:spcAft>
                <a:spcPts val="0"/>
              </a:spcAft>
              <a:buFont typeface="Arial" panose="020B0604020202020204" pitchFamily="34" charset="0"/>
              <a:buNone/>
            </a:pPr>
            <a:r>
              <a:rPr lang="en-GB" dirty="0"/>
              <a:t>Click to add notes</a:t>
            </a:r>
          </a:p>
        </p:txBody>
      </p:sp>
    </p:spTree>
    <p:extLst>
      <p:ext uri="{BB962C8B-B14F-4D97-AF65-F5344CB8AC3E}">
        <p14:creationId xmlns:p14="http://schemas.microsoft.com/office/powerpoint/2010/main" val="3021758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EPORTING 1">
    <p:spTree>
      <p:nvGrpSpPr>
        <p:cNvPr id="1" name=""/>
        <p:cNvGrpSpPr/>
        <p:nvPr/>
      </p:nvGrpSpPr>
      <p:grpSpPr>
        <a:xfrm>
          <a:off x="0" y="0"/>
          <a:ext cx="0" cy="0"/>
          <a:chOff x="0" y="0"/>
          <a:chExt cx="0" cy="0"/>
        </a:xfrm>
      </p:grpSpPr>
      <p:sp>
        <p:nvSpPr>
          <p:cNvPr id="22" name="Background">
            <a:extLst>
              <a:ext uri="{FF2B5EF4-FFF2-40B4-BE49-F238E27FC236}">
                <a16:creationId xmlns:a16="http://schemas.microsoft.com/office/drawing/2014/main" id="{B0744E9F-B1FC-4975-861C-F38ECB7999EC}"/>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Freeform: Shape 22">
            <a:extLst>
              <a:ext uri="{FF2B5EF4-FFF2-40B4-BE49-F238E27FC236}">
                <a16:creationId xmlns:a16="http://schemas.microsoft.com/office/drawing/2014/main" id="{0984714D-FB53-4871-9C91-3AF87337A74D}"/>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683B8B7A-54F9-4ACE-8F2D-C91E2C23D26E}" type="datetime4">
              <a:rPr lang="en-GB" smtClean="0"/>
              <a:t>27 March 2024</a:t>
            </a:fld>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a:xfrm>
            <a:off x="540000" y="1350000"/>
            <a:ext cx="2210400" cy="1620000"/>
          </a:xfrm>
        </p:spPr>
        <p:txBody>
          <a:bodyPr/>
          <a:lstStyle>
            <a:lvl1pPr>
              <a:defRPr sz="1800"/>
            </a:lvl1pPr>
          </a:lstStyle>
          <a:p>
            <a:r>
              <a:rPr lang="en-GB" dirty="0"/>
              <a:t>Click to add title</a:t>
            </a:r>
          </a:p>
        </p:txBody>
      </p:sp>
      <p:sp>
        <p:nvSpPr>
          <p:cNvPr id="3" name="Content Placeholder 2"/>
          <p:cNvSpPr>
            <a:spLocks noGrp="1"/>
          </p:cNvSpPr>
          <p:nvPr>
            <p:ph idx="1" hasCustomPrompt="1"/>
          </p:nvPr>
        </p:nvSpPr>
        <p:spPr>
          <a:xfrm>
            <a:off x="540000" y="3060000"/>
            <a:ext cx="2210400" cy="3254400"/>
          </a:xfrm>
        </p:spPr>
        <p:txBody>
          <a:bodyPr/>
          <a:lstStyle>
            <a:lvl1pPr>
              <a:defRPr sz="1400"/>
            </a:lvl1pPr>
            <a:lvl2pPr>
              <a:defRPr sz="1400"/>
            </a:lvl2pPr>
            <a:lvl3pPr>
              <a:defRPr sz="1400"/>
            </a:lvl3pPr>
            <a:lvl4pPr>
              <a:defRPr sz="1400"/>
            </a:lvl4pPr>
            <a:lvl5pPr>
              <a:defRPr sz="1400"/>
            </a:lvl5pPr>
            <a:lvl6pPr>
              <a:defRPr sz="1000"/>
            </a:lvl6pPr>
            <a:lvl7pPr>
              <a:defRPr sz="1000"/>
            </a:lvl7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362400" y="899998"/>
            <a:ext cx="8288262" cy="5424601"/>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1" name="Subtitle Eyebrow">
            <a:extLst>
              <a:ext uri="{FF2B5EF4-FFF2-40B4-BE49-F238E27FC236}">
                <a16:creationId xmlns:a16="http://schemas.microsoft.com/office/drawing/2014/main" id="{2200C17D-0C81-49CE-8673-64BC37D47368}"/>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7" name="Text Placeholder notes">
            <a:extLst>
              <a:ext uri="{FF2B5EF4-FFF2-40B4-BE49-F238E27FC236}">
                <a16:creationId xmlns:a16="http://schemas.microsoft.com/office/drawing/2014/main" id="{96722C69-3A89-4AF0-9262-9A43B1562829}"/>
              </a:ext>
            </a:extLst>
          </p:cNvPr>
          <p:cNvSpPr>
            <a:spLocks noGrp="1"/>
          </p:cNvSpPr>
          <p:nvPr>
            <p:ph type="body" sz="quarter" idx="17" hasCustomPrompt="1"/>
          </p:nvPr>
        </p:nvSpPr>
        <p:spPr>
          <a:xfrm>
            <a:off x="536444" y="6137275"/>
            <a:ext cx="2210400" cy="180725"/>
          </a:xfrm>
        </p:spPr>
        <p:txBody>
          <a:bodyPr anchor="b" anchorCtr="0"/>
          <a:lstStyle>
            <a:lvl1pPr marL="0" indent="0">
              <a:spcAft>
                <a:spcPts val="300"/>
              </a:spcAft>
              <a:buFont typeface="Arial" panose="020B0604020202020204" pitchFamily="34" charset="0"/>
              <a:buNone/>
              <a:defRPr sz="800" i="1"/>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a:xfrm>
            <a:off x="3693599" y="481818"/>
            <a:ext cx="3434275" cy="154800"/>
          </a:xfrm>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6" name="Logo">
            <a:extLst>
              <a:ext uri="{FF2B5EF4-FFF2-40B4-BE49-F238E27FC236}">
                <a16:creationId xmlns:a16="http://schemas.microsoft.com/office/drawing/2014/main" id="{1D991517-4F1F-4B90-A823-51D612988493}"/>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3399979387"/>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EPORTING 2A">
    <p:spTree>
      <p:nvGrpSpPr>
        <p:cNvPr id="1" name=""/>
        <p:cNvGrpSpPr/>
        <p:nvPr/>
      </p:nvGrpSpPr>
      <p:grpSpPr>
        <a:xfrm>
          <a:off x="0" y="0"/>
          <a:ext cx="0" cy="0"/>
          <a:chOff x="0" y="0"/>
          <a:chExt cx="0" cy="0"/>
        </a:xfrm>
      </p:grpSpPr>
      <p:sp>
        <p:nvSpPr>
          <p:cNvPr id="22" name="Background">
            <a:extLst>
              <a:ext uri="{FF2B5EF4-FFF2-40B4-BE49-F238E27FC236}">
                <a16:creationId xmlns:a16="http://schemas.microsoft.com/office/drawing/2014/main" id="{B0744E9F-B1FC-4975-861C-F38ECB7999EC}"/>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Freeform: Shape 22">
            <a:extLst>
              <a:ext uri="{FF2B5EF4-FFF2-40B4-BE49-F238E27FC236}">
                <a16:creationId xmlns:a16="http://schemas.microsoft.com/office/drawing/2014/main" id="{0984714D-FB53-4871-9C91-3AF87337A74D}"/>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683B8B7A-54F9-4ACE-8F2D-C91E2C23D26E}" type="datetime4">
              <a:rPr lang="en-GB" smtClean="0"/>
              <a:t>27 March 2024</a:t>
            </a:fld>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a:xfrm>
            <a:off x="540000" y="1350000"/>
            <a:ext cx="2210400" cy="1620000"/>
          </a:xfrm>
        </p:spPr>
        <p:txBody>
          <a:bodyPr/>
          <a:lstStyle>
            <a:lvl1pPr>
              <a:defRPr sz="1800"/>
            </a:lvl1pPr>
          </a:lstStyle>
          <a:p>
            <a:r>
              <a:rPr lang="en-GB" dirty="0"/>
              <a:t>Click to add title</a:t>
            </a:r>
          </a:p>
        </p:txBody>
      </p:sp>
      <p:sp>
        <p:nvSpPr>
          <p:cNvPr id="3" name="Content Placeholder 2"/>
          <p:cNvSpPr>
            <a:spLocks noGrp="1"/>
          </p:cNvSpPr>
          <p:nvPr>
            <p:ph idx="1" hasCustomPrompt="1"/>
          </p:nvPr>
        </p:nvSpPr>
        <p:spPr>
          <a:xfrm>
            <a:off x="540000" y="3060000"/>
            <a:ext cx="2210400" cy="3254400"/>
          </a:xfrm>
        </p:spPr>
        <p:txBody>
          <a:bodyPr/>
          <a:lstStyle>
            <a:lvl1pPr>
              <a:defRPr sz="1400"/>
            </a:lvl1pPr>
            <a:lvl2pPr>
              <a:defRPr sz="1400"/>
            </a:lvl2pPr>
            <a:lvl3pPr>
              <a:defRPr sz="1400"/>
            </a:lvl3pPr>
            <a:lvl4pPr>
              <a:defRPr sz="1400"/>
            </a:lvl4pPr>
            <a:lvl5pPr>
              <a:defRPr sz="1400"/>
            </a:lvl5pPr>
            <a:lvl6pPr>
              <a:defRPr sz="1000"/>
            </a:lvl6pPr>
            <a:lvl7pPr>
              <a:defRPr sz="1000"/>
            </a:lvl7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362400" y="899999"/>
            <a:ext cx="82872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5" name="Content Placeholder 4">
            <a:extLst>
              <a:ext uri="{FF2B5EF4-FFF2-40B4-BE49-F238E27FC236}">
                <a16:creationId xmlns:a16="http://schemas.microsoft.com/office/drawing/2014/main" id="{63173555-621B-4368-85A5-D9E165C76349}"/>
              </a:ext>
            </a:extLst>
          </p:cNvPr>
          <p:cNvSpPr>
            <a:spLocks noGrp="1"/>
          </p:cNvSpPr>
          <p:nvPr>
            <p:ph sz="quarter" idx="13" hasCustomPrompt="1"/>
          </p:nvPr>
        </p:nvSpPr>
        <p:spPr>
          <a:xfrm>
            <a:off x="3362400" y="3708000"/>
            <a:ext cx="82872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1" name="Subtitle Eyebrow">
            <a:extLst>
              <a:ext uri="{FF2B5EF4-FFF2-40B4-BE49-F238E27FC236}">
                <a16:creationId xmlns:a16="http://schemas.microsoft.com/office/drawing/2014/main" id="{2200C17D-0C81-49CE-8673-64BC37D47368}"/>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7" name="Text Placeholder notes">
            <a:extLst>
              <a:ext uri="{FF2B5EF4-FFF2-40B4-BE49-F238E27FC236}">
                <a16:creationId xmlns:a16="http://schemas.microsoft.com/office/drawing/2014/main" id="{96722C69-3A89-4AF0-9262-9A43B1562829}"/>
              </a:ext>
            </a:extLst>
          </p:cNvPr>
          <p:cNvSpPr>
            <a:spLocks noGrp="1"/>
          </p:cNvSpPr>
          <p:nvPr>
            <p:ph type="body" sz="quarter" idx="17" hasCustomPrompt="1"/>
          </p:nvPr>
        </p:nvSpPr>
        <p:spPr>
          <a:xfrm>
            <a:off x="536444" y="6137275"/>
            <a:ext cx="2210400" cy="180725"/>
          </a:xfrm>
        </p:spPr>
        <p:txBody>
          <a:bodyPr anchor="b" anchorCtr="0"/>
          <a:lstStyle>
            <a:lvl1pPr marL="0" indent="0">
              <a:spcAft>
                <a:spcPts val="300"/>
              </a:spcAft>
              <a:buFont typeface="Arial" panose="020B0604020202020204" pitchFamily="34" charset="0"/>
              <a:buNone/>
              <a:defRPr sz="800" i="1"/>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a:xfrm>
            <a:off x="3693599" y="481818"/>
            <a:ext cx="3434275" cy="154800"/>
          </a:xfrm>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6" name="Logo">
            <a:extLst>
              <a:ext uri="{FF2B5EF4-FFF2-40B4-BE49-F238E27FC236}">
                <a16:creationId xmlns:a16="http://schemas.microsoft.com/office/drawing/2014/main" id="{1D991517-4F1F-4B90-A823-51D612988493}"/>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2333565702"/>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EPORTING 2B">
    <p:spTree>
      <p:nvGrpSpPr>
        <p:cNvPr id="1" name=""/>
        <p:cNvGrpSpPr/>
        <p:nvPr/>
      </p:nvGrpSpPr>
      <p:grpSpPr>
        <a:xfrm>
          <a:off x="0" y="0"/>
          <a:ext cx="0" cy="0"/>
          <a:chOff x="0" y="0"/>
          <a:chExt cx="0" cy="0"/>
        </a:xfrm>
      </p:grpSpPr>
      <p:sp>
        <p:nvSpPr>
          <p:cNvPr id="22" name="Background">
            <a:extLst>
              <a:ext uri="{FF2B5EF4-FFF2-40B4-BE49-F238E27FC236}">
                <a16:creationId xmlns:a16="http://schemas.microsoft.com/office/drawing/2014/main" id="{B0744E9F-B1FC-4975-861C-F38ECB7999EC}"/>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Freeform: Shape 22">
            <a:extLst>
              <a:ext uri="{FF2B5EF4-FFF2-40B4-BE49-F238E27FC236}">
                <a16:creationId xmlns:a16="http://schemas.microsoft.com/office/drawing/2014/main" id="{0984714D-FB53-4871-9C91-3AF87337A74D}"/>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683B8B7A-54F9-4ACE-8F2D-C91E2C23D26E}" type="datetime4">
              <a:rPr lang="en-GB" smtClean="0"/>
              <a:t>27 March 2024</a:t>
            </a:fld>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a:xfrm>
            <a:off x="540000" y="1350000"/>
            <a:ext cx="2210400" cy="1620000"/>
          </a:xfrm>
        </p:spPr>
        <p:txBody>
          <a:bodyPr/>
          <a:lstStyle>
            <a:lvl1pPr>
              <a:defRPr sz="1800"/>
            </a:lvl1pPr>
          </a:lstStyle>
          <a:p>
            <a:r>
              <a:rPr lang="en-GB" dirty="0"/>
              <a:t>Click to add title</a:t>
            </a:r>
          </a:p>
        </p:txBody>
      </p:sp>
      <p:sp>
        <p:nvSpPr>
          <p:cNvPr id="3" name="Content Placeholder 2"/>
          <p:cNvSpPr>
            <a:spLocks noGrp="1"/>
          </p:cNvSpPr>
          <p:nvPr>
            <p:ph idx="1" hasCustomPrompt="1"/>
          </p:nvPr>
        </p:nvSpPr>
        <p:spPr>
          <a:xfrm>
            <a:off x="540000" y="3060000"/>
            <a:ext cx="2210400" cy="3254400"/>
          </a:xfrm>
        </p:spPr>
        <p:txBody>
          <a:bodyPr/>
          <a:lstStyle>
            <a:lvl1pPr>
              <a:defRPr sz="1400"/>
            </a:lvl1pPr>
            <a:lvl2pPr>
              <a:defRPr sz="1400"/>
            </a:lvl2pPr>
            <a:lvl3pPr>
              <a:defRPr sz="1400"/>
            </a:lvl3pPr>
            <a:lvl4pPr>
              <a:defRPr sz="1400"/>
            </a:lvl4pPr>
            <a:lvl5pPr>
              <a:defRPr sz="1400"/>
            </a:lvl5pPr>
            <a:lvl6pPr>
              <a:defRPr sz="1000"/>
            </a:lvl6pPr>
            <a:lvl7pPr>
              <a:defRPr sz="1000"/>
            </a:lvl7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362399" y="899999"/>
            <a:ext cx="5467275" cy="5413124"/>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5" name="Content Placeholder 4">
            <a:extLst>
              <a:ext uri="{FF2B5EF4-FFF2-40B4-BE49-F238E27FC236}">
                <a16:creationId xmlns:a16="http://schemas.microsoft.com/office/drawing/2014/main" id="{63173555-621B-4368-85A5-D9E165C76349}"/>
              </a:ext>
            </a:extLst>
          </p:cNvPr>
          <p:cNvSpPr>
            <a:spLocks noGrp="1"/>
          </p:cNvSpPr>
          <p:nvPr>
            <p:ph sz="quarter" idx="13" hasCustomPrompt="1"/>
          </p:nvPr>
        </p:nvSpPr>
        <p:spPr>
          <a:xfrm>
            <a:off x="9010650" y="904875"/>
            <a:ext cx="2638949" cy="5413125"/>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1" name="Subtitle Eyebrow">
            <a:extLst>
              <a:ext uri="{FF2B5EF4-FFF2-40B4-BE49-F238E27FC236}">
                <a16:creationId xmlns:a16="http://schemas.microsoft.com/office/drawing/2014/main" id="{2200C17D-0C81-49CE-8673-64BC37D47368}"/>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7" name="Text Placeholder notes">
            <a:extLst>
              <a:ext uri="{FF2B5EF4-FFF2-40B4-BE49-F238E27FC236}">
                <a16:creationId xmlns:a16="http://schemas.microsoft.com/office/drawing/2014/main" id="{96722C69-3A89-4AF0-9262-9A43B1562829}"/>
              </a:ext>
            </a:extLst>
          </p:cNvPr>
          <p:cNvSpPr>
            <a:spLocks noGrp="1"/>
          </p:cNvSpPr>
          <p:nvPr>
            <p:ph type="body" sz="quarter" idx="17" hasCustomPrompt="1"/>
          </p:nvPr>
        </p:nvSpPr>
        <p:spPr>
          <a:xfrm>
            <a:off x="536444" y="6137275"/>
            <a:ext cx="2210400" cy="180725"/>
          </a:xfrm>
        </p:spPr>
        <p:txBody>
          <a:bodyPr anchor="b" anchorCtr="0"/>
          <a:lstStyle>
            <a:lvl1pPr marL="0" indent="0">
              <a:spcAft>
                <a:spcPts val="300"/>
              </a:spcAft>
              <a:buFont typeface="Arial" panose="020B0604020202020204" pitchFamily="34" charset="0"/>
              <a:buNone/>
              <a:defRPr sz="800" i="1"/>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a:xfrm>
            <a:off x="3693599" y="481818"/>
            <a:ext cx="3434275" cy="154800"/>
          </a:xfrm>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6" name="Logo">
            <a:extLst>
              <a:ext uri="{FF2B5EF4-FFF2-40B4-BE49-F238E27FC236}">
                <a16:creationId xmlns:a16="http://schemas.microsoft.com/office/drawing/2014/main" id="{1D991517-4F1F-4B90-A823-51D612988493}"/>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3240695669"/>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REPORTING 3A">
    <p:spTree>
      <p:nvGrpSpPr>
        <p:cNvPr id="1" name=""/>
        <p:cNvGrpSpPr/>
        <p:nvPr/>
      </p:nvGrpSpPr>
      <p:grpSpPr>
        <a:xfrm>
          <a:off x="0" y="0"/>
          <a:ext cx="0" cy="0"/>
          <a:chOff x="0" y="0"/>
          <a:chExt cx="0" cy="0"/>
        </a:xfrm>
      </p:grpSpPr>
      <p:sp>
        <p:nvSpPr>
          <p:cNvPr id="22" name="Background">
            <a:extLst>
              <a:ext uri="{FF2B5EF4-FFF2-40B4-BE49-F238E27FC236}">
                <a16:creationId xmlns:a16="http://schemas.microsoft.com/office/drawing/2014/main" id="{B0744E9F-B1FC-4975-861C-F38ECB7999EC}"/>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Freeform: Shape 22">
            <a:extLst>
              <a:ext uri="{FF2B5EF4-FFF2-40B4-BE49-F238E27FC236}">
                <a16:creationId xmlns:a16="http://schemas.microsoft.com/office/drawing/2014/main" id="{0984714D-FB53-4871-9C91-3AF87337A74D}"/>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683B8B7A-54F9-4ACE-8F2D-C91E2C23D26E}" type="datetime4">
              <a:rPr lang="en-GB" smtClean="0"/>
              <a:t>27 March 2024</a:t>
            </a:fld>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a:xfrm>
            <a:off x="540000" y="1350000"/>
            <a:ext cx="2210400" cy="1620000"/>
          </a:xfrm>
        </p:spPr>
        <p:txBody>
          <a:bodyPr/>
          <a:lstStyle>
            <a:lvl1pPr>
              <a:defRPr sz="1800"/>
            </a:lvl1pPr>
          </a:lstStyle>
          <a:p>
            <a:r>
              <a:rPr lang="en-GB" dirty="0"/>
              <a:t>Click to add title</a:t>
            </a:r>
          </a:p>
        </p:txBody>
      </p:sp>
      <p:sp>
        <p:nvSpPr>
          <p:cNvPr id="3" name="Content Placeholder 2"/>
          <p:cNvSpPr>
            <a:spLocks noGrp="1"/>
          </p:cNvSpPr>
          <p:nvPr>
            <p:ph idx="1" hasCustomPrompt="1"/>
          </p:nvPr>
        </p:nvSpPr>
        <p:spPr>
          <a:xfrm>
            <a:off x="540000" y="3060000"/>
            <a:ext cx="2210400" cy="3254400"/>
          </a:xfrm>
        </p:spPr>
        <p:txBody>
          <a:bodyPr/>
          <a:lstStyle>
            <a:lvl1pPr>
              <a:defRPr sz="1400"/>
            </a:lvl1pPr>
            <a:lvl2pPr>
              <a:defRPr sz="1400"/>
            </a:lvl2pPr>
            <a:lvl3pPr>
              <a:defRPr sz="1400"/>
            </a:lvl3pPr>
            <a:lvl4pPr>
              <a:defRPr sz="1400"/>
            </a:lvl4pPr>
            <a:lvl5pPr>
              <a:defRPr sz="1400"/>
            </a:lvl5pPr>
            <a:lvl6pPr>
              <a:defRPr sz="1000"/>
            </a:lvl6pPr>
            <a:lvl7pPr>
              <a:defRPr sz="1000"/>
            </a:lvl7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362399" y="899997"/>
            <a:ext cx="8287201" cy="26424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Content Placeholder 10">
            <a:extLst>
              <a:ext uri="{FF2B5EF4-FFF2-40B4-BE49-F238E27FC236}">
                <a16:creationId xmlns:a16="http://schemas.microsoft.com/office/drawing/2014/main" id="{0F68EC61-8561-4994-8A68-09675655FE31}"/>
              </a:ext>
            </a:extLst>
          </p:cNvPr>
          <p:cNvSpPr>
            <a:spLocks noGrp="1"/>
          </p:cNvSpPr>
          <p:nvPr>
            <p:ph sz="quarter" idx="14" hasCustomPrompt="1"/>
          </p:nvPr>
        </p:nvSpPr>
        <p:spPr>
          <a:xfrm>
            <a:off x="3362399" y="3708000"/>
            <a:ext cx="4053600" cy="26424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5" name="Content Placeholder 14">
            <a:extLst>
              <a:ext uri="{FF2B5EF4-FFF2-40B4-BE49-F238E27FC236}">
                <a16:creationId xmlns:a16="http://schemas.microsoft.com/office/drawing/2014/main" id="{F42111F8-D026-4080-A7D1-2BD64D26F371}"/>
              </a:ext>
            </a:extLst>
          </p:cNvPr>
          <p:cNvSpPr>
            <a:spLocks noGrp="1"/>
          </p:cNvSpPr>
          <p:nvPr>
            <p:ph sz="quarter" idx="16" hasCustomPrompt="1"/>
          </p:nvPr>
        </p:nvSpPr>
        <p:spPr>
          <a:xfrm>
            <a:off x="7599599" y="3708000"/>
            <a:ext cx="4053600" cy="26424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1" name="Subtitle Eyebrow">
            <a:extLst>
              <a:ext uri="{FF2B5EF4-FFF2-40B4-BE49-F238E27FC236}">
                <a16:creationId xmlns:a16="http://schemas.microsoft.com/office/drawing/2014/main" id="{2200C17D-0C81-49CE-8673-64BC37D47368}"/>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7" name="Text Placeholder notes">
            <a:extLst>
              <a:ext uri="{FF2B5EF4-FFF2-40B4-BE49-F238E27FC236}">
                <a16:creationId xmlns:a16="http://schemas.microsoft.com/office/drawing/2014/main" id="{96722C69-3A89-4AF0-9262-9A43B1562829}"/>
              </a:ext>
            </a:extLst>
          </p:cNvPr>
          <p:cNvSpPr>
            <a:spLocks noGrp="1"/>
          </p:cNvSpPr>
          <p:nvPr>
            <p:ph type="body" sz="quarter" idx="17" hasCustomPrompt="1"/>
          </p:nvPr>
        </p:nvSpPr>
        <p:spPr>
          <a:xfrm>
            <a:off x="536444" y="6137275"/>
            <a:ext cx="2210400" cy="180725"/>
          </a:xfrm>
        </p:spPr>
        <p:txBody>
          <a:bodyPr anchor="b" anchorCtr="0"/>
          <a:lstStyle>
            <a:lvl1pPr marL="0" indent="0">
              <a:spcAft>
                <a:spcPts val="300"/>
              </a:spcAft>
              <a:buFont typeface="Arial" panose="020B0604020202020204" pitchFamily="34" charset="0"/>
              <a:buNone/>
              <a:defRPr sz="800" i="1"/>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a:xfrm>
            <a:off x="3693599" y="481818"/>
            <a:ext cx="3434275" cy="154800"/>
          </a:xfrm>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6" name="Logo">
            <a:extLst>
              <a:ext uri="{FF2B5EF4-FFF2-40B4-BE49-F238E27FC236}">
                <a16:creationId xmlns:a16="http://schemas.microsoft.com/office/drawing/2014/main" id="{1D991517-4F1F-4B90-A823-51D612988493}"/>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3739552650"/>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REPORTING 3B">
    <p:spTree>
      <p:nvGrpSpPr>
        <p:cNvPr id="1" name=""/>
        <p:cNvGrpSpPr/>
        <p:nvPr/>
      </p:nvGrpSpPr>
      <p:grpSpPr>
        <a:xfrm>
          <a:off x="0" y="0"/>
          <a:ext cx="0" cy="0"/>
          <a:chOff x="0" y="0"/>
          <a:chExt cx="0" cy="0"/>
        </a:xfrm>
      </p:grpSpPr>
      <p:sp>
        <p:nvSpPr>
          <p:cNvPr id="22" name="Background">
            <a:extLst>
              <a:ext uri="{FF2B5EF4-FFF2-40B4-BE49-F238E27FC236}">
                <a16:creationId xmlns:a16="http://schemas.microsoft.com/office/drawing/2014/main" id="{B0744E9F-B1FC-4975-861C-F38ECB7999EC}"/>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Freeform: Shape 22">
            <a:extLst>
              <a:ext uri="{FF2B5EF4-FFF2-40B4-BE49-F238E27FC236}">
                <a16:creationId xmlns:a16="http://schemas.microsoft.com/office/drawing/2014/main" id="{0984714D-FB53-4871-9C91-3AF87337A74D}"/>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683B8B7A-54F9-4ACE-8F2D-C91E2C23D26E}" type="datetime4">
              <a:rPr lang="en-GB" smtClean="0"/>
              <a:t>27 March 2024</a:t>
            </a:fld>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a:xfrm>
            <a:off x="540000" y="1350000"/>
            <a:ext cx="2210400" cy="1620000"/>
          </a:xfrm>
        </p:spPr>
        <p:txBody>
          <a:bodyPr/>
          <a:lstStyle>
            <a:lvl1pPr>
              <a:defRPr sz="1800"/>
            </a:lvl1pPr>
          </a:lstStyle>
          <a:p>
            <a:r>
              <a:rPr lang="en-GB" dirty="0"/>
              <a:t>Click to add title</a:t>
            </a:r>
          </a:p>
        </p:txBody>
      </p:sp>
      <p:sp>
        <p:nvSpPr>
          <p:cNvPr id="3" name="Content Placeholder 2"/>
          <p:cNvSpPr>
            <a:spLocks noGrp="1"/>
          </p:cNvSpPr>
          <p:nvPr>
            <p:ph idx="1" hasCustomPrompt="1"/>
          </p:nvPr>
        </p:nvSpPr>
        <p:spPr>
          <a:xfrm>
            <a:off x="540000" y="3060000"/>
            <a:ext cx="2210400" cy="3254400"/>
          </a:xfrm>
        </p:spPr>
        <p:txBody>
          <a:bodyPr/>
          <a:lstStyle>
            <a:lvl1pPr>
              <a:defRPr sz="1400"/>
            </a:lvl1pPr>
            <a:lvl2pPr>
              <a:defRPr sz="1400"/>
            </a:lvl2pPr>
            <a:lvl3pPr>
              <a:defRPr sz="1400"/>
            </a:lvl3pPr>
            <a:lvl4pPr>
              <a:defRPr sz="1400"/>
            </a:lvl4pPr>
            <a:lvl5pPr>
              <a:defRPr sz="1400"/>
            </a:lvl5pPr>
            <a:lvl6pPr>
              <a:defRPr sz="1000"/>
            </a:lvl6pPr>
            <a:lvl7pPr>
              <a:defRPr sz="1000"/>
            </a:lvl7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362400" y="899998"/>
            <a:ext cx="2642400" cy="5414401"/>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Content Placeholder 10">
            <a:extLst>
              <a:ext uri="{FF2B5EF4-FFF2-40B4-BE49-F238E27FC236}">
                <a16:creationId xmlns:a16="http://schemas.microsoft.com/office/drawing/2014/main" id="{0F68EC61-8561-4994-8A68-09675655FE31}"/>
              </a:ext>
            </a:extLst>
          </p:cNvPr>
          <p:cNvSpPr>
            <a:spLocks noGrp="1"/>
          </p:cNvSpPr>
          <p:nvPr>
            <p:ph sz="quarter" idx="14" hasCustomPrompt="1"/>
          </p:nvPr>
        </p:nvSpPr>
        <p:spPr>
          <a:xfrm>
            <a:off x="6188400" y="899998"/>
            <a:ext cx="2642400" cy="5414401"/>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5" name="Content Placeholder 14">
            <a:extLst>
              <a:ext uri="{FF2B5EF4-FFF2-40B4-BE49-F238E27FC236}">
                <a16:creationId xmlns:a16="http://schemas.microsoft.com/office/drawing/2014/main" id="{F42111F8-D026-4080-A7D1-2BD64D26F371}"/>
              </a:ext>
            </a:extLst>
          </p:cNvPr>
          <p:cNvSpPr>
            <a:spLocks noGrp="1"/>
          </p:cNvSpPr>
          <p:nvPr>
            <p:ph sz="quarter" idx="16" hasCustomPrompt="1"/>
          </p:nvPr>
        </p:nvSpPr>
        <p:spPr>
          <a:xfrm>
            <a:off x="9007200" y="899998"/>
            <a:ext cx="2642400" cy="5414401"/>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1" name="Subtitle Eyebrow">
            <a:extLst>
              <a:ext uri="{FF2B5EF4-FFF2-40B4-BE49-F238E27FC236}">
                <a16:creationId xmlns:a16="http://schemas.microsoft.com/office/drawing/2014/main" id="{2200C17D-0C81-49CE-8673-64BC37D47368}"/>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7" name="Text Placeholder notes">
            <a:extLst>
              <a:ext uri="{FF2B5EF4-FFF2-40B4-BE49-F238E27FC236}">
                <a16:creationId xmlns:a16="http://schemas.microsoft.com/office/drawing/2014/main" id="{96722C69-3A89-4AF0-9262-9A43B1562829}"/>
              </a:ext>
            </a:extLst>
          </p:cNvPr>
          <p:cNvSpPr>
            <a:spLocks noGrp="1"/>
          </p:cNvSpPr>
          <p:nvPr>
            <p:ph type="body" sz="quarter" idx="17" hasCustomPrompt="1"/>
          </p:nvPr>
        </p:nvSpPr>
        <p:spPr>
          <a:xfrm>
            <a:off x="536444" y="6137275"/>
            <a:ext cx="2210400" cy="180725"/>
          </a:xfrm>
        </p:spPr>
        <p:txBody>
          <a:bodyPr anchor="b" anchorCtr="0"/>
          <a:lstStyle>
            <a:lvl1pPr marL="0" indent="0">
              <a:spcAft>
                <a:spcPts val="300"/>
              </a:spcAft>
              <a:buFont typeface="Arial" panose="020B0604020202020204" pitchFamily="34" charset="0"/>
              <a:buNone/>
              <a:defRPr sz="800" i="1"/>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a:xfrm>
            <a:off x="3693599" y="481818"/>
            <a:ext cx="3434275" cy="154800"/>
          </a:xfrm>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6" name="Logo">
            <a:extLst>
              <a:ext uri="{FF2B5EF4-FFF2-40B4-BE49-F238E27FC236}">
                <a16:creationId xmlns:a16="http://schemas.microsoft.com/office/drawing/2014/main" id="{1D991517-4F1F-4B90-A823-51D612988493}"/>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2746301706"/>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REPORTING 4">
    <p:spTree>
      <p:nvGrpSpPr>
        <p:cNvPr id="1" name=""/>
        <p:cNvGrpSpPr/>
        <p:nvPr/>
      </p:nvGrpSpPr>
      <p:grpSpPr>
        <a:xfrm>
          <a:off x="0" y="0"/>
          <a:ext cx="0" cy="0"/>
          <a:chOff x="0" y="0"/>
          <a:chExt cx="0" cy="0"/>
        </a:xfrm>
      </p:grpSpPr>
      <p:sp>
        <p:nvSpPr>
          <p:cNvPr id="22" name="Background">
            <a:extLst>
              <a:ext uri="{FF2B5EF4-FFF2-40B4-BE49-F238E27FC236}">
                <a16:creationId xmlns:a16="http://schemas.microsoft.com/office/drawing/2014/main" id="{B0744E9F-B1FC-4975-861C-F38ECB7999EC}"/>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Freeform: Shape 22">
            <a:extLst>
              <a:ext uri="{FF2B5EF4-FFF2-40B4-BE49-F238E27FC236}">
                <a16:creationId xmlns:a16="http://schemas.microsoft.com/office/drawing/2014/main" id="{0984714D-FB53-4871-9C91-3AF87337A74D}"/>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683B8B7A-54F9-4ACE-8F2D-C91E2C23D26E}" type="datetime4">
              <a:rPr lang="en-GB" smtClean="0"/>
              <a:t>27 March 2024</a:t>
            </a:fld>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a:xfrm>
            <a:off x="540000" y="1350000"/>
            <a:ext cx="2210400" cy="1620000"/>
          </a:xfrm>
        </p:spPr>
        <p:txBody>
          <a:bodyPr/>
          <a:lstStyle>
            <a:lvl1pPr>
              <a:defRPr sz="1800"/>
            </a:lvl1pPr>
          </a:lstStyle>
          <a:p>
            <a:r>
              <a:rPr lang="en-GB" dirty="0"/>
              <a:t>Click to add title</a:t>
            </a:r>
          </a:p>
        </p:txBody>
      </p:sp>
      <p:sp>
        <p:nvSpPr>
          <p:cNvPr id="3" name="Content Placeholder 2"/>
          <p:cNvSpPr>
            <a:spLocks noGrp="1"/>
          </p:cNvSpPr>
          <p:nvPr>
            <p:ph idx="1" hasCustomPrompt="1"/>
          </p:nvPr>
        </p:nvSpPr>
        <p:spPr>
          <a:xfrm>
            <a:off x="540000" y="3060000"/>
            <a:ext cx="2210400" cy="3254400"/>
          </a:xfrm>
        </p:spPr>
        <p:txBody>
          <a:bodyPr/>
          <a:lstStyle>
            <a:lvl1pPr>
              <a:defRPr sz="1400"/>
            </a:lvl1pPr>
            <a:lvl2pPr>
              <a:defRPr sz="1400"/>
            </a:lvl2pPr>
            <a:lvl3pPr>
              <a:defRPr sz="1400"/>
            </a:lvl3pPr>
            <a:lvl4pPr>
              <a:defRPr sz="1400"/>
            </a:lvl4pPr>
            <a:lvl5pPr>
              <a:defRPr sz="1400"/>
            </a:lvl5pPr>
            <a:lvl6pPr>
              <a:defRPr sz="1000"/>
            </a:lvl6pPr>
            <a:lvl7pPr>
              <a:defRPr sz="1000"/>
            </a:lvl7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362400" y="899999"/>
            <a:ext cx="40536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a:t>
            </a:r>
            <a:br>
              <a:rPr lang="en-GB" noProof="0" dirty="0"/>
            </a:br>
            <a:r>
              <a:rPr lang="en-GB" noProof="0" dirty="0"/>
              <a:t>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5" name="Content Placeholder 4">
            <a:extLst>
              <a:ext uri="{FF2B5EF4-FFF2-40B4-BE49-F238E27FC236}">
                <a16:creationId xmlns:a16="http://schemas.microsoft.com/office/drawing/2014/main" id="{63173555-621B-4368-85A5-D9E165C76349}"/>
              </a:ext>
            </a:extLst>
          </p:cNvPr>
          <p:cNvSpPr>
            <a:spLocks noGrp="1"/>
          </p:cNvSpPr>
          <p:nvPr>
            <p:ph sz="quarter" idx="13" hasCustomPrompt="1"/>
          </p:nvPr>
        </p:nvSpPr>
        <p:spPr>
          <a:xfrm>
            <a:off x="3362400" y="3708000"/>
            <a:ext cx="40536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a:t>
            </a:r>
            <a:br>
              <a:rPr lang="en-GB" noProof="0" dirty="0"/>
            </a:br>
            <a:r>
              <a:rPr lang="en-GB" noProof="0" dirty="0"/>
              <a:t>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Content Placeholder 10">
            <a:extLst>
              <a:ext uri="{FF2B5EF4-FFF2-40B4-BE49-F238E27FC236}">
                <a16:creationId xmlns:a16="http://schemas.microsoft.com/office/drawing/2014/main" id="{0F68EC61-8561-4994-8A68-09675655FE31}"/>
              </a:ext>
            </a:extLst>
          </p:cNvPr>
          <p:cNvSpPr>
            <a:spLocks noGrp="1"/>
          </p:cNvSpPr>
          <p:nvPr>
            <p:ph sz="quarter" idx="14" hasCustomPrompt="1"/>
          </p:nvPr>
        </p:nvSpPr>
        <p:spPr>
          <a:xfrm>
            <a:off x="7598100" y="899999"/>
            <a:ext cx="40536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a:t>
            </a:r>
            <a:br>
              <a:rPr lang="en-GB" noProof="0" dirty="0"/>
            </a:br>
            <a:r>
              <a:rPr lang="en-GB" noProof="0" dirty="0"/>
              <a:t>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3" name="Content Placeholder 12">
            <a:extLst>
              <a:ext uri="{FF2B5EF4-FFF2-40B4-BE49-F238E27FC236}">
                <a16:creationId xmlns:a16="http://schemas.microsoft.com/office/drawing/2014/main" id="{180BF4E0-B153-411A-B8D8-A592C7C565FF}"/>
              </a:ext>
            </a:extLst>
          </p:cNvPr>
          <p:cNvSpPr>
            <a:spLocks noGrp="1"/>
          </p:cNvSpPr>
          <p:nvPr>
            <p:ph sz="quarter" idx="15" hasCustomPrompt="1"/>
          </p:nvPr>
        </p:nvSpPr>
        <p:spPr>
          <a:xfrm>
            <a:off x="7598100" y="3708000"/>
            <a:ext cx="40536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a:t>
            </a:r>
            <a:br>
              <a:rPr lang="en-GB" noProof="0" dirty="0"/>
            </a:br>
            <a:r>
              <a:rPr lang="en-GB" noProof="0" dirty="0"/>
              <a:t>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1" name="Subtitle Eyebrow">
            <a:extLst>
              <a:ext uri="{FF2B5EF4-FFF2-40B4-BE49-F238E27FC236}">
                <a16:creationId xmlns:a16="http://schemas.microsoft.com/office/drawing/2014/main" id="{2200C17D-0C81-49CE-8673-64BC37D47368}"/>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7" name="Text Placeholder notes">
            <a:extLst>
              <a:ext uri="{FF2B5EF4-FFF2-40B4-BE49-F238E27FC236}">
                <a16:creationId xmlns:a16="http://schemas.microsoft.com/office/drawing/2014/main" id="{96722C69-3A89-4AF0-9262-9A43B1562829}"/>
              </a:ext>
            </a:extLst>
          </p:cNvPr>
          <p:cNvSpPr>
            <a:spLocks noGrp="1"/>
          </p:cNvSpPr>
          <p:nvPr>
            <p:ph type="body" sz="quarter" idx="17" hasCustomPrompt="1"/>
          </p:nvPr>
        </p:nvSpPr>
        <p:spPr>
          <a:xfrm>
            <a:off x="536444" y="6137275"/>
            <a:ext cx="2210400" cy="180725"/>
          </a:xfrm>
        </p:spPr>
        <p:txBody>
          <a:bodyPr anchor="b" anchorCtr="0"/>
          <a:lstStyle>
            <a:lvl1pPr marL="0" indent="0">
              <a:spcAft>
                <a:spcPts val="300"/>
              </a:spcAft>
              <a:buFont typeface="Arial" panose="020B0604020202020204" pitchFamily="34" charset="0"/>
              <a:buNone/>
              <a:defRPr sz="800" i="1"/>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a:xfrm>
            <a:off x="3693599" y="481818"/>
            <a:ext cx="3434275" cy="154800"/>
          </a:xfrm>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6" name="Logo">
            <a:extLst>
              <a:ext uri="{FF2B5EF4-FFF2-40B4-BE49-F238E27FC236}">
                <a16:creationId xmlns:a16="http://schemas.microsoft.com/office/drawing/2014/main" id="{1D991517-4F1F-4B90-A823-51D612988493}"/>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3930959900"/>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REPORTING 5">
    <p:spTree>
      <p:nvGrpSpPr>
        <p:cNvPr id="1" name=""/>
        <p:cNvGrpSpPr/>
        <p:nvPr/>
      </p:nvGrpSpPr>
      <p:grpSpPr>
        <a:xfrm>
          <a:off x="0" y="0"/>
          <a:ext cx="0" cy="0"/>
          <a:chOff x="0" y="0"/>
          <a:chExt cx="0" cy="0"/>
        </a:xfrm>
      </p:grpSpPr>
      <p:sp>
        <p:nvSpPr>
          <p:cNvPr id="22" name="Background">
            <a:extLst>
              <a:ext uri="{FF2B5EF4-FFF2-40B4-BE49-F238E27FC236}">
                <a16:creationId xmlns:a16="http://schemas.microsoft.com/office/drawing/2014/main" id="{B0744E9F-B1FC-4975-861C-F38ECB7999EC}"/>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Freeform: Shape 22">
            <a:extLst>
              <a:ext uri="{FF2B5EF4-FFF2-40B4-BE49-F238E27FC236}">
                <a16:creationId xmlns:a16="http://schemas.microsoft.com/office/drawing/2014/main" id="{0984714D-FB53-4871-9C91-3AF87337A74D}"/>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683B8B7A-54F9-4ACE-8F2D-C91E2C23D26E}" type="datetime4">
              <a:rPr lang="en-GB" smtClean="0"/>
              <a:t>27 March 2024</a:t>
            </a:fld>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a:xfrm>
            <a:off x="540000" y="1350000"/>
            <a:ext cx="2210400" cy="1620000"/>
          </a:xfrm>
        </p:spPr>
        <p:txBody>
          <a:bodyPr/>
          <a:lstStyle>
            <a:lvl1pPr>
              <a:defRPr sz="1800"/>
            </a:lvl1pPr>
          </a:lstStyle>
          <a:p>
            <a:r>
              <a:rPr lang="en-GB" dirty="0"/>
              <a:t>Click to add title</a:t>
            </a:r>
          </a:p>
        </p:txBody>
      </p:sp>
      <p:sp>
        <p:nvSpPr>
          <p:cNvPr id="3" name="Content Placeholder 2"/>
          <p:cNvSpPr>
            <a:spLocks noGrp="1"/>
          </p:cNvSpPr>
          <p:nvPr>
            <p:ph idx="1" hasCustomPrompt="1"/>
          </p:nvPr>
        </p:nvSpPr>
        <p:spPr>
          <a:xfrm>
            <a:off x="540000" y="3060000"/>
            <a:ext cx="2210400" cy="3254400"/>
          </a:xfrm>
        </p:spPr>
        <p:txBody>
          <a:bodyPr/>
          <a:lstStyle>
            <a:lvl1pPr>
              <a:defRPr sz="1400"/>
            </a:lvl1pPr>
            <a:lvl2pPr>
              <a:defRPr sz="1400"/>
            </a:lvl2pPr>
            <a:lvl3pPr>
              <a:defRPr sz="1400"/>
            </a:lvl3pPr>
            <a:lvl4pPr>
              <a:defRPr sz="1400"/>
            </a:lvl4pPr>
            <a:lvl5pPr>
              <a:defRPr sz="1400"/>
            </a:lvl5pPr>
            <a:lvl6pPr>
              <a:defRPr sz="1000"/>
            </a:lvl6pPr>
            <a:lvl7pPr>
              <a:defRPr sz="1000"/>
            </a:lvl7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362400" y="899999"/>
            <a:ext cx="26424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5" name="Content Placeholder 4">
            <a:extLst>
              <a:ext uri="{FF2B5EF4-FFF2-40B4-BE49-F238E27FC236}">
                <a16:creationId xmlns:a16="http://schemas.microsoft.com/office/drawing/2014/main" id="{63173555-621B-4368-85A5-D9E165C76349}"/>
              </a:ext>
            </a:extLst>
          </p:cNvPr>
          <p:cNvSpPr>
            <a:spLocks noGrp="1"/>
          </p:cNvSpPr>
          <p:nvPr>
            <p:ph sz="quarter" idx="13" hasCustomPrompt="1"/>
          </p:nvPr>
        </p:nvSpPr>
        <p:spPr>
          <a:xfrm>
            <a:off x="3362400" y="3708000"/>
            <a:ext cx="26424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Content Placeholder 10">
            <a:extLst>
              <a:ext uri="{FF2B5EF4-FFF2-40B4-BE49-F238E27FC236}">
                <a16:creationId xmlns:a16="http://schemas.microsoft.com/office/drawing/2014/main" id="{0F68EC61-8561-4994-8A68-09675655FE31}"/>
              </a:ext>
            </a:extLst>
          </p:cNvPr>
          <p:cNvSpPr>
            <a:spLocks noGrp="1"/>
          </p:cNvSpPr>
          <p:nvPr>
            <p:ph sz="quarter" idx="14" hasCustomPrompt="1"/>
          </p:nvPr>
        </p:nvSpPr>
        <p:spPr>
          <a:xfrm>
            <a:off x="6188400" y="899998"/>
            <a:ext cx="2642400" cy="5414401"/>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5" name="Content Placeholder 14">
            <a:extLst>
              <a:ext uri="{FF2B5EF4-FFF2-40B4-BE49-F238E27FC236}">
                <a16:creationId xmlns:a16="http://schemas.microsoft.com/office/drawing/2014/main" id="{F42111F8-D026-4080-A7D1-2BD64D26F371}"/>
              </a:ext>
            </a:extLst>
          </p:cNvPr>
          <p:cNvSpPr>
            <a:spLocks noGrp="1"/>
          </p:cNvSpPr>
          <p:nvPr>
            <p:ph sz="quarter" idx="16" hasCustomPrompt="1"/>
          </p:nvPr>
        </p:nvSpPr>
        <p:spPr>
          <a:xfrm>
            <a:off x="9007200" y="899999"/>
            <a:ext cx="26424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1" name="Subtitle Eyebrow">
            <a:extLst>
              <a:ext uri="{FF2B5EF4-FFF2-40B4-BE49-F238E27FC236}">
                <a16:creationId xmlns:a16="http://schemas.microsoft.com/office/drawing/2014/main" id="{2200C17D-0C81-49CE-8673-64BC37D47368}"/>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7" name="Text Placeholder notes">
            <a:extLst>
              <a:ext uri="{FF2B5EF4-FFF2-40B4-BE49-F238E27FC236}">
                <a16:creationId xmlns:a16="http://schemas.microsoft.com/office/drawing/2014/main" id="{96722C69-3A89-4AF0-9262-9A43B1562829}"/>
              </a:ext>
            </a:extLst>
          </p:cNvPr>
          <p:cNvSpPr>
            <a:spLocks noGrp="1"/>
          </p:cNvSpPr>
          <p:nvPr>
            <p:ph type="body" sz="quarter" idx="17" hasCustomPrompt="1"/>
          </p:nvPr>
        </p:nvSpPr>
        <p:spPr>
          <a:xfrm>
            <a:off x="536444" y="6137275"/>
            <a:ext cx="2210400" cy="180725"/>
          </a:xfrm>
        </p:spPr>
        <p:txBody>
          <a:bodyPr anchor="b" anchorCtr="0"/>
          <a:lstStyle>
            <a:lvl1pPr marL="0" indent="0">
              <a:spcAft>
                <a:spcPts val="300"/>
              </a:spcAft>
              <a:buFont typeface="Arial" panose="020B0604020202020204" pitchFamily="34" charset="0"/>
              <a:buNone/>
              <a:defRPr sz="800" i="1"/>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a:xfrm>
            <a:off x="3693599" y="481818"/>
            <a:ext cx="3434275" cy="154800"/>
          </a:xfrm>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6" name="Logo">
            <a:extLst>
              <a:ext uri="{FF2B5EF4-FFF2-40B4-BE49-F238E27FC236}">
                <a16:creationId xmlns:a16="http://schemas.microsoft.com/office/drawing/2014/main" id="{1D991517-4F1F-4B90-A823-51D612988493}"/>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14" name="Content Placeholder 13">
            <a:extLst>
              <a:ext uri="{FF2B5EF4-FFF2-40B4-BE49-F238E27FC236}">
                <a16:creationId xmlns:a16="http://schemas.microsoft.com/office/drawing/2014/main" id="{0FAE8613-4119-4561-88AB-2E9B4624A797}"/>
              </a:ext>
            </a:extLst>
          </p:cNvPr>
          <p:cNvSpPr>
            <a:spLocks noGrp="1"/>
          </p:cNvSpPr>
          <p:nvPr>
            <p:ph sz="quarter" idx="34"/>
          </p:nvPr>
        </p:nvSpPr>
        <p:spPr>
          <a:xfrm>
            <a:off x="9007200" y="3708000"/>
            <a:ext cx="2642400" cy="2610000"/>
          </a:xfrm>
          <a:noFill/>
          <a:ln w="6350">
            <a:solidFill>
              <a:srgbClr val="E6E8ED"/>
            </a:solidFill>
          </a:ln>
        </p:spPr>
        <p:txBody>
          <a:bodyPr vert="horz" lIns="72000" tIns="72000" rIns="72000" bIns="7200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086843602"/>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REPORTING 6">
    <p:spTree>
      <p:nvGrpSpPr>
        <p:cNvPr id="1" name=""/>
        <p:cNvGrpSpPr/>
        <p:nvPr/>
      </p:nvGrpSpPr>
      <p:grpSpPr>
        <a:xfrm>
          <a:off x="0" y="0"/>
          <a:ext cx="0" cy="0"/>
          <a:chOff x="0" y="0"/>
          <a:chExt cx="0" cy="0"/>
        </a:xfrm>
      </p:grpSpPr>
      <p:sp>
        <p:nvSpPr>
          <p:cNvPr id="22" name="Background">
            <a:extLst>
              <a:ext uri="{FF2B5EF4-FFF2-40B4-BE49-F238E27FC236}">
                <a16:creationId xmlns:a16="http://schemas.microsoft.com/office/drawing/2014/main" id="{B0744E9F-B1FC-4975-861C-F38ECB7999EC}"/>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Freeform: Shape 22">
            <a:extLst>
              <a:ext uri="{FF2B5EF4-FFF2-40B4-BE49-F238E27FC236}">
                <a16:creationId xmlns:a16="http://schemas.microsoft.com/office/drawing/2014/main" id="{0984714D-FB53-4871-9C91-3AF87337A74D}"/>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683B8B7A-54F9-4ACE-8F2D-C91E2C23D26E}" type="datetime4">
              <a:rPr lang="en-GB" smtClean="0"/>
              <a:t>27 March 2024</a:t>
            </a:fld>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a:xfrm>
            <a:off x="540000" y="1350000"/>
            <a:ext cx="2210400" cy="1620000"/>
          </a:xfrm>
        </p:spPr>
        <p:txBody>
          <a:bodyPr/>
          <a:lstStyle>
            <a:lvl1pPr>
              <a:defRPr sz="1800"/>
            </a:lvl1pPr>
          </a:lstStyle>
          <a:p>
            <a:r>
              <a:rPr lang="en-GB" dirty="0"/>
              <a:t>Click to add title</a:t>
            </a:r>
          </a:p>
        </p:txBody>
      </p:sp>
      <p:sp>
        <p:nvSpPr>
          <p:cNvPr id="3" name="Content Placeholder 2"/>
          <p:cNvSpPr>
            <a:spLocks noGrp="1"/>
          </p:cNvSpPr>
          <p:nvPr>
            <p:ph idx="1" hasCustomPrompt="1"/>
          </p:nvPr>
        </p:nvSpPr>
        <p:spPr>
          <a:xfrm>
            <a:off x="540000" y="3060000"/>
            <a:ext cx="2210400" cy="3254400"/>
          </a:xfrm>
        </p:spPr>
        <p:txBody>
          <a:bodyPr/>
          <a:lstStyle>
            <a:lvl1pPr>
              <a:defRPr sz="1400"/>
            </a:lvl1pPr>
            <a:lvl2pPr>
              <a:defRPr sz="1400"/>
            </a:lvl2pPr>
            <a:lvl3pPr>
              <a:defRPr sz="1400"/>
            </a:lvl3pPr>
            <a:lvl4pPr>
              <a:defRPr sz="1400"/>
            </a:lvl4pPr>
            <a:lvl5pPr>
              <a:defRPr sz="1400"/>
            </a:lvl5pPr>
            <a:lvl6pPr>
              <a:defRPr sz="1000"/>
            </a:lvl6pPr>
            <a:lvl7pPr>
              <a:defRPr sz="1000"/>
            </a:lvl7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3362400" y="899999"/>
            <a:ext cx="26424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5" name="Content Placeholder 4">
            <a:extLst>
              <a:ext uri="{FF2B5EF4-FFF2-40B4-BE49-F238E27FC236}">
                <a16:creationId xmlns:a16="http://schemas.microsoft.com/office/drawing/2014/main" id="{63173555-621B-4368-85A5-D9E165C76349}"/>
              </a:ext>
            </a:extLst>
          </p:cNvPr>
          <p:cNvSpPr>
            <a:spLocks noGrp="1"/>
          </p:cNvSpPr>
          <p:nvPr>
            <p:ph sz="quarter" idx="13" hasCustomPrompt="1"/>
          </p:nvPr>
        </p:nvSpPr>
        <p:spPr>
          <a:xfrm>
            <a:off x="3362400" y="3708000"/>
            <a:ext cx="26424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1" name="Content Placeholder 10">
            <a:extLst>
              <a:ext uri="{FF2B5EF4-FFF2-40B4-BE49-F238E27FC236}">
                <a16:creationId xmlns:a16="http://schemas.microsoft.com/office/drawing/2014/main" id="{0F68EC61-8561-4994-8A68-09675655FE31}"/>
              </a:ext>
            </a:extLst>
          </p:cNvPr>
          <p:cNvSpPr>
            <a:spLocks noGrp="1"/>
          </p:cNvSpPr>
          <p:nvPr>
            <p:ph sz="quarter" idx="14" hasCustomPrompt="1"/>
          </p:nvPr>
        </p:nvSpPr>
        <p:spPr>
          <a:xfrm>
            <a:off x="6188400" y="899999"/>
            <a:ext cx="26424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3" name="Content Placeholder 12">
            <a:extLst>
              <a:ext uri="{FF2B5EF4-FFF2-40B4-BE49-F238E27FC236}">
                <a16:creationId xmlns:a16="http://schemas.microsoft.com/office/drawing/2014/main" id="{180BF4E0-B153-411A-B8D8-A592C7C565FF}"/>
              </a:ext>
            </a:extLst>
          </p:cNvPr>
          <p:cNvSpPr>
            <a:spLocks noGrp="1"/>
          </p:cNvSpPr>
          <p:nvPr>
            <p:ph sz="quarter" idx="15" hasCustomPrompt="1"/>
          </p:nvPr>
        </p:nvSpPr>
        <p:spPr>
          <a:xfrm>
            <a:off x="6188400" y="3708000"/>
            <a:ext cx="26424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5" name="Content Placeholder 14">
            <a:extLst>
              <a:ext uri="{FF2B5EF4-FFF2-40B4-BE49-F238E27FC236}">
                <a16:creationId xmlns:a16="http://schemas.microsoft.com/office/drawing/2014/main" id="{F42111F8-D026-4080-A7D1-2BD64D26F371}"/>
              </a:ext>
            </a:extLst>
          </p:cNvPr>
          <p:cNvSpPr>
            <a:spLocks noGrp="1"/>
          </p:cNvSpPr>
          <p:nvPr>
            <p:ph sz="quarter" idx="16" hasCustomPrompt="1"/>
          </p:nvPr>
        </p:nvSpPr>
        <p:spPr>
          <a:xfrm>
            <a:off x="9007200" y="899999"/>
            <a:ext cx="2642400" cy="2610000"/>
          </a:xfrm>
          <a:noFill/>
          <a:ln w="6350">
            <a:solidFill>
              <a:srgbClr val="E6E8ED"/>
            </a:solidFill>
          </a:ln>
        </p:spPr>
        <p:txBody>
          <a:bodyPr vert="horz" lIns="72000" tIns="72000" rIns="72000" bIns="72000" rtlCol="0">
            <a:noAutofit/>
          </a:bodyPr>
          <a:lstStyle>
            <a:lvl1pPr>
              <a:defRPr lang="en-US" noProof="0" dirty="0"/>
            </a:lvl1pPr>
            <a:lvl2pPr>
              <a:defRPr lang="en-US" noProof="0" dirty="0"/>
            </a:lvl2pPr>
            <a:lvl3pPr>
              <a:defRPr lang="en-US" noProof="0" dirty="0"/>
            </a:lvl3pPr>
            <a:lvl4pPr>
              <a:defRPr lang="en-US" noProof="0" dirty="0"/>
            </a:lvl4pPr>
            <a:lvl5pPr>
              <a:defRPr lang="en-US" noProof="0" dirty="0"/>
            </a:lvl5pPr>
            <a:lvl6pPr>
              <a:defRPr lang="en-US" noProof="0" dirty="0"/>
            </a:lvl6pPr>
            <a:lvl7pPr>
              <a:defRPr lang="en-US" noProof="0" dirty="0"/>
            </a:lvl7pPr>
            <a:lvl8pPr>
              <a:defRPr lang="en-US" noProof="0" dirty="0"/>
            </a:lvl8pPr>
            <a:lvl9pPr>
              <a:defRPr lang="en-US" noProof="0" dirty="0"/>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1" name="Subtitle Eyebrow">
            <a:extLst>
              <a:ext uri="{FF2B5EF4-FFF2-40B4-BE49-F238E27FC236}">
                <a16:creationId xmlns:a16="http://schemas.microsoft.com/office/drawing/2014/main" id="{2200C17D-0C81-49CE-8673-64BC37D47368}"/>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7" name="Text Placeholder notes">
            <a:extLst>
              <a:ext uri="{FF2B5EF4-FFF2-40B4-BE49-F238E27FC236}">
                <a16:creationId xmlns:a16="http://schemas.microsoft.com/office/drawing/2014/main" id="{96722C69-3A89-4AF0-9262-9A43B1562829}"/>
              </a:ext>
            </a:extLst>
          </p:cNvPr>
          <p:cNvSpPr>
            <a:spLocks noGrp="1"/>
          </p:cNvSpPr>
          <p:nvPr>
            <p:ph type="body" sz="quarter" idx="17" hasCustomPrompt="1"/>
          </p:nvPr>
        </p:nvSpPr>
        <p:spPr>
          <a:xfrm>
            <a:off x="536444" y="6137275"/>
            <a:ext cx="2210400" cy="180725"/>
          </a:xfrm>
        </p:spPr>
        <p:txBody>
          <a:bodyPr anchor="b" anchorCtr="0"/>
          <a:lstStyle>
            <a:lvl1pPr marL="0" indent="0">
              <a:spcAft>
                <a:spcPts val="300"/>
              </a:spcAft>
              <a:buFont typeface="Arial" panose="020B0604020202020204" pitchFamily="34" charset="0"/>
              <a:buNone/>
              <a:defRPr sz="800" i="1"/>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a:xfrm>
            <a:off x="3693599" y="481818"/>
            <a:ext cx="3434275" cy="154800"/>
          </a:xfrm>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6" name="Logo">
            <a:extLst>
              <a:ext uri="{FF2B5EF4-FFF2-40B4-BE49-F238E27FC236}">
                <a16:creationId xmlns:a16="http://schemas.microsoft.com/office/drawing/2014/main" id="{1D991517-4F1F-4B90-A823-51D612988493}"/>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
        <p:nvSpPr>
          <p:cNvPr id="14" name="Content Placeholder 13">
            <a:extLst>
              <a:ext uri="{FF2B5EF4-FFF2-40B4-BE49-F238E27FC236}">
                <a16:creationId xmlns:a16="http://schemas.microsoft.com/office/drawing/2014/main" id="{0FAE8613-4119-4561-88AB-2E9B4624A797}"/>
              </a:ext>
            </a:extLst>
          </p:cNvPr>
          <p:cNvSpPr>
            <a:spLocks noGrp="1"/>
          </p:cNvSpPr>
          <p:nvPr>
            <p:ph sz="quarter" idx="34"/>
          </p:nvPr>
        </p:nvSpPr>
        <p:spPr>
          <a:xfrm>
            <a:off x="9007200" y="3708000"/>
            <a:ext cx="2642400" cy="2610000"/>
          </a:xfrm>
          <a:noFill/>
          <a:ln w="6350">
            <a:solidFill>
              <a:srgbClr val="E6E8ED"/>
            </a:solidFill>
          </a:ln>
        </p:spPr>
        <p:txBody>
          <a:bodyPr vert="horz" lIns="72000" tIns="72000" rIns="72000" bIns="7200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554436686"/>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REPORTING Blank">
    <p:spTree>
      <p:nvGrpSpPr>
        <p:cNvPr id="1" name=""/>
        <p:cNvGrpSpPr/>
        <p:nvPr/>
      </p:nvGrpSpPr>
      <p:grpSpPr>
        <a:xfrm>
          <a:off x="0" y="0"/>
          <a:ext cx="0" cy="0"/>
          <a:chOff x="0" y="0"/>
          <a:chExt cx="0" cy="0"/>
        </a:xfrm>
      </p:grpSpPr>
      <p:sp>
        <p:nvSpPr>
          <p:cNvPr id="22" name="Background">
            <a:extLst>
              <a:ext uri="{FF2B5EF4-FFF2-40B4-BE49-F238E27FC236}">
                <a16:creationId xmlns:a16="http://schemas.microsoft.com/office/drawing/2014/main" id="{B0744E9F-B1FC-4975-861C-F38ECB7999EC}"/>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Freeform: Shape 22">
            <a:extLst>
              <a:ext uri="{FF2B5EF4-FFF2-40B4-BE49-F238E27FC236}">
                <a16:creationId xmlns:a16="http://schemas.microsoft.com/office/drawing/2014/main" id="{0984714D-FB53-4871-9C91-3AF87337A74D}"/>
              </a:ext>
            </a:extLst>
          </p:cNvPr>
          <p:cNvSpPr/>
          <p:nvPr userDrawn="1"/>
        </p:nvSpPr>
        <p:spPr bwMode="white">
          <a:xfrm>
            <a:off x="3015750" y="0"/>
            <a:ext cx="9176249" cy="6858000"/>
          </a:xfrm>
          <a:custGeom>
            <a:avLst/>
            <a:gdLst>
              <a:gd name="connsiteX0" fmla="*/ 2 w 9007473"/>
              <a:gd name="connsiteY0" fmla="*/ 1865314 h 6858000"/>
              <a:gd name="connsiteX1" fmla="*/ 2 w 9007473"/>
              <a:gd name="connsiteY1" fmla="*/ 2093913 h 6858000"/>
              <a:gd name="connsiteX2" fmla="*/ 179926 w 9007473"/>
              <a:gd name="connsiteY2" fmla="*/ 1979614 h 6858000"/>
              <a:gd name="connsiteX3" fmla="*/ 0 w 9007473"/>
              <a:gd name="connsiteY3" fmla="*/ 0 h 6858000"/>
              <a:gd name="connsiteX4" fmla="*/ 9007473 w 9007473"/>
              <a:gd name="connsiteY4" fmla="*/ 0 h 6858000"/>
              <a:gd name="connsiteX5" fmla="*/ 9007473 w 9007473"/>
              <a:gd name="connsiteY5" fmla="*/ 6858000 h 6858000"/>
              <a:gd name="connsiteX6" fmla="*/ 0 w 90074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7473" h="6858000">
                <a:moveTo>
                  <a:pt x="2" y="1865314"/>
                </a:moveTo>
                <a:lnTo>
                  <a:pt x="2" y="2093913"/>
                </a:lnTo>
                <a:lnTo>
                  <a:pt x="179926" y="1979614"/>
                </a:lnTo>
                <a:close/>
                <a:moveTo>
                  <a:pt x="0" y="0"/>
                </a:moveTo>
                <a:lnTo>
                  <a:pt x="9007473" y="0"/>
                </a:lnTo>
                <a:lnTo>
                  <a:pt x="900747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Date Placeholder 1" hidden="1">
            <a:extLst>
              <a:ext uri="{FF2B5EF4-FFF2-40B4-BE49-F238E27FC236}">
                <a16:creationId xmlns:a16="http://schemas.microsoft.com/office/drawing/2014/main" id="{305BCBE0-A72F-44F9-B907-61C45B8CE45F}"/>
              </a:ext>
            </a:extLst>
          </p:cNvPr>
          <p:cNvSpPr>
            <a:spLocks noGrp="1"/>
          </p:cNvSpPr>
          <p:nvPr>
            <p:ph type="dt" sz="half" idx="24"/>
          </p:nvPr>
        </p:nvSpPr>
        <p:spPr/>
        <p:txBody>
          <a:bodyPr/>
          <a:lstStyle/>
          <a:p>
            <a:fld id="{683B8B7A-54F9-4ACE-8F2D-C91E2C23D26E}" type="datetime4">
              <a:rPr lang="en-GB" smtClean="0"/>
              <a:t>27 March 2024</a:t>
            </a:fld>
            <a:endParaRPr lang="en-GB" dirty="0"/>
          </a:p>
        </p:txBody>
      </p:sp>
      <p:sp>
        <p:nvSpPr>
          <p:cNvPr id="4" name="Title 3">
            <a:extLst>
              <a:ext uri="{FF2B5EF4-FFF2-40B4-BE49-F238E27FC236}">
                <a16:creationId xmlns:a16="http://schemas.microsoft.com/office/drawing/2014/main" id="{5DDF5836-A53C-4F9D-8208-19EFA158B21C}"/>
              </a:ext>
            </a:extLst>
          </p:cNvPr>
          <p:cNvSpPr>
            <a:spLocks noGrp="1"/>
          </p:cNvSpPr>
          <p:nvPr>
            <p:ph type="title" hasCustomPrompt="1"/>
          </p:nvPr>
        </p:nvSpPr>
        <p:spPr>
          <a:xfrm>
            <a:off x="540000" y="1350000"/>
            <a:ext cx="2210400" cy="1620000"/>
          </a:xfrm>
        </p:spPr>
        <p:txBody>
          <a:bodyPr/>
          <a:lstStyle>
            <a:lvl1pPr>
              <a:defRPr sz="1800"/>
            </a:lvl1pPr>
          </a:lstStyle>
          <a:p>
            <a:r>
              <a:rPr lang="en-GB" dirty="0"/>
              <a:t>Click to add title</a:t>
            </a:r>
          </a:p>
        </p:txBody>
      </p:sp>
      <p:sp>
        <p:nvSpPr>
          <p:cNvPr id="3" name="Content Placeholder 2"/>
          <p:cNvSpPr>
            <a:spLocks noGrp="1"/>
          </p:cNvSpPr>
          <p:nvPr>
            <p:ph idx="1" hasCustomPrompt="1"/>
          </p:nvPr>
        </p:nvSpPr>
        <p:spPr>
          <a:xfrm>
            <a:off x="540000" y="3060000"/>
            <a:ext cx="2210400" cy="3254400"/>
          </a:xfrm>
        </p:spPr>
        <p:txBody>
          <a:bodyPr/>
          <a:lstStyle>
            <a:lvl1pPr>
              <a:defRPr sz="1400"/>
            </a:lvl1pPr>
            <a:lvl2pPr>
              <a:defRPr sz="1400"/>
            </a:lvl2pPr>
            <a:lvl3pPr>
              <a:defRPr sz="1400"/>
            </a:lvl3pPr>
            <a:lvl4pPr>
              <a:defRPr sz="1400"/>
            </a:lvl4pPr>
            <a:lvl5pPr>
              <a:defRPr sz="1400"/>
            </a:lvl5pPr>
            <a:lvl6pPr>
              <a:defRPr sz="1000"/>
            </a:lvl6pPr>
            <a:lvl7pPr>
              <a:defRPr sz="1000"/>
            </a:lvl7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21" name="Subtitle Eyebrow">
            <a:extLst>
              <a:ext uri="{FF2B5EF4-FFF2-40B4-BE49-F238E27FC236}">
                <a16:creationId xmlns:a16="http://schemas.microsoft.com/office/drawing/2014/main" id="{2200C17D-0C81-49CE-8673-64BC37D47368}"/>
              </a:ext>
            </a:extLst>
          </p:cNvPr>
          <p:cNvSpPr>
            <a:spLocks noGrp="1"/>
          </p:cNvSpPr>
          <p:nvPr>
            <p:ph type="subTitle" idx="33" hasCustomPrompt="1"/>
          </p:nvPr>
        </p:nvSpPr>
        <p:spPr>
          <a:xfrm>
            <a:off x="539999" y="481818"/>
            <a:ext cx="2210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7" name="Text Placeholder notes">
            <a:extLst>
              <a:ext uri="{FF2B5EF4-FFF2-40B4-BE49-F238E27FC236}">
                <a16:creationId xmlns:a16="http://schemas.microsoft.com/office/drawing/2014/main" id="{96722C69-3A89-4AF0-9262-9A43B1562829}"/>
              </a:ext>
            </a:extLst>
          </p:cNvPr>
          <p:cNvSpPr>
            <a:spLocks noGrp="1"/>
          </p:cNvSpPr>
          <p:nvPr>
            <p:ph type="body" sz="quarter" idx="17" hasCustomPrompt="1"/>
          </p:nvPr>
        </p:nvSpPr>
        <p:spPr>
          <a:xfrm>
            <a:off x="536444" y="6137275"/>
            <a:ext cx="2210400" cy="180725"/>
          </a:xfrm>
        </p:spPr>
        <p:txBody>
          <a:bodyPr anchor="b" anchorCtr="0"/>
          <a:lstStyle>
            <a:lvl1pPr marL="0" indent="0">
              <a:spcAft>
                <a:spcPts val="300"/>
              </a:spcAft>
              <a:buFont typeface="Arial" panose="020B0604020202020204" pitchFamily="34" charset="0"/>
              <a:buNone/>
              <a:defRPr sz="800" i="1"/>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en-GB" dirty="0"/>
              <a:t>Click to add notes</a:t>
            </a:r>
          </a:p>
        </p:txBody>
      </p:sp>
      <p:sp>
        <p:nvSpPr>
          <p:cNvPr id="12" name="Footer Placeholder 11">
            <a:extLst>
              <a:ext uri="{FF2B5EF4-FFF2-40B4-BE49-F238E27FC236}">
                <a16:creationId xmlns:a16="http://schemas.microsoft.com/office/drawing/2014/main" id="{335DA131-1B1A-4190-8E80-D3E5E3F6A578}"/>
              </a:ext>
            </a:extLst>
          </p:cNvPr>
          <p:cNvSpPr>
            <a:spLocks noGrp="1"/>
          </p:cNvSpPr>
          <p:nvPr>
            <p:ph type="ftr" sz="quarter" idx="25"/>
          </p:nvPr>
        </p:nvSpPr>
        <p:spPr>
          <a:xfrm>
            <a:off x="3693599" y="481818"/>
            <a:ext cx="3434275" cy="154800"/>
          </a:xfrm>
        </p:spPr>
        <p:txBody>
          <a:bodyPr/>
          <a:lstStyle/>
          <a:p>
            <a:endParaRPr lang="en-GB" dirty="0"/>
          </a:p>
        </p:txBody>
      </p:sp>
      <p:sp>
        <p:nvSpPr>
          <p:cNvPr id="18" name="Slide Number Placeholder 17">
            <a:extLst>
              <a:ext uri="{FF2B5EF4-FFF2-40B4-BE49-F238E27FC236}">
                <a16:creationId xmlns:a16="http://schemas.microsoft.com/office/drawing/2014/main" id="{F757291D-FDE8-4C50-A167-DF40C225CDDC}"/>
              </a:ext>
            </a:extLst>
          </p:cNvPr>
          <p:cNvSpPr>
            <a:spLocks noGrp="1"/>
          </p:cNvSpPr>
          <p:nvPr>
            <p:ph type="sldNum" sz="quarter" idx="26"/>
          </p:nvPr>
        </p:nvSpPr>
        <p:spPr/>
        <p:txBody>
          <a:bodyPr/>
          <a:lstStyle/>
          <a:p>
            <a:fld id="{23AA811B-2EBD-4900-905E-5BE206449611}" type="slidenum">
              <a:rPr lang="en-GB" smtClean="0"/>
              <a:pPr/>
              <a:t>‹#›</a:t>
            </a:fld>
            <a:endParaRPr lang="en-GB" dirty="0"/>
          </a:p>
        </p:txBody>
      </p:sp>
      <p:sp>
        <p:nvSpPr>
          <p:cNvPr id="16" name="Logo">
            <a:extLst>
              <a:ext uri="{FF2B5EF4-FFF2-40B4-BE49-F238E27FC236}">
                <a16:creationId xmlns:a16="http://schemas.microsoft.com/office/drawing/2014/main" id="{1D991517-4F1F-4B90-A823-51D612988493}"/>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3874430498"/>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 Gradient">
    <p:bg>
      <p:bgPr>
        <a:solidFill>
          <a:schemeClr val="accent1"/>
        </a:solidFill>
        <a:effectLst/>
      </p:bgPr>
    </p:bg>
    <p:spTree>
      <p:nvGrpSpPr>
        <p:cNvPr id="1" name=""/>
        <p:cNvGrpSpPr/>
        <p:nvPr/>
      </p:nvGrpSpPr>
      <p:grpSpPr>
        <a:xfrm>
          <a:off x="0" y="0"/>
          <a:ext cx="0" cy="0"/>
          <a:chOff x="0" y="0"/>
          <a:chExt cx="0" cy="0"/>
        </a:xfrm>
      </p:grpSpPr>
      <p:sp>
        <p:nvSpPr>
          <p:cNvPr id="16" name="Date Placeholder 3" hidden="1">
            <a:extLst>
              <a:ext uri="{FF2B5EF4-FFF2-40B4-BE49-F238E27FC236}">
                <a16:creationId xmlns:a16="http://schemas.microsoft.com/office/drawing/2014/main" id="{2E54130F-9ED5-4851-A7A0-1B8BFC10F020}"/>
              </a:ext>
            </a:extLst>
          </p:cNvPr>
          <p:cNvSpPr>
            <a:spLocks noGrp="1"/>
          </p:cNvSpPr>
          <p:nvPr>
            <p:ph type="dt" sz="half" idx="10"/>
          </p:nvPr>
        </p:nvSpPr>
        <p:spPr>
          <a:xfrm>
            <a:off x="12193200" y="6858000"/>
            <a:ext cx="0" cy="0"/>
          </a:xfrm>
        </p:spPr>
        <p:txBody>
          <a:bodyPr/>
          <a:lstStyle/>
          <a:p>
            <a:fld id="{27DE9A56-1B18-4C96-A863-A303697227B2}" type="datetime4">
              <a:rPr lang="en-GB" smtClean="0"/>
              <a:t>27 March 2024</a:t>
            </a:fld>
            <a:endParaRPr lang="en-GB" dirty="0"/>
          </a:p>
        </p:txBody>
      </p:sp>
      <p:pic>
        <p:nvPicPr>
          <p:cNvPr id="8" name="Graphics">
            <a:extLst>
              <a:ext uri="{FF2B5EF4-FFF2-40B4-BE49-F238E27FC236}">
                <a16:creationId xmlns:a16="http://schemas.microsoft.com/office/drawing/2014/main" id="{905757DC-09E7-48DE-927F-7D4D73FB0E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Logo">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4" name="Triangle 9">
            <a:extLst>
              <a:ext uri="{FF2B5EF4-FFF2-40B4-BE49-F238E27FC236}">
                <a16:creationId xmlns:a16="http://schemas.microsoft.com/office/drawing/2014/main" id="{E131A983-7355-4968-873A-A98E7BE44F84}"/>
              </a:ext>
            </a:extLst>
          </p:cNvPr>
          <p:cNvSpPr/>
          <p:nvPr userDrawn="1"/>
        </p:nvSpPr>
        <p:spPr bwMode="white">
          <a:xfrm rot="10800000">
            <a:off x="5981698" y="-1"/>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5" name="Triangle 10">
            <a:extLst>
              <a:ext uri="{FF2B5EF4-FFF2-40B4-BE49-F238E27FC236}">
                <a16:creationId xmlns:a16="http://schemas.microsoft.com/office/drawing/2014/main" id="{B6B2EA61-2813-4D0C-8B6C-B43D6E6A3622}"/>
              </a:ext>
            </a:extLst>
          </p:cNvPr>
          <p:cNvSpPr/>
          <p:nvPr userDrawn="1"/>
        </p:nvSpPr>
        <p:spPr bwMode="white">
          <a:xfrm>
            <a:off x="5981698" y="6678076"/>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ctrTitle" hasCustomPrompt="1"/>
          </p:nvPr>
        </p:nvSpPr>
        <p:spPr bwMode="white">
          <a:xfrm>
            <a:off x="1479600" y="1980000"/>
            <a:ext cx="9230400" cy="2217600"/>
          </a:xfrm>
        </p:spPr>
        <p:txBody>
          <a:bodyPr anchor="t" anchorCtr="0"/>
          <a:lstStyle>
            <a:lvl1pPr algn="ctr">
              <a:lnSpc>
                <a:spcPct val="90000"/>
              </a:lnSpc>
              <a:defRPr sz="8000">
                <a:solidFill>
                  <a:schemeClr val="tx1"/>
                </a:solidFill>
              </a:defRPr>
            </a:lvl1pPr>
          </a:lstStyle>
          <a:p>
            <a:r>
              <a:rPr lang="en-GB" noProof="0" dirty="0"/>
              <a:t>Click to add quote</a:t>
            </a:r>
            <a:endParaRPr lang="en-GB" dirty="0"/>
          </a:p>
        </p:txBody>
      </p:sp>
      <p:sp>
        <p:nvSpPr>
          <p:cNvPr id="5" name="Text Placeholder 4">
            <a:extLst>
              <a:ext uri="{FF2B5EF4-FFF2-40B4-BE49-F238E27FC236}">
                <a16:creationId xmlns:a16="http://schemas.microsoft.com/office/drawing/2014/main" id="{5241ABEE-80CA-4CC6-8A52-6B374DA4E2C7}"/>
              </a:ext>
            </a:extLst>
          </p:cNvPr>
          <p:cNvSpPr>
            <a:spLocks noGrp="1"/>
          </p:cNvSpPr>
          <p:nvPr>
            <p:ph type="body" sz="quarter" idx="13" hasCustomPrompt="1"/>
          </p:nvPr>
        </p:nvSpPr>
        <p:spPr>
          <a:xfrm>
            <a:off x="1481138" y="4320000"/>
            <a:ext cx="9230400" cy="576000"/>
          </a:xfrm>
        </p:spPr>
        <p:txBody>
          <a:bodyPr/>
          <a:lstStyle>
            <a:lvl1pPr marL="0" indent="0" algn="ctr">
              <a:lnSpc>
                <a:spcPct val="120000"/>
              </a:lnSpc>
              <a:spcBef>
                <a:spcPts val="0"/>
              </a:spcBef>
              <a:spcAft>
                <a:spcPts val="500"/>
              </a:spcAft>
              <a:buNone/>
              <a:defRPr sz="1200" cap="none" spc="0" baseline="0"/>
            </a:lvl1pPr>
            <a:lvl2pPr marL="0" indent="0" algn="ctr">
              <a:lnSpc>
                <a:spcPct val="120000"/>
              </a:lnSpc>
              <a:spcBef>
                <a:spcPts val="0"/>
              </a:spcBef>
              <a:spcAft>
                <a:spcPts val="500"/>
              </a:spcAft>
              <a:buNone/>
              <a:defRPr sz="1200" b="0" cap="all" spc="600"/>
            </a:lvl2pPr>
            <a:lvl3pPr marL="0" indent="0" algn="ctr">
              <a:lnSpc>
                <a:spcPct val="120000"/>
              </a:lnSpc>
              <a:spcBef>
                <a:spcPts val="0"/>
              </a:spcBef>
              <a:spcAft>
                <a:spcPts val="500"/>
              </a:spcAft>
              <a:buNone/>
              <a:defRPr sz="1200" b="0" cap="all" spc="600"/>
            </a:lvl3pPr>
            <a:lvl4pPr marL="0" algn="ctr">
              <a:lnSpc>
                <a:spcPct val="120000"/>
              </a:lnSpc>
              <a:spcBef>
                <a:spcPts val="0"/>
              </a:spcBef>
              <a:spcAft>
                <a:spcPts val="500"/>
              </a:spcAft>
              <a:buNone/>
              <a:defRPr sz="1200" b="0" cap="all" spc="600"/>
            </a:lvl4pPr>
            <a:lvl5pPr marL="0" algn="ctr">
              <a:lnSpc>
                <a:spcPct val="120000"/>
              </a:lnSpc>
              <a:spcBef>
                <a:spcPts val="0"/>
              </a:spcBef>
              <a:spcAft>
                <a:spcPts val="500"/>
              </a:spcAft>
              <a:buNone/>
              <a:defRPr sz="1200" b="0" cap="all" spc="600"/>
            </a:lvl5pPr>
          </a:lstStyle>
          <a:p>
            <a:r>
              <a:rPr lang="en-GB" dirty="0"/>
              <a:t>Click to add text</a:t>
            </a:r>
          </a:p>
        </p:txBody>
      </p:sp>
      <p:sp>
        <p:nvSpPr>
          <p:cNvPr id="11" name="Subtitle Eyebrow">
            <a:extLst>
              <a:ext uri="{FF2B5EF4-FFF2-40B4-BE49-F238E27FC236}">
                <a16:creationId xmlns:a16="http://schemas.microsoft.com/office/drawing/2014/main" id="{78A6EDDD-2C61-4634-8922-0F84987A8EFE}"/>
              </a:ext>
            </a:extLst>
          </p:cNvPr>
          <p:cNvSpPr txBox="1">
            <a:spLocks/>
          </p:cNvSpPr>
          <p:nvPr userDrawn="1"/>
        </p:nvSpPr>
        <p:spPr>
          <a:xfrm>
            <a:off x="539999" y="481818"/>
            <a:ext cx="2642400" cy="15480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tx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1000"/>
              </a:spcBef>
              <a:spcAft>
                <a:spcPts val="0"/>
              </a:spcAft>
              <a:buFont typeface="Arial" panose="020B0604020202020204" pitchFamily="34" charset="0"/>
              <a:buChar char="​"/>
              <a:defRPr sz="1800" b="1" kern="1200" baseline="0">
                <a:solidFill>
                  <a:schemeClr val="bg1"/>
                </a:solidFill>
                <a:latin typeface="+mn-lt"/>
                <a:ea typeface="+mn-ea"/>
                <a:cs typeface="+mn-cs"/>
              </a:defRPr>
            </a:lvl9pPr>
          </a:lstStyle>
          <a:p>
            <a:r>
              <a:rPr lang="en-GB" dirty="0"/>
              <a:t>Click to add Eyebrow text</a:t>
            </a:r>
          </a:p>
        </p:txBody>
      </p:sp>
      <p:sp>
        <p:nvSpPr>
          <p:cNvPr id="17" name="Footer Placeholder 4">
            <a:extLst>
              <a:ext uri="{FF2B5EF4-FFF2-40B4-BE49-F238E27FC236}">
                <a16:creationId xmlns:a16="http://schemas.microsoft.com/office/drawing/2014/main" id="{F37F7B82-1512-423B-B929-403E46AA4CDB}"/>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8" name="Slide Number Placeholder 5">
            <a:extLst>
              <a:ext uri="{FF2B5EF4-FFF2-40B4-BE49-F238E27FC236}">
                <a16:creationId xmlns:a16="http://schemas.microsoft.com/office/drawing/2014/main" id="{FE782362-98C2-4D8B-BE86-36F72DD26037}"/>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80001674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White">
    <p:bg>
      <p:bgPr>
        <a:solidFill>
          <a:schemeClr val="bg1"/>
        </a:solidFill>
        <a:effectLst/>
      </p:bgPr>
    </p:bg>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8D572D3D-47CC-4107-B5E4-EBD735742514}"/>
              </a:ext>
            </a:extLst>
          </p:cNvPr>
          <p:cNvSpPr>
            <a:spLocks noGrp="1"/>
          </p:cNvSpPr>
          <p:nvPr>
            <p:ph type="dt" sz="half" idx="10"/>
          </p:nvPr>
        </p:nvSpPr>
        <p:spPr/>
        <p:txBody>
          <a:bodyPr/>
          <a:lstStyle/>
          <a:p>
            <a:fld id="{6993D68A-4CC8-43DA-B8B4-2182CCC62859}" type="datetime4">
              <a:rPr lang="en-GB" smtClean="0"/>
              <a:t>27 March 2024</a:t>
            </a:fld>
            <a:endParaRPr lang="en-GB" dirty="0"/>
          </a:p>
        </p:txBody>
      </p:sp>
      <p:sp>
        <p:nvSpPr>
          <p:cNvPr id="16" name="Background">
            <a:extLst>
              <a:ext uri="{FF2B5EF4-FFF2-40B4-BE49-F238E27FC236}">
                <a16:creationId xmlns:a16="http://schemas.microsoft.com/office/drawing/2014/main" id="{A21AA381-8113-4EE7-B58D-F5ED00E5EE41}"/>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 name="Logo">
            <a:extLst>
              <a:ext uri="{FF2B5EF4-FFF2-40B4-BE49-F238E27FC236}">
                <a16:creationId xmlns:a16="http://schemas.microsoft.com/office/drawing/2014/main" id="{85A140AF-9500-46B6-B1FC-4547A69D895F}"/>
              </a:ext>
            </a:extLst>
          </p:cNvPr>
          <p:cNvSpPr>
            <a:spLocks noChangeArrowheads="1"/>
          </p:cNvSpPr>
          <p:nvPr userDrawn="1"/>
        </p:nvSpPr>
        <p:spPr bwMode="auto">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noProof="0" dirty="0"/>
          </a:p>
        </p:txBody>
      </p:sp>
      <p:sp>
        <p:nvSpPr>
          <p:cNvPr id="14" name="Triangle 9">
            <a:extLst>
              <a:ext uri="{FF2B5EF4-FFF2-40B4-BE49-F238E27FC236}">
                <a16:creationId xmlns:a16="http://schemas.microsoft.com/office/drawing/2014/main" id="{E131A983-7355-4968-873A-A98E7BE44F84}"/>
              </a:ext>
            </a:extLst>
          </p:cNvPr>
          <p:cNvSpPr/>
          <p:nvPr userDrawn="1"/>
        </p:nvSpPr>
        <p:spPr>
          <a:xfrm rot="10800000">
            <a:off x="5981698" y="-1"/>
            <a:ext cx="228599" cy="1799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5" name="Triangle 10">
            <a:extLst>
              <a:ext uri="{FF2B5EF4-FFF2-40B4-BE49-F238E27FC236}">
                <a16:creationId xmlns:a16="http://schemas.microsoft.com/office/drawing/2014/main" id="{B6B2EA61-2813-4D0C-8B6C-B43D6E6A3622}"/>
              </a:ext>
            </a:extLst>
          </p:cNvPr>
          <p:cNvSpPr/>
          <p:nvPr userDrawn="1"/>
        </p:nvSpPr>
        <p:spPr>
          <a:xfrm>
            <a:off x="5981698" y="6678076"/>
            <a:ext cx="228599" cy="1799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ctrTitle" hasCustomPrompt="1"/>
          </p:nvPr>
        </p:nvSpPr>
        <p:spPr>
          <a:xfrm>
            <a:off x="1479600" y="1980000"/>
            <a:ext cx="9230400" cy="2217600"/>
          </a:xfrm>
        </p:spPr>
        <p:txBody>
          <a:bodyPr anchor="t" anchorCtr="0"/>
          <a:lstStyle>
            <a:lvl1pPr algn="ctr">
              <a:lnSpc>
                <a:spcPct val="90000"/>
              </a:lnSpc>
              <a:defRPr sz="8000">
                <a:solidFill>
                  <a:schemeClr val="tx1"/>
                </a:solidFill>
              </a:defRPr>
            </a:lvl1pPr>
          </a:lstStyle>
          <a:p>
            <a:r>
              <a:rPr lang="en-GB" noProof="0" dirty="0"/>
              <a:t>Click to add quote</a:t>
            </a:r>
            <a:endParaRPr lang="en-GB" dirty="0"/>
          </a:p>
        </p:txBody>
      </p:sp>
      <p:sp>
        <p:nvSpPr>
          <p:cNvPr id="13" name="Text Placeholder 4">
            <a:extLst>
              <a:ext uri="{FF2B5EF4-FFF2-40B4-BE49-F238E27FC236}">
                <a16:creationId xmlns:a16="http://schemas.microsoft.com/office/drawing/2014/main" id="{17F63DC0-19C0-4D0C-8CBB-8E65D18A1D29}"/>
              </a:ext>
            </a:extLst>
          </p:cNvPr>
          <p:cNvSpPr>
            <a:spLocks noGrp="1"/>
          </p:cNvSpPr>
          <p:nvPr>
            <p:ph type="body" sz="quarter" idx="13" hasCustomPrompt="1"/>
          </p:nvPr>
        </p:nvSpPr>
        <p:spPr>
          <a:xfrm>
            <a:off x="1481138" y="4320000"/>
            <a:ext cx="9230400" cy="576000"/>
          </a:xfrm>
        </p:spPr>
        <p:txBody>
          <a:bodyPr/>
          <a:lstStyle>
            <a:lvl1pPr marL="0" indent="0" algn="ctr">
              <a:lnSpc>
                <a:spcPct val="120000"/>
              </a:lnSpc>
              <a:spcBef>
                <a:spcPts val="0"/>
              </a:spcBef>
              <a:spcAft>
                <a:spcPts val="500"/>
              </a:spcAft>
              <a:buNone/>
              <a:defRPr sz="1200" cap="none" spc="0" baseline="0"/>
            </a:lvl1pPr>
            <a:lvl2pPr marL="0" indent="0" algn="ctr">
              <a:lnSpc>
                <a:spcPct val="120000"/>
              </a:lnSpc>
              <a:spcBef>
                <a:spcPts val="0"/>
              </a:spcBef>
              <a:spcAft>
                <a:spcPts val="500"/>
              </a:spcAft>
              <a:buNone/>
              <a:defRPr sz="1200" b="0" cap="all" spc="600"/>
            </a:lvl2pPr>
            <a:lvl3pPr marL="0" indent="0" algn="ctr">
              <a:lnSpc>
                <a:spcPct val="120000"/>
              </a:lnSpc>
              <a:spcBef>
                <a:spcPts val="0"/>
              </a:spcBef>
              <a:spcAft>
                <a:spcPts val="500"/>
              </a:spcAft>
              <a:buNone/>
              <a:defRPr sz="1200" b="0" cap="all" spc="600"/>
            </a:lvl3pPr>
            <a:lvl4pPr marL="0" algn="ctr">
              <a:lnSpc>
                <a:spcPct val="120000"/>
              </a:lnSpc>
              <a:spcBef>
                <a:spcPts val="0"/>
              </a:spcBef>
              <a:spcAft>
                <a:spcPts val="500"/>
              </a:spcAft>
              <a:buNone/>
              <a:defRPr sz="1200" b="0" cap="all" spc="600"/>
            </a:lvl4pPr>
            <a:lvl5pPr marL="0" algn="ctr">
              <a:lnSpc>
                <a:spcPct val="120000"/>
              </a:lnSpc>
              <a:spcBef>
                <a:spcPts val="0"/>
              </a:spcBef>
              <a:spcAft>
                <a:spcPts val="500"/>
              </a:spcAft>
              <a:buNone/>
              <a:defRPr sz="1200" b="0" cap="all" spc="600"/>
            </a:lvl5pPr>
          </a:lstStyle>
          <a:p>
            <a:r>
              <a:rPr lang="en-GB" dirty="0"/>
              <a:t>Click to add text</a:t>
            </a:r>
          </a:p>
        </p:txBody>
      </p:sp>
      <p:sp>
        <p:nvSpPr>
          <p:cNvPr id="11" name="Subtitle Eyebrow">
            <a:extLst>
              <a:ext uri="{FF2B5EF4-FFF2-40B4-BE49-F238E27FC236}">
                <a16:creationId xmlns:a16="http://schemas.microsoft.com/office/drawing/2014/main" id="{A4020931-BD7F-4EB0-AF2E-5D6ADFE5AAFD}"/>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accent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5" name="Footer Placeholder 4">
            <a:extLst>
              <a:ext uri="{FF2B5EF4-FFF2-40B4-BE49-F238E27FC236}">
                <a16:creationId xmlns:a16="http://schemas.microsoft.com/office/drawing/2014/main" id="{DB288BBF-D8C4-4A9C-971B-04C1D378998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306B4BA-CFBB-4D1A-B14B-1884BA7A2631}"/>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266308672"/>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Grapefruit">
    <p:bg>
      <p:bgPr>
        <a:solidFill>
          <a:schemeClr val="accent1"/>
        </a:solidFill>
        <a:effectLst/>
      </p:bgPr>
    </p:bg>
    <p:spTree>
      <p:nvGrpSpPr>
        <p:cNvPr id="1" name=""/>
        <p:cNvGrpSpPr/>
        <p:nvPr/>
      </p:nvGrpSpPr>
      <p:grpSpPr>
        <a:xfrm>
          <a:off x="0" y="0"/>
          <a:ext cx="0" cy="0"/>
          <a:chOff x="0" y="0"/>
          <a:chExt cx="0" cy="0"/>
        </a:xfrm>
      </p:grpSpPr>
      <p:sp>
        <p:nvSpPr>
          <p:cNvPr id="17" name="Date Placeholder 3" hidden="1">
            <a:extLst>
              <a:ext uri="{FF2B5EF4-FFF2-40B4-BE49-F238E27FC236}">
                <a16:creationId xmlns:a16="http://schemas.microsoft.com/office/drawing/2014/main" id="{D3D288F5-0562-4E06-B589-95E765FB879E}"/>
              </a:ext>
            </a:extLst>
          </p:cNvPr>
          <p:cNvSpPr>
            <a:spLocks noGrp="1"/>
          </p:cNvSpPr>
          <p:nvPr>
            <p:ph type="dt" sz="half" idx="10"/>
          </p:nvPr>
        </p:nvSpPr>
        <p:spPr>
          <a:xfrm>
            <a:off x="12193200" y="6858000"/>
            <a:ext cx="0" cy="0"/>
          </a:xfrm>
        </p:spPr>
        <p:txBody>
          <a:bodyPr/>
          <a:lstStyle/>
          <a:p>
            <a:fld id="{8A066D19-CD55-4680-ABF4-9B696747D9CC}" type="datetime4">
              <a:rPr lang="en-GB" smtClean="0"/>
              <a:t>27 March 2024</a:t>
            </a:fld>
            <a:endParaRPr lang="en-GB" dirty="0"/>
          </a:p>
        </p:txBody>
      </p:sp>
      <p:sp>
        <p:nvSpPr>
          <p:cNvPr id="16" name="Background">
            <a:extLst>
              <a:ext uri="{FF2B5EF4-FFF2-40B4-BE49-F238E27FC236}">
                <a16:creationId xmlns:a16="http://schemas.microsoft.com/office/drawing/2014/main" id="{A21AA381-8113-4EE7-B58D-F5ED00E5EE41}"/>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 name="Freeform 1">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4" name="Triangle 9">
            <a:extLst>
              <a:ext uri="{FF2B5EF4-FFF2-40B4-BE49-F238E27FC236}">
                <a16:creationId xmlns:a16="http://schemas.microsoft.com/office/drawing/2014/main" id="{E131A983-7355-4968-873A-A98E7BE44F84}"/>
              </a:ext>
            </a:extLst>
          </p:cNvPr>
          <p:cNvSpPr/>
          <p:nvPr userDrawn="1"/>
        </p:nvSpPr>
        <p:spPr bwMode="white">
          <a:xfrm rot="10800000">
            <a:off x="5981698" y="-1"/>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5" name="Triangle 10">
            <a:extLst>
              <a:ext uri="{FF2B5EF4-FFF2-40B4-BE49-F238E27FC236}">
                <a16:creationId xmlns:a16="http://schemas.microsoft.com/office/drawing/2014/main" id="{B6B2EA61-2813-4D0C-8B6C-B43D6E6A3622}"/>
              </a:ext>
            </a:extLst>
          </p:cNvPr>
          <p:cNvSpPr/>
          <p:nvPr userDrawn="1"/>
        </p:nvSpPr>
        <p:spPr bwMode="white">
          <a:xfrm>
            <a:off x="5981698" y="6678076"/>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ctrTitle" hasCustomPrompt="1"/>
          </p:nvPr>
        </p:nvSpPr>
        <p:spPr bwMode="white">
          <a:xfrm>
            <a:off x="1479600" y="1980000"/>
            <a:ext cx="9230400" cy="2217600"/>
          </a:xfrm>
        </p:spPr>
        <p:txBody>
          <a:bodyPr anchor="t" anchorCtr="0"/>
          <a:lstStyle>
            <a:lvl1pPr algn="ctr">
              <a:lnSpc>
                <a:spcPct val="90000"/>
              </a:lnSpc>
              <a:defRPr sz="8000">
                <a:solidFill>
                  <a:schemeClr val="tx1"/>
                </a:solidFill>
              </a:defRPr>
            </a:lvl1pPr>
          </a:lstStyle>
          <a:p>
            <a:r>
              <a:rPr lang="en-GB" noProof="0" dirty="0"/>
              <a:t>Click to add quote</a:t>
            </a:r>
            <a:endParaRPr lang="en-GB" dirty="0"/>
          </a:p>
        </p:txBody>
      </p:sp>
      <p:sp>
        <p:nvSpPr>
          <p:cNvPr id="13" name="Text Placeholder 4">
            <a:extLst>
              <a:ext uri="{FF2B5EF4-FFF2-40B4-BE49-F238E27FC236}">
                <a16:creationId xmlns:a16="http://schemas.microsoft.com/office/drawing/2014/main" id="{4C6B0D01-E1FF-46DD-B387-6BBCE3EF6144}"/>
              </a:ext>
            </a:extLst>
          </p:cNvPr>
          <p:cNvSpPr>
            <a:spLocks noGrp="1"/>
          </p:cNvSpPr>
          <p:nvPr>
            <p:ph type="body" sz="quarter" idx="13" hasCustomPrompt="1"/>
          </p:nvPr>
        </p:nvSpPr>
        <p:spPr>
          <a:xfrm>
            <a:off x="1481138" y="4320000"/>
            <a:ext cx="9230400" cy="576000"/>
          </a:xfrm>
        </p:spPr>
        <p:txBody>
          <a:bodyPr/>
          <a:lstStyle>
            <a:lvl1pPr marL="0" indent="0" algn="ctr">
              <a:lnSpc>
                <a:spcPct val="120000"/>
              </a:lnSpc>
              <a:spcBef>
                <a:spcPts val="0"/>
              </a:spcBef>
              <a:spcAft>
                <a:spcPts val="500"/>
              </a:spcAft>
              <a:buNone/>
              <a:defRPr sz="1200" cap="none" spc="0" baseline="0"/>
            </a:lvl1pPr>
            <a:lvl2pPr marL="0" indent="0" algn="ctr">
              <a:lnSpc>
                <a:spcPct val="120000"/>
              </a:lnSpc>
              <a:spcBef>
                <a:spcPts val="0"/>
              </a:spcBef>
              <a:spcAft>
                <a:spcPts val="500"/>
              </a:spcAft>
              <a:buNone/>
              <a:defRPr sz="1200" b="0" cap="all" spc="600"/>
            </a:lvl2pPr>
            <a:lvl3pPr marL="0" indent="0" algn="ctr">
              <a:lnSpc>
                <a:spcPct val="120000"/>
              </a:lnSpc>
              <a:spcBef>
                <a:spcPts val="0"/>
              </a:spcBef>
              <a:spcAft>
                <a:spcPts val="500"/>
              </a:spcAft>
              <a:buNone/>
              <a:defRPr sz="1200" b="0" cap="all" spc="600"/>
            </a:lvl3pPr>
            <a:lvl4pPr marL="0" algn="ctr">
              <a:lnSpc>
                <a:spcPct val="120000"/>
              </a:lnSpc>
              <a:spcBef>
                <a:spcPts val="0"/>
              </a:spcBef>
              <a:spcAft>
                <a:spcPts val="500"/>
              </a:spcAft>
              <a:buNone/>
              <a:defRPr sz="1200" b="0" cap="all" spc="600"/>
            </a:lvl4pPr>
            <a:lvl5pPr marL="0" algn="ctr">
              <a:lnSpc>
                <a:spcPct val="120000"/>
              </a:lnSpc>
              <a:spcBef>
                <a:spcPts val="0"/>
              </a:spcBef>
              <a:spcAft>
                <a:spcPts val="500"/>
              </a:spcAft>
              <a:buNone/>
              <a:defRPr sz="1200" b="0" cap="all" spc="600"/>
            </a:lvl5pPr>
          </a:lstStyle>
          <a:p>
            <a:r>
              <a:rPr lang="en-GB" dirty="0"/>
              <a:t>Click to add text</a:t>
            </a:r>
          </a:p>
        </p:txBody>
      </p:sp>
      <p:sp>
        <p:nvSpPr>
          <p:cNvPr id="11" name="Subtitle Eyebrow">
            <a:extLst>
              <a:ext uri="{FF2B5EF4-FFF2-40B4-BE49-F238E27FC236}">
                <a16:creationId xmlns:a16="http://schemas.microsoft.com/office/drawing/2014/main" id="{A63E202B-2BB6-4789-9F7A-6276789F7F79}"/>
              </a:ext>
            </a:extLst>
          </p:cNvPr>
          <p:cNvSpPr txBox="1">
            <a:spLocks/>
          </p:cNvSpPr>
          <p:nvPr userDrawn="1"/>
        </p:nvSpPr>
        <p:spPr>
          <a:xfrm>
            <a:off x="539999" y="481818"/>
            <a:ext cx="2642400" cy="15480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tx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1000"/>
              </a:spcBef>
              <a:spcAft>
                <a:spcPts val="0"/>
              </a:spcAft>
              <a:buFont typeface="Arial" panose="020B0604020202020204" pitchFamily="34" charset="0"/>
              <a:buChar char="​"/>
              <a:defRPr sz="1800" b="1" kern="1200" baseline="0">
                <a:solidFill>
                  <a:schemeClr val="bg1"/>
                </a:solidFill>
                <a:latin typeface="+mn-lt"/>
                <a:ea typeface="+mn-ea"/>
                <a:cs typeface="+mn-cs"/>
              </a:defRPr>
            </a:lvl9pPr>
          </a:lstStyle>
          <a:p>
            <a:r>
              <a:rPr lang="en-GB" dirty="0"/>
              <a:t>Click to add Eyebrow text</a:t>
            </a:r>
          </a:p>
        </p:txBody>
      </p:sp>
      <p:sp>
        <p:nvSpPr>
          <p:cNvPr id="18" name="Footer Placeholder 4">
            <a:extLst>
              <a:ext uri="{FF2B5EF4-FFF2-40B4-BE49-F238E27FC236}">
                <a16:creationId xmlns:a16="http://schemas.microsoft.com/office/drawing/2014/main" id="{291811D0-527C-41AE-BA7F-550297ADF0BC}"/>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9" name="Slide Number Placeholder 5">
            <a:extLst>
              <a:ext uri="{FF2B5EF4-FFF2-40B4-BE49-F238E27FC236}">
                <a16:creationId xmlns:a16="http://schemas.microsoft.com/office/drawing/2014/main" id="{21AAAB4C-43A5-49B4-94CB-127E1190E53B}"/>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479465706"/>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Plum">
    <p:bg>
      <p:bgPr>
        <a:solidFill>
          <a:schemeClr val="accent2"/>
        </a:solidFill>
        <a:effectLst/>
      </p:bgPr>
    </p:bg>
    <p:spTree>
      <p:nvGrpSpPr>
        <p:cNvPr id="1" name=""/>
        <p:cNvGrpSpPr/>
        <p:nvPr/>
      </p:nvGrpSpPr>
      <p:grpSpPr>
        <a:xfrm>
          <a:off x="0" y="0"/>
          <a:ext cx="0" cy="0"/>
          <a:chOff x="0" y="0"/>
          <a:chExt cx="0" cy="0"/>
        </a:xfrm>
      </p:grpSpPr>
      <p:sp>
        <p:nvSpPr>
          <p:cNvPr id="17" name="Date Placeholder 3" hidden="1">
            <a:extLst>
              <a:ext uri="{FF2B5EF4-FFF2-40B4-BE49-F238E27FC236}">
                <a16:creationId xmlns:a16="http://schemas.microsoft.com/office/drawing/2014/main" id="{C297E5B2-56D9-4F26-947D-68D6306D936B}"/>
              </a:ext>
            </a:extLst>
          </p:cNvPr>
          <p:cNvSpPr>
            <a:spLocks noGrp="1"/>
          </p:cNvSpPr>
          <p:nvPr>
            <p:ph type="dt" sz="half" idx="10"/>
          </p:nvPr>
        </p:nvSpPr>
        <p:spPr>
          <a:xfrm>
            <a:off x="12193200" y="6858000"/>
            <a:ext cx="0" cy="0"/>
          </a:xfrm>
        </p:spPr>
        <p:txBody>
          <a:bodyPr/>
          <a:lstStyle/>
          <a:p>
            <a:fld id="{B3192F2B-DC8C-4E0D-B7DF-0D031073A65E}" type="datetime4">
              <a:rPr lang="en-GB" smtClean="0"/>
              <a:t>27 March 2024</a:t>
            </a:fld>
            <a:endParaRPr lang="en-GB" dirty="0"/>
          </a:p>
        </p:txBody>
      </p:sp>
      <p:sp>
        <p:nvSpPr>
          <p:cNvPr id="16" name="Background">
            <a:extLst>
              <a:ext uri="{FF2B5EF4-FFF2-40B4-BE49-F238E27FC236}">
                <a16:creationId xmlns:a16="http://schemas.microsoft.com/office/drawing/2014/main" id="{A21AA381-8113-4EE7-B58D-F5ED00E5EE41}"/>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 name="Logo">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4" name="Triangle 9">
            <a:extLst>
              <a:ext uri="{FF2B5EF4-FFF2-40B4-BE49-F238E27FC236}">
                <a16:creationId xmlns:a16="http://schemas.microsoft.com/office/drawing/2014/main" id="{E131A983-7355-4968-873A-A98E7BE44F84}"/>
              </a:ext>
            </a:extLst>
          </p:cNvPr>
          <p:cNvSpPr/>
          <p:nvPr userDrawn="1"/>
        </p:nvSpPr>
        <p:spPr bwMode="white">
          <a:xfrm rot="10800000">
            <a:off x="5981698" y="-1"/>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5" name="Triangle 10">
            <a:extLst>
              <a:ext uri="{FF2B5EF4-FFF2-40B4-BE49-F238E27FC236}">
                <a16:creationId xmlns:a16="http://schemas.microsoft.com/office/drawing/2014/main" id="{B6B2EA61-2813-4D0C-8B6C-B43D6E6A3622}"/>
              </a:ext>
            </a:extLst>
          </p:cNvPr>
          <p:cNvSpPr/>
          <p:nvPr userDrawn="1"/>
        </p:nvSpPr>
        <p:spPr bwMode="white">
          <a:xfrm>
            <a:off x="5981698" y="6678076"/>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ctrTitle" hasCustomPrompt="1"/>
          </p:nvPr>
        </p:nvSpPr>
        <p:spPr bwMode="white">
          <a:xfrm>
            <a:off x="1479600" y="1980000"/>
            <a:ext cx="9230400" cy="2217600"/>
          </a:xfrm>
        </p:spPr>
        <p:txBody>
          <a:bodyPr anchor="t" anchorCtr="0"/>
          <a:lstStyle>
            <a:lvl1pPr algn="ctr">
              <a:lnSpc>
                <a:spcPct val="90000"/>
              </a:lnSpc>
              <a:defRPr sz="8000">
                <a:solidFill>
                  <a:schemeClr val="tx1"/>
                </a:solidFill>
              </a:defRPr>
            </a:lvl1pPr>
          </a:lstStyle>
          <a:p>
            <a:r>
              <a:rPr lang="en-GB" noProof="0" dirty="0"/>
              <a:t>Click to add quote</a:t>
            </a:r>
            <a:endParaRPr lang="en-GB" dirty="0"/>
          </a:p>
        </p:txBody>
      </p:sp>
      <p:sp>
        <p:nvSpPr>
          <p:cNvPr id="13" name="Text Placeholder 4">
            <a:extLst>
              <a:ext uri="{FF2B5EF4-FFF2-40B4-BE49-F238E27FC236}">
                <a16:creationId xmlns:a16="http://schemas.microsoft.com/office/drawing/2014/main" id="{96C90B18-0C20-44AB-8276-0B37220DD78E}"/>
              </a:ext>
            </a:extLst>
          </p:cNvPr>
          <p:cNvSpPr>
            <a:spLocks noGrp="1"/>
          </p:cNvSpPr>
          <p:nvPr>
            <p:ph type="body" sz="quarter" idx="13" hasCustomPrompt="1"/>
          </p:nvPr>
        </p:nvSpPr>
        <p:spPr>
          <a:xfrm>
            <a:off x="1481138" y="4320000"/>
            <a:ext cx="9230400" cy="576000"/>
          </a:xfrm>
        </p:spPr>
        <p:txBody>
          <a:bodyPr/>
          <a:lstStyle>
            <a:lvl1pPr marL="0" indent="0" algn="ctr">
              <a:lnSpc>
                <a:spcPct val="120000"/>
              </a:lnSpc>
              <a:spcBef>
                <a:spcPts val="0"/>
              </a:spcBef>
              <a:spcAft>
                <a:spcPts val="500"/>
              </a:spcAft>
              <a:buNone/>
              <a:defRPr sz="1200" cap="none" spc="0" baseline="0"/>
            </a:lvl1pPr>
            <a:lvl2pPr marL="0" indent="0" algn="ctr">
              <a:lnSpc>
                <a:spcPct val="120000"/>
              </a:lnSpc>
              <a:spcBef>
                <a:spcPts val="0"/>
              </a:spcBef>
              <a:spcAft>
                <a:spcPts val="500"/>
              </a:spcAft>
              <a:buNone/>
              <a:defRPr sz="1200" b="0" cap="all" spc="600"/>
            </a:lvl2pPr>
            <a:lvl3pPr marL="0" indent="0" algn="ctr">
              <a:lnSpc>
                <a:spcPct val="120000"/>
              </a:lnSpc>
              <a:spcBef>
                <a:spcPts val="0"/>
              </a:spcBef>
              <a:spcAft>
                <a:spcPts val="500"/>
              </a:spcAft>
              <a:buNone/>
              <a:defRPr sz="1200" b="0" cap="all" spc="600"/>
            </a:lvl3pPr>
            <a:lvl4pPr marL="0" algn="ctr">
              <a:lnSpc>
                <a:spcPct val="120000"/>
              </a:lnSpc>
              <a:spcBef>
                <a:spcPts val="0"/>
              </a:spcBef>
              <a:spcAft>
                <a:spcPts val="500"/>
              </a:spcAft>
              <a:buNone/>
              <a:defRPr sz="1200" b="0" cap="all" spc="600"/>
            </a:lvl4pPr>
            <a:lvl5pPr marL="0" algn="ctr">
              <a:lnSpc>
                <a:spcPct val="120000"/>
              </a:lnSpc>
              <a:spcBef>
                <a:spcPts val="0"/>
              </a:spcBef>
              <a:spcAft>
                <a:spcPts val="500"/>
              </a:spcAft>
              <a:buNone/>
              <a:defRPr sz="1200" b="0" cap="all" spc="600"/>
            </a:lvl5pPr>
          </a:lstStyle>
          <a:p>
            <a:r>
              <a:rPr lang="en-GB" dirty="0"/>
              <a:t>Click to add text</a:t>
            </a:r>
          </a:p>
        </p:txBody>
      </p:sp>
      <p:sp>
        <p:nvSpPr>
          <p:cNvPr id="11" name="Subtitle Eyebrow">
            <a:extLst>
              <a:ext uri="{FF2B5EF4-FFF2-40B4-BE49-F238E27FC236}">
                <a16:creationId xmlns:a16="http://schemas.microsoft.com/office/drawing/2014/main" id="{FEDD1CCA-EE42-4F36-AA10-92653320D3A0}"/>
              </a:ext>
            </a:extLst>
          </p:cNvPr>
          <p:cNvSpPr txBox="1">
            <a:spLocks/>
          </p:cNvSpPr>
          <p:nvPr userDrawn="1"/>
        </p:nvSpPr>
        <p:spPr>
          <a:xfrm>
            <a:off x="539999" y="481818"/>
            <a:ext cx="2642400" cy="15480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tx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1000"/>
              </a:spcBef>
              <a:spcAft>
                <a:spcPts val="0"/>
              </a:spcAft>
              <a:buFont typeface="Arial" panose="020B0604020202020204" pitchFamily="34" charset="0"/>
              <a:buChar char="​"/>
              <a:defRPr sz="1800" b="1" kern="1200" baseline="0">
                <a:solidFill>
                  <a:schemeClr val="bg1"/>
                </a:solidFill>
                <a:latin typeface="+mn-lt"/>
                <a:ea typeface="+mn-ea"/>
                <a:cs typeface="+mn-cs"/>
              </a:defRPr>
            </a:lvl9pPr>
          </a:lstStyle>
          <a:p>
            <a:r>
              <a:rPr lang="en-GB" dirty="0"/>
              <a:t>Click to add Eyebrow text</a:t>
            </a:r>
          </a:p>
        </p:txBody>
      </p:sp>
      <p:sp>
        <p:nvSpPr>
          <p:cNvPr id="18" name="Footer Placeholder 4">
            <a:extLst>
              <a:ext uri="{FF2B5EF4-FFF2-40B4-BE49-F238E27FC236}">
                <a16:creationId xmlns:a16="http://schemas.microsoft.com/office/drawing/2014/main" id="{B63816D4-9DF8-409B-BC46-6899E08CEABF}"/>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9" name="Slide Number Placeholder 5">
            <a:extLst>
              <a:ext uri="{FF2B5EF4-FFF2-40B4-BE49-F238E27FC236}">
                <a16:creationId xmlns:a16="http://schemas.microsoft.com/office/drawing/2014/main" id="{91CE8C4D-DD44-441E-9911-EA67F1C0C49E}"/>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428281121"/>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QUOTE Blueberry">
    <p:bg>
      <p:bgPr>
        <a:solidFill>
          <a:schemeClr val="accent3"/>
        </a:solidFill>
        <a:effectLst/>
      </p:bgPr>
    </p:bg>
    <p:spTree>
      <p:nvGrpSpPr>
        <p:cNvPr id="1" name=""/>
        <p:cNvGrpSpPr/>
        <p:nvPr/>
      </p:nvGrpSpPr>
      <p:grpSpPr>
        <a:xfrm>
          <a:off x="0" y="0"/>
          <a:ext cx="0" cy="0"/>
          <a:chOff x="0" y="0"/>
          <a:chExt cx="0" cy="0"/>
        </a:xfrm>
      </p:grpSpPr>
      <p:sp>
        <p:nvSpPr>
          <p:cNvPr id="17" name="Date Placeholder 3" hidden="1">
            <a:extLst>
              <a:ext uri="{FF2B5EF4-FFF2-40B4-BE49-F238E27FC236}">
                <a16:creationId xmlns:a16="http://schemas.microsoft.com/office/drawing/2014/main" id="{D7DED80F-8D6D-4058-9C87-12B07C186E7F}"/>
              </a:ext>
            </a:extLst>
          </p:cNvPr>
          <p:cNvSpPr>
            <a:spLocks noGrp="1"/>
          </p:cNvSpPr>
          <p:nvPr>
            <p:ph type="dt" sz="half" idx="10"/>
          </p:nvPr>
        </p:nvSpPr>
        <p:spPr>
          <a:xfrm>
            <a:off x="12193200" y="6858000"/>
            <a:ext cx="0" cy="0"/>
          </a:xfrm>
        </p:spPr>
        <p:txBody>
          <a:bodyPr/>
          <a:lstStyle/>
          <a:p>
            <a:fld id="{E74BD407-94E5-4C7A-9521-ACA277CA1CD1}" type="datetime4">
              <a:rPr lang="en-GB" smtClean="0"/>
              <a:t>27 March 2024</a:t>
            </a:fld>
            <a:endParaRPr lang="en-GB" dirty="0"/>
          </a:p>
        </p:txBody>
      </p:sp>
      <p:sp>
        <p:nvSpPr>
          <p:cNvPr id="16" name="Background">
            <a:extLst>
              <a:ext uri="{FF2B5EF4-FFF2-40B4-BE49-F238E27FC236}">
                <a16:creationId xmlns:a16="http://schemas.microsoft.com/office/drawing/2014/main" id="{A21AA381-8113-4EE7-B58D-F5ED00E5EE41}"/>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 name="Logo">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4" name="Triangle 9">
            <a:extLst>
              <a:ext uri="{FF2B5EF4-FFF2-40B4-BE49-F238E27FC236}">
                <a16:creationId xmlns:a16="http://schemas.microsoft.com/office/drawing/2014/main" id="{E131A983-7355-4968-873A-A98E7BE44F84}"/>
              </a:ext>
            </a:extLst>
          </p:cNvPr>
          <p:cNvSpPr/>
          <p:nvPr userDrawn="1"/>
        </p:nvSpPr>
        <p:spPr bwMode="white">
          <a:xfrm rot="10800000">
            <a:off x="5981698" y="-1"/>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5" name="Triangle 10">
            <a:extLst>
              <a:ext uri="{FF2B5EF4-FFF2-40B4-BE49-F238E27FC236}">
                <a16:creationId xmlns:a16="http://schemas.microsoft.com/office/drawing/2014/main" id="{B6B2EA61-2813-4D0C-8B6C-B43D6E6A3622}"/>
              </a:ext>
            </a:extLst>
          </p:cNvPr>
          <p:cNvSpPr/>
          <p:nvPr userDrawn="1"/>
        </p:nvSpPr>
        <p:spPr bwMode="white">
          <a:xfrm>
            <a:off x="5981698" y="6678076"/>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ctrTitle" hasCustomPrompt="1"/>
          </p:nvPr>
        </p:nvSpPr>
        <p:spPr bwMode="white">
          <a:xfrm>
            <a:off x="1479600" y="1980000"/>
            <a:ext cx="9230400" cy="2217600"/>
          </a:xfrm>
        </p:spPr>
        <p:txBody>
          <a:bodyPr anchor="t" anchorCtr="0"/>
          <a:lstStyle>
            <a:lvl1pPr algn="ctr">
              <a:lnSpc>
                <a:spcPct val="90000"/>
              </a:lnSpc>
              <a:defRPr sz="8000">
                <a:solidFill>
                  <a:schemeClr val="tx1"/>
                </a:solidFill>
              </a:defRPr>
            </a:lvl1pPr>
          </a:lstStyle>
          <a:p>
            <a:r>
              <a:rPr lang="en-GB" noProof="0" dirty="0"/>
              <a:t>Click to add quote</a:t>
            </a:r>
            <a:endParaRPr lang="en-GB" dirty="0"/>
          </a:p>
        </p:txBody>
      </p:sp>
      <p:sp>
        <p:nvSpPr>
          <p:cNvPr id="13" name="Text Placeholder 4">
            <a:extLst>
              <a:ext uri="{FF2B5EF4-FFF2-40B4-BE49-F238E27FC236}">
                <a16:creationId xmlns:a16="http://schemas.microsoft.com/office/drawing/2014/main" id="{E32BF7FA-AAC4-4BE6-B823-630050EFF500}"/>
              </a:ext>
            </a:extLst>
          </p:cNvPr>
          <p:cNvSpPr>
            <a:spLocks noGrp="1"/>
          </p:cNvSpPr>
          <p:nvPr>
            <p:ph type="body" sz="quarter" idx="13" hasCustomPrompt="1"/>
          </p:nvPr>
        </p:nvSpPr>
        <p:spPr>
          <a:xfrm>
            <a:off x="1481138" y="4320000"/>
            <a:ext cx="9230400" cy="576000"/>
          </a:xfrm>
        </p:spPr>
        <p:txBody>
          <a:bodyPr/>
          <a:lstStyle>
            <a:lvl1pPr marL="0" indent="0" algn="ctr">
              <a:lnSpc>
                <a:spcPct val="120000"/>
              </a:lnSpc>
              <a:spcBef>
                <a:spcPts val="0"/>
              </a:spcBef>
              <a:spcAft>
                <a:spcPts val="500"/>
              </a:spcAft>
              <a:buNone/>
              <a:defRPr sz="1200" cap="none" spc="0" baseline="0"/>
            </a:lvl1pPr>
            <a:lvl2pPr marL="0" indent="0" algn="ctr">
              <a:lnSpc>
                <a:spcPct val="120000"/>
              </a:lnSpc>
              <a:spcBef>
                <a:spcPts val="0"/>
              </a:spcBef>
              <a:spcAft>
                <a:spcPts val="500"/>
              </a:spcAft>
              <a:buNone/>
              <a:defRPr sz="1200" b="0" cap="all" spc="600"/>
            </a:lvl2pPr>
            <a:lvl3pPr marL="0" indent="0" algn="ctr">
              <a:lnSpc>
                <a:spcPct val="120000"/>
              </a:lnSpc>
              <a:spcBef>
                <a:spcPts val="0"/>
              </a:spcBef>
              <a:spcAft>
                <a:spcPts val="500"/>
              </a:spcAft>
              <a:buNone/>
              <a:defRPr sz="1200" b="0" cap="all" spc="600"/>
            </a:lvl3pPr>
            <a:lvl4pPr marL="0" algn="ctr">
              <a:lnSpc>
                <a:spcPct val="120000"/>
              </a:lnSpc>
              <a:spcBef>
                <a:spcPts val="0"/>
              </a:spcBef>
              <a:spcAft>
                <a:spcPts val="500"/>
              </a:spcAft>
              <a:buNone/>
              <a:defRPr sz="1200" b="0" cap="all" spc="600"/>
            </a:lvl4pPr>
            <a:lvl5pPr marL="0" algn="ctr">
              <a:lnSpc>
                <a:spcPct val="120000"/>
              </a:lnSpc>
              <a:spcBef>
                <a:spcPts val="0"/>
              </a:spcBef>
              <a:spcAft>
                <a:spcPts val="500"/>
              </a:spcAft>
              <a:buNone/>
              <a:defRPr sz="1200" b="0" cap="all" spc="600"/>
            </a:lvl5pPr>
          </a:lstStyle>
          <a:p>
            <a:r>
              <a:rPr lang="en-GB" dirty="0"/>
              <a:t>Click to add text</a:t>
            </a:r>
          </a:p>
        </p:txBody>
      </p:sp>
      <p:sp>
        <p:nvSpPr>
          <p:cNvPr id="11" name="Subtitle Eyebrow">
            <a:extLst>
              <a:ext uri="{FF2B5EF4-FFF2-40B4-BE49-F238E27FC236}">
                <a16:creationId xmlns:a16="http://schemas.microsoft.com/office/drawing/2014/main" id="{16FD5993-E986-4047-B9C2-2D25D071B7D8}"/>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8" name="Footer Placeholder 4">
            <a:extLst>
              <a:ext uri="{FF2B5EF4-FFF2-40B4-BE49-F238E27FC236}">
                <a16:creationId xmlns:a16="http://schemas.microsoft.com/office/drawing/2014/main" id="{28ED43FE-7036-4188-84A4-8F2DD394B2CE}"/>
              </a:ext>
            </a:extLst>
          </p:cNvPr>
          <p:cNvSpPr>
            <a:spLocks noGrp="1"/>
          </p:cNvSpPr>
          <p:nvPr>
            <p:ph type="ftr" sz="quarter" idx="11"/>
          </p:nvPr>
        </p:nvSpPr>
        <p:spPr>
          <a:xfrm>
            <a:off x="3693599" y="481818"/>
            <a:ext cx="5135612" cy="154800"/>
          </a:xfrm>
        </p:spPr>
        <p:txBody>
          <a:bodyPr/>
          <a:lstStyle>
            <a:lvl1pPr>
              <a:defRPr>
                <a:solidFill>
                  <a:schemeClr val="tx1"/>
                </a:solidFill>
              </a:defRPr>
            </a:lvl1pPr>
          </a:lstStyle>
          <a:p>
            <a:endParaRPr lang="en-GB" dirty="0"/>
          </a:p>
        </p:txBody>
      </p:sp>
      <p:sp>
        <p:nvSpPr>
          <p:cNvPr id="19" name="Slide Number Placeholder 5">
            <a:extLst>
              <a:ext uri="{FF2B5EF4-FFF2-40B4-BE49-F238E27FC236}">
                <a16:creationId xmlns:a16="http://schemas.microsoft.com/office/drawing/2014/main" id="{5D669283-B2C7-4D49-A205-9D55FE1C30C2}"/>
              </a:ext>
            </a:extLst>
          </p:cNvPr>
          <p:cNvSpPr>
            <a:spLocks noGrp="1"/>
          </p:cNvSpPr>
          <p:nvPr>
            <p:ph type="sldNum" sz="quarter" idx="12"/>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007761880"/>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QUOTE Avocado">
    <p:bg>
      <p:bgPr>
        <a:solidFill>
          <a:schemeClr val="accent4"/>
        </a:solidFill>
        <a:effectLst/>
      </p:bgPr>
    </p:bg>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E5F9EBC9-6D16-41B9-888E-56D4CEF5F3DC}"/>
              </a:ext>
            </a:extLst>
          </p:cNvPr>
          <p:cNvSpPr>
            <a:spLocks noGrp="1"/>
          </p:cNvSpPr>
          <p:nvPr>
            <p:ph type="dt" sz="half" idx="34"/>
          </p:nvPr>
        </p:nvSpPr>
        <p:spPr/>
        <p:txBody>
          <a:bodyPr/>
          <a:lstStyle/>
          <a:p>
            <a:fld id="{221B9DF5-CDEF-4CCF-9D82-8104D7EEA7ED}" type="datetime4">
              <a:rPr lang="en-GB" smtClean="0"/>
              <a:t>27 March 2024</a:t>
            </a:fld>
            <a:endParaRPr lang="en-GB" dirty="0"/>
          </a:p>
        </p:txBody>
      </p:sp>
      <p:sp>
        <p:nvSpPr>
          <p:cNvPr id="16" name="Background">
            <a:extLst>
              <a:ext uri="{FF2B5EF4-FFF2-40B4-BE49-F238E27FC236}">
                <a16:creationId xmlns:a16="http://schemas.microsoft.com/office/drawing/2014/main" id="{A21AA381-8113-4EE7-B58D-F5ED00E5EE41}"/>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 name="Logo">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4" name="Triangle 9">
            <a:extLst>
              <a:ext uri="{FF2B5EF4-FFF2-40B4-BE49-F238E27FC236}">
                <a16:creationId xmlns:a16="http://schemas.microsoft.com/office/drawing/2014/main" id="{E131A983-7355-4968-873A-A98E7BE44F84}"/>
              </a:ext>
            </a:extLst>
          </p:cNvPr>
          <p:cNvSpPr/>
          <p:nvPr userDrawn="1"/>
        </p:nvSpPr>
        <p:spPr bwMode="white">
          <a:xfrm rot="10800000">
            <a:off x="5981698" y="-1"/>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5" name="Triangle 10">
            <a:extLst>
              <a:ext uri="{FF2B5EF4-FFF2-40B4-BE49-F238E27FC236}">
                <a16:creationId xmlns:a16="http://schemas.microsoft.com/office/drawing/2014/main" id="{B6B2EA61-2813-4D0C-8B6C-B43D6E6A3622}"/>
              </a:ext>
            </a:extLst>
          </p:cNvPr>
          <p:cNvSpPr/>
          <p:nvPr userDrawn="1"/>
        </p:nvSpPr>
        <p:spPr bwMode="white">
          <a:xfrm>
            <a:off x="5981698" y="6678076"/>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ctrTitle" hasCustomPrompt="1"/>
          </p:nvPr>
        </p:nvSpPr>
        <p:spPr bwMode="white">
          <a:xfrm>
            <a:off x="1479600" y="1980000"/>
            <a:ext cx="9230400" cy="2217600"/>
          </a:xfrm>
        </p:spPr>
        <p:txBody>
          <a:bodyPr anchor="t" anchorCtr="0"/>
          <a:lstStyle>
            <a:lvl1pPr algn="ctr">
              <a:lnSpc>
                <a:spcPct val="90000"/>
              </a:lnSpc>
              <a:defRPr sz="8000">
                <a:solidFill>
                  <a:schemeClr val="tx1"/>
                </a:solidFill>
              </a:defRPr>
            </a:lvl1pPr>
          </a:lstStyle>
          <a:p>
            <a:r>
              <a:rPr lang="en-GB" noProof="0" dirty="0"/>
              <a:t>Click to add quote</a:t>
            </a:r>
            <a:endParaRPr lang="en-GB" dirty="0"/>
          </a:p>
        </p:txBody>
      </p:sp>
      <p:sp>
        <p:nvSpPr>
          <p:cNvPr id="19" name="Text Placeholder 4">
            <a:extLst>
              <a:ext uri="{FF2B5EF4-FFF2-40B4-BE49-F238E27FC236}">
                <a16:creationId xmlns:a16="http://schemas.microsoft.com/office/drawing/2014/main" id="{35B623C2-230E-459C-8E2E-F545CC377A78}"/>
              </a:ext>
            </a:extLst>
          </p:cNvPr>
          <p:cNvSpPr>
            <a:spLocks noGrp="1"/>
          </p:cNvSpPr>
          <p:nvPr>
            <p:ph type="body" sz="quarter" idx="13" hasCustomPrompt="1"/>
          </p:nvPr>
        </p:nvSpPr>
        <p:spPr>
          <a:xfrm>
            <a:off x="1481138" y="4320000"/>
            <a:ext cx="9230400" cy="576000"/>
          </a:xfrm>
        </p:spPr>
        <p:txBody>
          <a:bodyPr/>
          <a:lstStyle>
            <a:lvl1pPr marL="0" indent="0" algn="ctr">
              <a:lnSpc>
                <a:spcPct val="120000"/>
              </a:lnSpc>
              <a:spcBef>
                <a:spcPts val="0"/>
              </a:spcBef>
              <a:spcAft>
                <a:spcPts val="500"/>
              </a:spcAft>
              <a:buNone/>
              <a:defRPr sz="1200" cap="none" spc="0" baseline="0"/>
            </a:lvl1pPr>
            <a:lvl2pPr marL="0" indent="0" algn="ctr">
              <a:lnSpc>
                <a:spcPct val="120000"/>
              </a:lnSpc>
              <a:spcBef>
                <a:spcPts val="0"/>
              </a:spcBef>
              <a:spcAft>
                <a:spcPts val="500"/>
              </a:spcAft>
              <a:buNone/>
              <a:defRPr sz="1200" b="0" cap="all" spc="600"/>
            </a:lvl2pPr>
            <a:lvl3pPr marL="0" indent="0" algn="ctr">
              <a:lnSpc>
                <a:spcPct val="120000"/>
              </a:lnSpc>
              <a:spcBef>
                <a:spcPts val="0"/>
              </a:spcBef>
              <a:spcAft>
                <a:spcPts val="500"/>
              </a:spcAft>
              <a:buNone/>
              <a:defRPr sz="1200" b="0" cap="all" spc="600"/>
            </a:lvl3pPr>
            <a:lvl4pPr marL="0" algn="ctr">
              <a:lnSpc>
                <a:spcPct val="120000"/>
              </a:lnSpc>
              <a:spcBef>
                <a:spcPts val="0"/>
              </a:spcBef>
              <a:spcAft>
                <a:spcPts val="500"/>
              </a:spcAft>
              <a:buNone/>
              <a:defRPr sz="1200" b="0" cap="all" spc="600"/>
            </a:lvl4pPr>
            <a:lvl5pPr marL="0" algn="ctr">
              <a:lnSpc>
                <a:spcPct val="120000"/>
              </a:lnSpc>
              <a:spcBef>
                <a:spcPts val="0"/>
              </a:spcBef>
              <a:spcAft>
                <a:spcPts val="500"/>
              </a:spcAft>
              <a:buNone/>
              <a:defRPr sz="1200" b="0" cap="all" spc="600"/>
            </a:lvl5pPr>
          </a:lstStyle>
          <a:p>
            <a:r>
              <a:rPr lang="en-GB" dirty="0"/>
              <a:t>Click to add text</a:t>
            </a:r>
          </a:p>
        </p:txBody>
      </p:sp>
      <p:sp>
        <p:nvSpPr>
          <p:cNvPr id="17" name="Subtitle Eyebrow">
            <a:extLst>
              <a:ext uri="{FF2B5EF4-FFF2-40B4-BE49-F238E27FC236}">
                <a16:creationId xmlns:a16="http://schemas.microsoft.com/office/drawing/2014/main" id="{68C36232-B685-4A55-91E1-273D5F634573}"/>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5" name="Footer Placeholder 4">
            <a:extLst>
              <a:ext uri="{FF2B5EF4-FFF2-40B4-BE49-F238E27FC236}">
                <a16:creationId xmlns:a16="http://schemas.microsoft.com/office/drawing/2014/main" id="{A619BE5D-E51B-46FF-B237-050B3D063D59}"/>
              </a:ext>
            </a:extLst>
          </p:cNvPr>
          <p:cNvSpPr>
            <a:spLocks noGrp="1"/>
          </p:cNvSpPr>
          <p:nvPr>
            <p:ph type="ftr" sz="quarter" idx="35"/>
          </p:nvPr>
        </p:nvSpPr>
        <p:spPr/>
        <p:txBody>
          <a:bodyPr/>
          <a:lstStyle>
            <a:lvl1pPr>
              <a:defRPr>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42EEE872-FDDA-43EE-BF56-F826214BF3B3}"/>
              </a:ext>
            </a:extLst>
          </p:cNvPr>
          <p:cNvSpPr>
            <a:spLocks noGrp="1"/>
          </p:cNvSpPr>
          <p:nvPr>
            <p:ph type="sldNum" sz="quarter" idx="36"/>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882712631"/>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OTE Pomegranate">
    <p:bg>
      <p:bgPr>
        <a:solidFill>
          <a:schemeClr val="accent6"/>
        </a:solidFill>
        <a:effectLst/>
      </p:bgPr>
    </p:bg>
    <p:spTree>
      <p:nvGrpSpPr>
        <p:cNvPr id="1" name=""/>
        <p:cNvGrpSpPr/>
        <p:nvPr/>
      </p:nvGrpSpPr>
      <p:grpSpPr>
        <a:xfrm>
          <a:off x="0" y="0"/>
          <a:ext cx="0" cy="0"/>
          <a:chOff x="0" y="0"/>
          <a:chExt cx="0" cy="0"/>
        </a:xfrm>
      </p:grpSpPr>
      <p:sp>
        <p:nvSpPr>
          <p:cNvPr id="17" name="Date Placeholder 3" hidden="1">
            <a:extLst>
              <a:ext uri="{FF2B5EF4-FFF2-40B4-BE49-F238E27FC236}">
                <a16:creationId xmlns:a16="http://schemas.microsoft.com/office/drawing/2014/main" id="{8A87974E-BAFD-4EF1-B1F8-C0CFF1372058}"/>
              </a:ext>
            </a:extLst>
          </p:cNvPr>
          <p:cNvSpPr>
            <a:spLocks noGrp="1"/>
          </p:cNvSpPr>
          <p:nvPr>
            <p:ph type="dt" sz="half" idx="19"/>
          </p:nvPr>
        </p:nvSpPr>
        <p:spPr>
          <a:xfrm>
            <a:off x="12193200" y="6858000"/>
            <a:ext cx="0" cy="0"/>
          </a:xfrm>
        </p:spPr>
        <p:txBody>
          <a:bodyPr/>
          <a:lstStyle/>
          <a:p>
            <a:fld id="{257F3CA7-EA5F-49B2-8E8D-26FAF6F1C4D9}" type="datetime4">
              <a:rPr lang="en-GB" smtClean="0"/>
              <a:t>27 March 2024</a:t>
            </a:fld>
            <a:endParaRPr lang="en-GB" dirty="0"/>
          </a:p>
        </p:txBody>
      </p:sp>
      <p:sp>
        <p:nvSpPr>
          <p:cNvPr id="16" name="Background">
            <a:extLst>
              <a:ext uri="{FF2B5EF4-FFF2-40B4-BE49-F238E27FC236}">
                <a16:creationId xmlns:a16="http://schemas.microsoft.com/office/drawing/2014/main" id="{A21AA381-8113-4EE7-B58D-F5ED00E5EE41}"/>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 name="Logo">
            <a:extLst>
              <a:ext uri="{FF2B5EF4-FFF2-40B4-BE49-F238E27FC236}">
                <a16:creationId xmlns:a16="http://schemas.microsoft.com/office/drawing/2014/main" id="{85A140AF-9500-46B6-B1FC-4547A69D895F}"/>
              </a:ext>
            </a:extLst>
          </p:cNvPr>
          <p:cNvSpPr>
            <a:spLocks noChangeArrowheads="1"/>
          </p:cNvSpPr>
          <p:nvPr userDrawn="1"/>
        </p:nvSpPr>
        <p:spPr bwMode="white">
          <a:xfrm>
            <a:off x="539750" y="6062679"/>
            <a:ext cx="1221148" cy="253984"/>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noProof="0" dirty="0"/>
          </a:p>
        </p:txBody>
      </p:sp>
      <p:sp>
        <p:nvSpPr>
          <p:cNvPr id="14" name="Triangle 9">
            <a:extLst>
              <a:ext uri="{FF2B5EF4-FFF2-40B4-BE49-F238E27FC236}">
                <a16:creationId xmlns:a16="http://schemas.microsoft.com/office/drawing/2014/main" id="{E131A983-7355-4968-873A-A98E7BE44F84}"/>
              </a:ext>
            </a:extLst>
          </p:cNvPr>
          <p:cNvSpPr/>
          <p:nvPr userDrawn="1"/>
        </p:nvSpPr>
        <p:spPr bwMode="white">
          <a:xfrm rot="10800000">
            <a:off x="5981698" y="-1"/>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5" name="Triangle 10">
            <a:extLst>
              <a:ext uri="{FF2B5EF4-FFF2-40B4-BE49-F238E27FC236}">
                <a16:creationId xmlns:a16="http://schemas.microsoft.com/office/drawing/2014/main" id="{B6B2EA61-2813-4D0C-8B6C-B43D6E6A3622}"/>
              </a:ext>
            </a:extLst>
          </p:cNvPr>
          <p:cNvSpPr/>
          <p:nvPr userDrawn="1"/>
        </p:nvSpPr>
        <p:spPr bwMode="white">
          <a:xfrm>
            <a:off x="5981698" y="6678076"/>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ctrTitle" hasCustomPrompt="1"/>
          </p:nvPr>
        </p:nvSpPr>
        <p:spPr bwMode="white">
          <a:xfrm>
            <a:off x="1479600" y="1980000"/>
            <a:ext cx="9230400" cy="2217600"/>
          </a:xfrm>
        </p:spPr>
        <p:txBody>
          <a:bodyPr anchor="t" anchorCtr="0"/>
          <a:lstStyle>
            <a:lvl1pPr algn="ctr">
              <a:lnSpc>
                <a:spcPct val="90000"/>
              </a:lnSpc>
              <a:defRPr sz="8000">
                <a:solidFill>
                  <a:schemeClr val="tx1"/>
                </a:solidFill>
              </a:defRPr>
            </a:lvl1pPr>
          </a:lstStyle>
          <a:p>
            <a:r>
              <a:rPr lang="en-GB" noProof="0" dirty="0"/>
              <a:t>Click to add quote</a:t>
            </a:r>
            <a:endParaRPr lang="en-GB" dirty="0"/>
          </a:p>
        </p:txBody>
      </p:sp>
      <p:sp>
        <p:nvSpPr>
          <p:cNvPr id="13" name="Text Placeholder 4">
            <a:extLst>
              <a:ext uri="{FF2B5EF4-FFF2-40B4-BE49-F238E27FC236}">
                <a16:creationId xmlns:a16="http://schemas.microsoft.com/office/drawing/2014/main" id="{E48348DE-2F4B-4156-B5FB-283249EF68FC}"/>
              </a:ext>
            </a:extLst>
          </p:cNvPr>
          <p:cNvSpPr>
            <a:spLocks noGrp="1"/>
          </p:cNvSpPr>
          <p:nvPr>
            <p:ph type="body" sz="quarter" idx="13" hasCustomPrompt="1"/>
          </p:nvPr>
        </p:nvSpPr>
        <p:spPr>
          <a:xfrm>
            <a:off x="1481138" y="4320000"/>
            <a:ext cx="9230400" cy="576000"/>
          </a:xfrm>
        </p:spPr>
        <p:txBody>
          <a:bodyPr/>
          <a:lstStyle>
            <a:lvl1pPr marL="0" indent="0" algn="ctr">
              <a:lnSpc>
                <a:spcPct val="120000"/>
              </a:lnSpc>
              <a:spcBef>
                <a:spcPts val="0"/>
              </a:spcBef>
              <a:spcAft>
                <a:spcPts val="500"/>
              </a:spcAft>
              <a:buNone/>
              <a:defRPr sz="1200" cap="none" spc="0" baseline="0"/>
            </a:lvl1pPr>
            <a:lvl2pPr marL="0" indent="0" algn="ctr">
              <a:lnSpc>
                <a:spcPct val="120000"/>
              </a:lnSpc>
              <a:spcBef>
                <a:spcPts val="0"/>
              </a:spcBef>
              <a:spcAft>
                <a:spcPts val="500"/>
              </a:spcAft>
              <a:buNone/>
              <a:defRPr sz="1200" b="0" cap="all" spc="600"/>
            </a:lvl2pPr>
            <a:lvl3pPr marL="0" indent="0" algn="ctr">
              <a:lnSpc>
                <a:spcPct val="120000"/>
              </a:lnSpc>
              <a:spcBef>
                <a:spcPts val="0"/>
              </a:spcBef>
              <a:spcAft>
                <a:spcPts val="500"/>
              </a:spcAft>
              <a:buNone/>
              <a:defRPr sz="1200" b="0" cap="all" spc="600"/>
            </a:lvl3pPr>
            <a:lvl4pPr marL="0" algn="ctr">
              <a:lnSpc>
                <a:spcPct val="120000"/>
              </a:lnSpc>
              <a:spcBef>
                <a:spcPts val="0"/>
              </a:spcBef>
              <a:spcAft>
                <a:spcPts val="500"/>
              </a:spcAft>
              <a:buNone/>
              <a:defRPr sz="1200" b="0" cap="all" spc="600"/>
            </a:lvl4pPr>
            <a:lvl5pPr marL="0" algn="ctr">
              <a:lnSpc>
                <a:spcPct val="120000"/>
              </a:lnSpc>
              <a:spcBef>
                <a:spcPts val="0"/>
              </a:spcBef>
              <a:spcAft>
                <a:spcPts val="500"/>
              </a:spcAft>
              <a:buNone/>
              <a:defRPr sz="1200" b="0" cap="all" spc="600"/>
            </a:lvl5pPr>
          </a:lstStyle>
          <a:p>
            <a:r>
              <a:rPr lang="en-GB" dirty="0"/>
              <a:t>Click to add text</a:t>
            </a:r>
          </a:p>
        </p:txBody>
      </p:sp>
      <p:sp>
        <p:nvSpPr>
          <p:cNvPr id="11" name="Subtitle Eyebrow">
            <a:extLst>
              <a:ext uri="{FF2B5EF4-FFF2-40B4-BE49-F238E27FC236}">
                <a16:creationId xmlns:a16="http://schemas.microsoft.com/office/drawing/2014/main" id="{9E48254D-53BD-4EEC-9726-B395E14B178A}"/>
              </a:ext>
            </a:extLst>
          </p:cNvPr>
          <p:cNvSpPr>
            <a:spLocks noGrp="1"/>
          </p:cNvSpPr>
          <p:nvPr>
            <p:ph type="subTitle" idx="33" hasCustomPrompt="1"/>
          </p:nvPr>
        </p:nvSpPr>
        <p:spPr>
          <a:xfrm>
            <a:off x="539999" y="481818"/>
            <a:ext cx="2642400" cy="154800"/>
          </a:xfrm>
        </p:spPr>
        <p:txBody>
          <a:bodyPr/>
          <a:lstStyle>
            <a:lvl1pPr marL="0" indent="0" algn="l">
              <a:lnSpc>
                <a:spcPct val="100000"/>
              </a:lnSpc>
              <a:spcBef>
                <a:spcPts val="0"/>
              </a:spcBef>
              <a:spcAft>
                <a:spcPts val="0"/>
              </a:spcAft>
              <a:buFont typeface="Arial" panose="020B0604020202020204" pitchFamily="34" charset="0"/>
              <a:buChar char="​"/>
              <a:defRPr sz="9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r>
              <a:rPr lang="en-GB" dirty="0"/>
              <a:t>Click to add Eyebrow text</a:t>
            </a:r>
          </a:p>
        </p:txBody>
      </p:sp>
      <p:sp>
        <p:nvSpPr>
          <p:cNvPr id="18" name="Footer Placeholder 4">
            <a:extLst>
              <a:ext uri="{FF2B5EF4-FFF2-40B4-BE49-F238E27FC236}">
                <a16:creationId xmlns:a16="http://schemas.microsoft.com/office/drawing/2014/main" id="{A5CF4279-3B57-4CF1-9E23-42F21CE4FAF5}"/>
              </a:ext>
            </a:extLst>
          </p:cNvPr>
          <p:cNvSpPr>
            <a:spLocks noGrp="1"/>
          </p:cNvSpPr>
          <p:nvPr>
            <p:ph type="ftr" sz="quarter" idx="20"/>
          </p:nvPr>
        </p:nvSpPr>
        <p:spPr>
          <a:xfrm>
            <a:off x="3693599" y="481818"/>
            <a:ext cx="5135612" cy="154800"/>
          </a:xfrm>
        </p:spPr>
        <p:txBody>
          <a:bodyPr/>
          <a:lstStyle>
            <a:lvl1pPr>
              <a:defRPr>
                <a:solidFill>
                  <a:schemeClr val="tx1"/>
                </a:solidFill>
              </a:defRPr>
            </a:lvl1pPr>
          </a:lstStyle>
          <a:p>
            <a:endParaRPr lang="en-GB" dirty="0"/>
          </a:p>
        </p:txBody>
      </p:sp>
      <p:sp>
        <p:nvSpPr>
          <p:cNvPr id="19" name="Slide Number Placeholder 5">
            <a:extLst>
              <a:ext uri="{FF2B5EF4-FFF2-40B4-BE49-F238E27FC236}">
                <a16:creationId xmlns:a16="http://schemas.microsoft.com/office/drawing/2014/main" id="{0E5BAA80-7079-43B5-8FAD-A612244AEE75}"/>
              </a:ext>
            </a:extLst>
          </p:cNvPr>
          <p:cNvSpPr>
            <a:spLocks noGrp="1"/>
          </p:cNvSpPr>
          <p:nvPr>
            <p:ph type="sldNum" sz="quarter" idx="21"/>
          </p:nvPr>
        </p:nvSpPr>
        <p:spPr>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654744682"/>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END SLIDE Thank you">
    <p:bg>
      <p:bgPr>
        <a:solidFill>
          <a:schemeClr val="accent1"/>
        </a:solidFill>
        <a:effectLst/>
      </p:bgPr>
    </p:bg>
    <p:spTree>
      <p:nvGrpSpPr>
        <p:cNvPr id="1" name=""/>
        <p:cNvGrpSpPr/>
        <p:nvPr/>
      </p:nvGrpSpPr>
      <p:grpSpPr>
        <a:xfrm>
          <a:off x="0" y="0"/>
          <a:ext cx="0" cy="0"/>
          <a:chOff x="0" y="0"/>
          <a:chExt cx="0" cy="0"/>
        </a:xfrm>
      </p:grpSpPr>
      <p:pic>
        <p:nvPicPr>
          <p:cNvPr id="8" name="Graphics">
            <a:extLst>
              <a:ext uri="{FF2B5EF4-FFF2-40B4-BE49-F238E27FC236}">
                <a16:creationId xmlns:a16="http://schemas.microsoft.com/office/drawing/2014/main" id="{905757DC-09E7-48DE-927F-7D4D73FB0E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bwMode="white">
          <a:xfrm>
            <a:off x="540000" y="1980000"/>
            <a:ext cx="6408000" cy="4032000"/>
          </a:xfrm>
        </p:spPr>
        <p:txBody>
          <a:bodyPr anchor="t" anchorCtr="0"/>
          <a:lstStyle>
            <a:lvl1pPr algn="l">
              <a:lnSpc>
                <a:spcPct val="70000"/>
              </a:lnSpc>
              <a:defRPr sz="13800">
                <a:solidFill>
                  <a:schemeClr val="tx1"/>
                </a:solidFill>
              </a:defRPr>
            </a:lvl1pPr>
          </a:lstStyle>
          <a:p>
            <a:r>
              <a:rPr lang="en-GB" noProof="0" dirty="0"/>
              <a:t>Thank you</a:t>
            </a:r>
            <a:endParaRPr lang="en-GB" dirty="0"/>
          </a:p>
        </p:txBody>
      </p:sp>
      <p:sp>
        <p:nvSpPr>
          <p:cNvPr id="9" name="Freeform 1">
            <a:extLst>
              <a:ext uri="{FF2B5EF4-FFF2-40B4-BE49-F238E27FC236}">
                <a16:creationId xmlns:a16="http://schemas.microsoft.com/office/drawing/2014/main" id="{5A40FE16-EE80-435C-9A6B-362DECB0A444}"/>
              </a:ext>
            </a:extLst>
          </p:cNvPr>
          <p:cNvSpPr>
            <a:spLocks noChangeArrowheads="1"/>
          </p:cNvSpPr>
          <p:nvPr userDrawn="1"/>
        </p:nvSpPr>
        <p:spPr bwMode="white">
          <a:xfrm>
            <a:off x="10048010" y="4251363"/>
            <a:ext cx="1670252" cy="347393"/>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dirty="0"/>
          </a:p>
        </p:txBody>
      </p:sp>
      <p:sp>
        <p:nvSpPr>
          <p:cNvPr id="10" name="Triangle 9">
            <a:extLst>
              <a:ext uri="{FF2B5EF4-FFF2-40B4-BE49-F238E27FC236}">
                <a16:creationId xmlns:a16="http://schemas.microsoft.com/office/drawing/2014/main" id="{B5AEF684-646E-47A9-A2C7-18221459A121}"/>
              </a:ext>
            </a:extLst>
          </p:cNvPr>
          <p:cNvSpPr/>
          <p:nvPr userDrawn="1"/>
        </p:nvSpPr>
        <p:spPr bwMode="white">
          <a:xfrm rot="16200000">
            <a:off x="11987738" y="4369389"/>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4" name="Triangle 12">
            <a:extLst>
              <a:ext uri="{FF2B5EF4-FFF2-40B4-BE49-F238E27FC236}">
                <a16:creationId xmlns:a16="http://schemas.microsoft.com/office/drawing/2014/main" id="{CF9109BE-FD59-4293-8EC9-3F5D5D588B24}"/>
              </a:ext>
            </a:extLst>
          </p:cNvPr>
          <p:cNvSpPr/>
          <p:nvPr userDrawn="1"/>
        </p:nvSpPr>
        <p:spPr bwMode="white">
          <a:xfrm rot="5400000">
            <a:off x="-24338" y="2340000"/>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5" name="Date Placeholder 3">
            <a:extLst>
              <a:ext uri="{FF2B5EF4-FFF2-40B4-BE49-F238E27FC236}">
                <a16:creationId xmlns:a16="http://schemas.microsoft.com/office/drawing/2014/main" id="{0F99A056-2174-4F78-B721-335A77C40013}"/>
              </a:ext>
            </a:extLst>
          </p:cNvPr>
          <p:cNvSpPr>
            <a:spLocks noGrp="1"/>
          </p:cNvSpPr>
          <p:nvPr>
            <p:ph type="dt" sz="half" idx="19"/>
          </p:nvPr>
        </p:nvSpPr>
        <p:spPr>
          <a:xfrm>
            <a:off x="12193200" y="6858000"/>
            <a:ext cx="0" cy="0"/>
          </a:xfrm>
        </p:spPr>
        <p:txBody>
          <a:bodyPr/>
          <a:lstStyle/>
          <a:p>
            <a:fld id="{7D53B872-FC78-431B-9E94-BFED558C75B5}" type="datetime4">
              <a:rPr lang="en-GB" smtClean="0"/>
              <a:t>27 March 2024</a:t>
            </a:fld>
            <a:endParaRPr lang="en-GB" dirty="0"/>
          </a:p>
        </p:txBody>
      </p:sp>
      <p:sp>
        <p:nvSpPr>
          <p:cNvPr id="16" name="Footer Placeholder 4">
            <a:extLst>
              <a:ext uri="{FF2B5EF4-FFF2-40B4-BE49-F238E27FC236}">
                <a16:creationId xmlns:a16="http://schemas.microsoft.com/office/drawing/2014/main" id="{7105955F-ED4A-49D6-A7F9-58AEB83ED190}"/>
              </a:ext>
            </a:extLst>
          </p:cNvPr>
          <p:cNvSpPr>
            <a:spLocks noGrp="1"/>
          </p:cNvSpPr>
          <p:nvPr>
            <p:ph type="ftr" sz="quarter" idx="20"/>
          </p:nvPr>
        </p:nvSpPr>
        <p:spPr bwMode="white">
          <a:xfrm>
            <a:off x="3693599" y="481818"/>
            <a:ext cx="5135612" cy="154800"/>
          </a:xfrm>
        </p:spPr>
        <p:txBody>
          <a:bodyPr/>
          <a:lstStyle>
            <a:lvl1pPr>
              <a:defRPr>
                <a:solidFill>
                  <a:schemeClr val="tx1"/>
                </a:solidFill>
              </a:defRPr>
            </a:lvl1pPr>
          </a:lstStyle>
          <a:p>
            <a:endParaRPr lang="en-GB" dirty="0"/>
          </a:p>
        </p:txBody>
      </p:sp>
      <p:sp>
        <p:nvSpPr>
          <p:cNvPr id="17" name="Slide Number Placeholder 5">
            <a:extLst>
              <a:ext uri="{FF2B5EF4-FFF2-40B4-BE49-F238E27FC236}">
                <a16:creationId xmlns:a16="http://schemas.microsoft.com/office/drawing/2014/main" id="{6589628C-BD8C-444F-AFE9-C4ADB4311E86}"/>
              </a:ext>
            </a:extLst>
          </p:cNvPr>
          <p:cNvSpPr>
            <a:spLocks noGrp="1"/>
          </p:cNvSpPr>
          <p:nvPr>
            <p:ph type="sldNum" sz="quarter" idx="21"/>
          </p:nvPr>
        </p:nvSpPr>
        <p:spPr bwMode="white">
          <a:xfrm>
            <a:off x="3362400" y="481818"/>
            <a:ext cx="270000" cy="154800"/>
          </a:xfrm>
        </p:spPr>
        <p:txBody>
          <a:bodyPr/>
          <a:lstStyle>
            <a:lvl1pPr>
              <a:defRPr>
                <a:solidFill>
                  <a:schemeClr val="tx1"/>
                </a:solidFill>
              </a:defRPr>
            </a:lvl1pPr>
          </a:lstStyle>
          <a:p>
            <a:fld id="{23AA811B-2EBD-4900-905E-5BE206449611}" type="slidenum">
              <a:rPr lang="en-GB" smtClean="0"/>
              <a:pPr/>
              <a:t>‹#›</a:t>
            </a:fld>
            <a:endParaRPr lang="en-GB" dirty="0"/>
          </a:p>
        </p:txBody>
      </p:sp>
      <p:sp>
        <p:nvSpPr>
          <p:cNvPr id="11" name="Coppyright text">
            <a:extLst>
              <a:ext uri="{FF2B5EF4-FFF2-40B4-BE49-F238E27FC236}">
                <a16:creationId xmlns:a16="http://schemas.microsoft.com/office/drawing/2014/main" id="{05021DD9-F452-42F7-9CE9-D1680C4B9262}"/>
              </a:ext>
            </a:extLst>
          </p:cNvPr>
          <p:cNvSpPr/>
          <p:nvPr userDrawn="1"/>
        </p:nvSpPr>
        <p:spPr bwMode="white">
          <a:xfrm>
            <a:off x="539750" y="5310000"/>
            <a:ext cx="6408000" cy="1015663"/>
          </a:xfrm>
          <a:prstGeom prst="rect">
            <a:avLst/>
          </a:prstGeom>
        </p:spPr>
        <p:txBody>
          <a:bodyPr wrap="square" lIns="0" tIns="0" rIns="0" bIns="0" anchor="b" anchorCtr="0">
            <a:spAutoFit/>
          </a:bodyPr>
          <a:lstStyle/>
          <a:p>
            <a:pPr>
              <a:spcAft>
                <a:spcPts val="400"/>
              </a:spcAft>
            </a:pPr>
            <a:r>
              <a:rPr lang="en-GB" sz="700" b="0" i="0" dirty="0">
                <a:solidFill>
                  <a:schemeClr val="tx1"/>
                </a:solidFill>
                <a:effectLst/>
                <a:latin typeface="+mn-lt"/>
                <a:ea typeface="Arial" panose="020B0604020202020204" pitchFamily="34" charset="0"/>
              </a:rPr>
              <a:t>YouGov, 2022, all rights reserved. All materials contained herein are protected by copyright laws. </a:t>
            </a:r>
          </a:p>
          <a:p>
            <a:pPr>
              <a:spcAft>
                <a:spcPts val="400"/>
              </a:spcAft>
            </a:pPr>
            <a:r>
              <a:rPr lang="en-GB" sz="700" b="0" i="0" dirty="0">
                <a:solidFill>
                  <a:schemeClr val="tx1"/>
                </a:solidFill>
                <a:effectLst/>
                <a:latin typeface="+mn-lt"/>
                <a:ea typeface="Arial" panose="020B0604020202020204" pitchFamily="34" charset="0"/>
              </a:rPr>
              <a:t>Any storage, reproduction or distribution of such materials, in whole or in part, in any form without the prior written permission of YouGov is prohibited.</a:t>
            </a:r>
          </a:p>
          <a:p>
            <a:pPr>
              <a:spcAft>
                <a:spcPts val="400"/>
              </a:spcAft>
            </a:pPr>
            <a:r>
              <a:rPr lang="en-GB" sz="700" b="0" i="0" dirty="0">
                <a:solidFill>
                  <a:schemeClr val="tx1"/>
                </a:solidFill>
                <a:effectLst/>
                <a:latin typeface="+mn-lt"/>
                <a:ea typeface="Arial" panose="020B0604020202020204" pitchFamily="34" charset="0"/>
              </a:rPr>
              <a:t>This information (including any enclosures and attachments) is propriety and confidential and has been prepared for the exclusive use and benefit of the addressee(s) and solely for the purpose for which it is provided. </a:t>
            </a:r>
          </a:p>
          <a:p>
            <a:pPr>
              <a:spcAft>
                <a:spcPts val="400"/>
              </a:spcAft>
            </a:pPr>
            <a:r>
              <a:rPr lang="en-GB" sz="700" b="0" i="0" dirty="0">
                <a:solidFill>
                  <a:schemeClr val="tx1"/>
                </a:solidFill>
                <a:effectLst/>
                <a:latin typeface="+mn-lt"/>
                <a:ea typeface="Arial" panose="020B0604020202020204" pitchFamily="34" charset="0"/>
              </a:rPr>
              <a:t>We make no representations, warranties or guarantees, whether express or implied, that the information is accurate, complete or up to date. We exclude all implied conditions, warranties, representations or other terms that may apply and we will not be liable to you for any loss or damage, whether in contract, tort (including negligence), breach of statutory duty, or otherwise, even if foreseeable, arising under or in connection with use of or reliance on the information. </a:t>
            </a:r>
            <a:br>
              <a:rPr lang="en-GB" sz="700" b="0" i="0" dirty="0">
                <a:solidFill>
                  <a:schemeClr val="tx1"/>
                </a:solidFill>
                <a:effectLst/>
                <a:latin typeface="+mn-lt"/>
                <a:ea typeface="Arial" panose="020B0604020202020204" pitchFamily="34" charset="0"/>
              </a:rPr>
            </a:br>
            <a:r>
              <a:rPr lang="en-GB" sz="700" b="0" i="0" dirty="0">
                <a:solidFill>
                  <a:schemeClr val="tx1"/>
                </a:solidFill>
                <a:effectLst/>
                <a:latin typeface="+mn-lt"/>
                <a:ea typeface="Arial" panose="020B0604020202020204" pitchFamily="34" charset="0"/>
              </a:rPr>
              <a:t>We do not exclude or limit in any way our liability to you where it would be unlawful to do so.</a:t>
            </a:r>
          </a:p>
        </p:txBody>
      </p:sp>
      <p:sp>
        <p:nvSpPr>
          <p:cNvPr id="12" name="TextBox 11">
            <a:extLst>
              <a:ext uri="{FF2B5EF4-FFF2-40B4-BE49-F238E27FC236}">
                <a16:creationId xmlns:a16="http://schemas.microsoft.com/office/drawing/2014/main" id="{55C0FBC7-2EDC-4D1F-BB69-4CBC577283AE}"/>
              </a:ext>
            </a:extLst>
          </p:cNvPr>
          <p:cNvSpPr txBox="1"/>
          <p:nvPr userDrawn="1"/>
        </p:nvSpPr>
        <p:spPr>
          <a:xfrm>
            <a:off x="539750" y="6480000"/>
            <a:ext cx="2822575" cy="169277"/>
          </a:xfrm>
          <a:prstGeom prst="rect">
            <a:avLst/>
          </a:prstGeom>
          <a:noFill/>
        </p:spPr>
        <p:txBody>
          <a:bodyPr wrap="square" lIns="0" tIns="0" rIns="0" bIns="0" rtlCol="0">
            <a:spAutoFit/>
          </a:bodyPr>
          <a:lstStyle/>
          <a:p>
            <a:pPr algn="l"/>
            <a:r>
              <a:rPr lang="en-GB" sz="1100" dirty="0">
                <a:solidFill>
                  <a:schemeClr val="tx1"/>
                </a:solidFill>
                <a:latin typeface="+mj-lt"/>
                <a:hlinkClick r:id="rId3">
                  <a:extLst>
                    <a:ext uri="{A12FA001-AC4F-418D-AE19-62706E023703}">
                      <ahyp:hlinkClr xmlns:ahyp="http://schemas.microsoft.com/office/drawing/2018/hyperlinkcolor" val="tx"/>
                    </a:ext>
                  </a:extLst>
                </a:hlinkClick>
              </a:rPr>
              <a:t>business.yougov.com</a:t>
            </a:r>
            <a:endParaRPr lang="en-GB" sz="1100" dirty="0">
              <a:solidFill>
                <a:schemeClr val="tx1"/>
              </a:solidFill>
              <a:latin typeface="+mj-lt"/>
            </a:endParaRPr>
          </a:p>
        </p:txBody>
      </p:sp>
    </p:spTree>
    <p:extLst>
      <p:ext uri="{BB962C8B-B14F-4D97-AF65-F5344CB8AC3E}">
        <p14:creationId xmlns:p14="http://schemas.microsoft.com/office/powerpoint/2010/main" val="3967798959"/>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ND SLIDE Contact">
    <p:bg>
      <p:bgPr>
        <a:solidFill>
          <a:schemeClr val="accent1"/>
        </a:solidFill>
        <a:effectLst/>
      </p:bgPr>
    </p:bg>
    <p:spTree>
      <p:nvGrpSpPr>
        <p:cNvPr id="1" name=""/>
        <p:cNvGrpSpPr/>
        <p:nvPr/>
      </p:nvGrpSpPr>
      <p:grpSpPr>
        <a:xfrm>
          <a:off x="0" y="0"/>
          <a:ext cx="0" cy="0"/>
          <a:chOff x="0" y="0"/>
          <a:chExt cx="0" cy="0"/>
        </a:xfrm>
      </p:grpSpPr>
      <p:sp>
        <p:nvSpPr>
          <p:cNvPr id="19" name="Date Placeholder 1" hidden="1">
            <a:extLst>
              <a:ext uri="{FF2B5EF4-FFF2-40B4-BE49-F238E27FC236}">
                <a16:creationId xmlns:a16="http://schemas.microsoft.com/office/drawing/2014/main" id="{E8F3CEA9-4E27-4428-966A-C36AD1D05E3F}"/>
              </a:ext>
            </a:extLst>
          </p:cNvPr>
          <p:cNvSpPr>
            <a:spLocks noGrp="1"/>
          </p:cNvSpPr>
          <p:nvPr>
            <p:ph type="dt" sz="half" idx="14"/>
          </p:nvPr>
        </p:nvSpPr>
        <p:spPr>
          <a:xfrm>
            <a:off x="12345600" y="7010400"/>
            <a:ext cx="0" cy="0"/>
          </a:xfrm>
        </p:spPr>
        <p:txBody>
          <a:bodyPr/>
          <a:lstStyle/>
          <a:p>
            <a:fld id="{0760619A-916D-44DB-AD11-A55419E34DD7}" type="datetime4">
              <a:rPr lang="en-GB" smtClean="0"/>
              <a:t>27 March 2024</a:t>
            </a:fld>
            <a:endParaRPr lang="en-GB" dirty="0"/>
          </a:p>
        </p:txBody>
      </p:sp>
      <p:sp>
        <p:nvSpPr>
          <p:cNvPr id="13" name="Footer Placeholder 7" hidden="1">
            <a:extLst>
              <a:ext uri="{FF2B5EF4-FFF2-40B4-BE49-F238E27FC236}">
                <a16:creationId xmlns:a16="http://schemas.microsoft.com/office/drawing/2014/main" id="{3DC89F07-78FF-4E91-A740-6E4B9C52B711}"/>
              </a:ext>
            </a:extLst>
          </p:cNvPr>
          <p:cNvSpPr>
            <a:spLocks noGrp="1"/>
          </p:cNvSpPr>
          <p:nvPr>
            <p:ph type="ftr" sz="quarter" idx="3"/>
          </p:nvPr>
        </p:nvSpPr>
        <p:spPr bwMode="white">
          <a:xfrm>
            <a:off x="12193200" y="6858000"/>
            <a:ext cx="0" cy="0"/>
          </a:xfrm>
          <a:prstGeom prst="rect">
            <a:avLst/>
          </a:prstGeom>
        </p:spPr>
        <p:txBody>
          <a:bodyPr vert="horz" lIns="0" tIns="0" rIns="0" bIns="0" rtlCol="0" anchor="t" anchorCtr="0"/>
          <a:lstStyle>
            <a:lvl1pPr algn="l">
              <a:defRPr sz="100">
                <a:noFill/>
              </a:defRPr>
            </a:lvl1pPr>
          </a:lstStyle>
          <a:p>
            <a:endParaRPr lang="en-GB" dirty="0"/>
          </a:p>
        </p:txBody>
      </p:sp>
      <p:sp>
        <p:nvSpPr>
          <p:cNvPr id="16" name="Slide Number Placeholder 10" hidden="1">
            <a:extLst>
              <a:ext uri="{FF2B5EF4-FFF2-40B4-BE49-F238E27FC236}">
                <a16:creationId xmlns:a16="http://schemas.microsoft.com/office/drawing/2014/main" id="{755CCEA7-6D1C-4FF0-9525-6109FF1D7FE4}"/>
              </a:ext>
            </a:extLst>
          </p:cNvPr>
          <p:cNvSpPr txBox="1">
            <a:spLocks/>
          </p:cNvSpPr>
          <p:nvPr userDrawn="1"/>
        </p:nvSpPr>
        <p:spPr>
          <a:xfrm>
            <a:off x="12193200" y="6858000"/>
            <a:ext cx="0" cy="0"/>
          </a:xfrm>
          <a:prstGeom prst="rect">
            <a:avLst/>
          </a:prstGeom>
        </p:spPr>
        <p:txBody>
          <a:bodyPr vert="horz" lIns="0" tIns="0" rIns="0" bIns="0" rtlCol="0" anchor="t" anchorCtr="0"/>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AA811B-2EBD-4900-905E-5BE206449611}" type="slidenum">
              <a:rPr lang="en-GB" smtClean="0"/>
              <a:pPr/>
              <a:t>‹#›</a:t>
            </a:fld>
            <a:endParaRPr lang="en-GB" dirty="0"/>
          </a:p>
        </p:txBody>
      </p:sp>
      <p:pic>
        <p:nvPicPr>
          <p:cNvPr id="7" name="Graphics">
            <a:extLst>
              <a:ext uri="{FF2B5EF4-FFF2-40B4-BE49-F238E27FC236}">
                <a16:creationId xmlns:a16="http://schemas.microsoft.com/office/drawing/2014/main" id="{8EA39949-CB15-4518-A3C1-134F05399A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7D76BAD8-4A04-4562-A908-5C01BD6D9ACB}"/>
              </a:ext>
            </a:extLst>
          </p:cNvPr>
          <p:cNvSpPr/>
          <p:nvPr userDrawn="1"/>
        </p:nvSpPr>
        <p:spPr>
          <a:xfrm>
            <a:off x="539999" y="540000"/>
            <a:ext cx="4533649" cy="576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riangle 12">
            <a:extLst>
              <a:ext uri="{FF2B5EF4-FFF2-40B4-BE49-F238E27FC236}">
                <a16:creationId xmlns:a16="http://schemas.microsoft.com/office/drawing/2014/main" id="{017A2B60-8DBF-481B-9254-7A02FC5CF4A4}"/>
              </a:ext>
            </a:extLst>
          </p:cNvPr>
          <p:cNvSpPr/>
          <p:nvPr userDrawn="1"/>
        </p:nvSpPr>
        <p:spPr bwMode="white">
          <a:xfrm rot="5400000">
            <a:off x="5049312" y="3339037"/>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8" name="Logo">
            <a:extLst>
              <a:ext uri="{FF2B5EF4-FFF2-40B4-BE49-F238E27FC236}">
                <a16:creationId xmlns:a16="http://schemas.microsoft.com/office/drawing/2014/main" id="{BACEDC41-79C2-4ADA-B739-01C59B4CABDE}"/>
              </a:ext>
            </a:extLst>
          </p:cNvPr>
          <p:cNvSpPr>
            <a:spLocks noChangeArrowheads="1"/>
          </p:cNvSpPr>
          <p:nvPr userDrawn="1"/>
        </p:nvSpPr>
        <p:spPr bwMode="white">
          <a:xfrm>
            <a:off x="10048010" y="3221010"/>
            <a:ext cx="1670252" cy="347393"/>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dirty="0"/>
          </a:p>
        </p:txBody>
      </p:sp>
      <p:sp>
        <p:nvSpPr>
          <p:cNvPr id="9" name="Triangle 14">
            <a:extLst>
              <a:ext uri="{FF2B5EF4-FFF2-40B4-BE49-F238E27FC236}">
                <a16:creationId xmlns:a16="http://schemas.microsoft.com/office/drawing/2014/main" id="{CC85A10E-8271-4502-86CC-22674166B7FE}"/>
              </a:ext>
            </a:extLst>
          </p:cNvPr>
          <p:cNvSpPr/>
          <p:nvPr userDrawn="1"/>
        </p:nvSpPr>
        <p:spPr bwMode="white">
          <a:xfrm rot="16200000">
            <a:off x="11987738" y="3339037"/>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1" name="Rectangle 20">
            <a:extLst>
              <a:ext uri="{FF2B5EF4-FFF2-40B4-BE49-F238E27FC236}">
                <a16:creationId xmlns:a16="http://schemas.microsoft.com/office/drawing/2014/main" id="{CD34B59A-BC4C-42F4-B03F-D29400156494}"/>
              </a:ext>
            </a:extLst>
          </p:cNvPr>
          <p:cNvSpPr/>
          <p:nvPr userDrawn="1"/>
        </p:nvSpPr>
        <p:spPr>
          <a:xfrm>
            <a:off x="900000" y="5580000"/>
            <a:ext cx="1710000" cy="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 name="Title 1"/>
          <p:cNvSpPr>
            <a:spLocks noGrp="1"/>
          </p:cNvSpPr>
          <p:nvPr>
            <p:ph type="ctrTitle" hasCustomPrompt="1"/>
          </p:nvPr>
        </p:nvSpPr>
        <p:spPr>
          <a:xfrm>
            <a:off x="899999" y="1979998"/>
            <a:ext cx="3809857" cy="756000"/>
          </a:xfrm>
        </p:spPr>
        <p:txBody>
          <a:bodyPr anchor="t" anchorCtr="0"/>
          <a:lstStyle>
            <a:lvl1pPr algn="l">
              <a:lnSpc>
                <a:spcPct val="80000"/>
              </a:lnSpc>
              <a:defRPr sz="6000">
                <a:solidFill>
                  <a:schemeClr val="bg1"/>
                </a:solidFill>
              </a:defRPr>
            </a:lvl1pPr>
          </a:lstStyle>
          <a:p>
            <a:r>
              <a:rPr lang="en-GB" dirty="0"/>
              <a:t>Contact</a:t>
            </a:r>
          </a:p>
        </p:txBody>
      </p:sp>
      <p:sp>
        <p:nvSpPr>
          <p:cNvPr id="5" name="Content Placeholder 4">
            <a:extLst>
              <a:ext uri="{FF2B5EF4-FFF2-40B4-BE49-F238E27FC236}">
                <a16:creationId xmlns:a16="http://schemas.microsoft.com/office/drawing/2014/main" id="{132A1D9F-D956-45C6-A630-183B4639B12C}"/>
              </a:ext>
            </a:extLst>
          </p:cNvPr>
          <p:cNvSpPr>
            <a:spLocks noGrp="1"/>
          </p:cNvSpPr>
          <p:nvPr>
            <p:ph sz="quarter" idx="19" hasCustomPrompt="1"/>
          </p:nvPr>
        </p:nvSpPr>
        <p:spPr>
          <a:xfrm>
            <a:off x="900000" y="3063600"/>
            <a:ext cx="3808800" cy="2167200"/>
          </a:xfrm>
        </p:spPr>
        <p:txBody>
          <a:bodyPr/>
          <a:lstStyle>
            <a:lvl1pPr marL="0" indent="0">
              <a:lnSpc>
                <a:spcPct val="120000"/>
              </a:lnSpc>
              <a:spcBef>
                <a:spcPts val="0"/>
              </a:spcBef>
              <a:spcAft>
                <a:spcPts val="500"/>
              </a:spcAft>
              <a:buNone/>
              <a:defRPr lang="en-US" sz="1200" b="0" kern="1200" dirty="0" smtClean="0">
                <a:solidFill>
                  <a:schemeClr val="bg1"/>
                </a:solidFill>
                <a:latin typeface="+mn-lt"/>
                <a:ea typeface="+mn-ea"/>
                <a:cs typeface="+mn-cs"/>
              </a:defRPr>
            </a:lvl1pPr>
            <a:lvl2pPr marL="180000" indent="0">
              <a:lnSpc>
                <a:spcPct val="120000"/>
              </a:lnSpc>
              <a:spcBef>
                <a:spcPts val="0"/>
              </a:spcBef>
              <a:spcAft>
                <a:spcPts val="500"/>
              </a:spcAft>
              <a:buNone/>
              <a:defRPr>
                <a:solidFill>
                  <a:schemeClr val="bg1"/>
                </a:solidFill>
              </a:defRPr>
            </a:lvl2pPr>
            <a:lvl3pPr marL="360000" indent="0">
              <a:lnSpc>
                <a:spcPct val="120000"/>
              </a:lnSpc>
              <a:spcBef>
                <a:spcPts val="0"/>
              </a:spcBef>
              <a:spcAft>
                <a:spcPts val="500"/>
              </a:spcAft>
              <a:buNone/>
              <a:defRPr>
                <a:solidFill>
                  <a:schemeClr val="bg1"/>
                </a:solidFill>
              </a:defRPr>
            </a:lvl3pPr>
            <a:lvl4pPr>
              <a:lnSpc>
                <a:spcPct val="120000"/>
              </a:lnSpc>
              <a:spcBef>
                <a:spcPts val="0"/>
              </a:spcBef>
              <a:spcAft>
                <a:spcPts val="500"/>
              </a:spcAft>
              <a:buNone/>
              <a:defRPr>
                <a:solidFill>
                  <a:schemeClr val="bg1"/>
                </a:solidFill>
              </a:defRPr>
            </a:lvl4pPr>
            <a:lvl5pPr>
              <a:lnSpc>
                <a:spcPct val="120000"/>
              </a:lnSpc>
              <a:spcBef>
                <a:spcPts val="0"/>
              </a:spcBef>
              <a:spcAft>
                <a:spcPts val="500"/>
              </a:spcAft>
              <a:buNone/>
              <a:defRPr>
                <a:solidFill>
                  <a:schemeClr val="bg1"/>
                </a:solidFill>
              </a:defRPr>
            </a:lvl5pPr>
          </a:lstStyle>
          <a:p>
            <a:pPr lvl="0"/>
            <a:r>
              <a:rPr lang="en-GB" dirty="0"/>
              <a:t>Click to add subtitle</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Text Placeholder 4">
            <a:extLst>
              <a:ext uri="{FF2B5EF4-FFF2-40B4-BE49-F238E27FC236}">
                <a16:creationId xmlns:a16="http://schemas.microsoft.com/office/drawing/2014/main" id="{CA6A775F-206F-4D48-A769-915496B3D798}"/>
              </a:ext>
            </a:extLst>
          </p:cNvPr>
          <p:cNvSpPr>
            <a:spLocks noGrp="1"/>
          </p:cNvSpPr>
          <p:nvPr>
            <p:ph type="body" sz="quarter" idx="18" hasCustomPrompt="1"/>
          </p:nvPr>
        </p:nvSpPr>
        <p:spPr>
          <a:xfrm>
            <a:off x="900000" y="5760000"/>
            <a:ext cx="3808800" cy="396000"/>
          </a:xfrm>
        </p:spPr>
        <p:txBody>
          <a:bodyPr/>
          <a:lstStyle>
            <a:lvl1pPr marL="0" indent="0">
              <a:lnSpc>
                <a:spcPct val="100000"/>
              </a:lnSpc>
              <a:spcBef>
                <a:spcPts val="0"/>
              </a:spcBef>
              <a:spcAft>
                <a:spcPts val="0"/>
              </a:spcAft>
              <a:buFontTx/>
              <a:buNone/>
              <a:defRPr lang="en-US" sz="1400" b="1" kern="1200" dirty="0" smtClean="0">
                <a:solidFill>
                  <a:schemeClr val="bg1"/>
                </a:solidFill>
                <a:latin typeface="+mn-lt"/>
                <a:ea typeface="+mn-ea"/>
                <a:cs typeface="+mn-cs"/>
              </a:defRPr>
            </a:lvl1pPr>
            <a:lvl2pPr marL="0" indent="0">
              <a:lnSpc>
                <a:spcPct val="100000"/>
              </a:lnSpc>
              <a:spcBef>
                <a:spcPts val="0"/>
              </a:spcBef>
              <a:spcAft>
                <a:spcPts val="0"/>
              </a:spcAft>
              <a:buFontTx/>
              <a:buNone/>
              <a:defRPr lang="en-US" sz="1400" b="0" kern="1200" dirty="0" smtClean="0">
                <a:solidFill>
                  <a:schemeClr val="tx1"/>
                </a:solidFill>
                <a:latin typeface="+mn-lt"/>
                <a:ea typeface="+mn-ea"/>
                <a:cs typeface="+mn-cs"/>
              </a:defRPr>
            </a:lvl2pPr>
            <a:lvl3pPr marL="0" indent="0">
              <a:lnSpc>
                <a:spcPct val="100000"/>
              </a:lnSpc>
              <a:spcBef>
                <a:spcPts val="0"/>
              </a:spcBef>
              <a:spcAft>
                <a:spcPts val="0"/>
              </a:spcAft>
              <a:buFontTx/>
              <a:buNone/>
              <a:defRPr lang="en-US" sz="1400" b="0" kern="1200" dirty="0" smtClean="0">
                <a:solidFill>
                  <a:schemeClr val="tx1"/>
                </a:solidFill>
                <a:latin typeface="+mn-lt"/>
                <a:ea typeface="+mn-ea"/>
                <a:cs typeface="+mn-cs"/>
              </a:defRPr>
            </a:lvl3pPr>
            <a:lvl4pPr marL="0">
              <a:lnSpc>
                <a:spcPct val="100000"/>
              </a:lnSpc>
              <a:spcBef>
                <a:spcPts val="0"/>
              </a:spcBef>
              <a:spcAft>
                <a:spcPts val="0"/>
              </a:spcAft>
              <a:buFontTx/>
              <a:buNone/>
              <a:defRPr lang="en-US" sz="1400" b="0" kern="1200" dirty="0" smtClean="0">
                <a:solidFill>
                  <a:schemeClr val="tx1"/>
                </a:solidFill>
                <a:latin typeface="+mn-lt"/>
                <a:ea typeface="+mn-ea"/>
                <a:cs typeface="+mn-cs"/>
              </a:defRPr>
            </a:lvl4pPr>
            <a:lvl5pPr marL="0">
              <a:lnSpc>
                <a:spcPct val="100000"/>
              </a:lnSpc>
              <a:spcBef>
                <a:spcPts val="0"/>
              </a:spcBef>
              <a:spcAft>
                <a:spcPts val="0"/>
              </a:spcAft>
              <a:buFontTx/>
              <a:buNone/>
              <a:defRPr lang="en-GB" sz="1400" b="0" kern="1200" dirty="0">
                <a:solidFill>
                  <a:schemeClr val="tx1"/>
                </a:solidFill>
                <a:latin typeface="+mn-lt"/>
                <a:ea typeface="+mn-ea"/>
                <a:cs typeface="+mn-cs"/>
              </a:defRPr>
            </a:lvl5pPr>
            <a:lvl6pPr>
              <a:lnSpc>
                <a:spcPct val="100000"/>
              </a:lnSpc>
              <a:spcBef>
                <a:spcPts val="0"/>
              </a:spcBef>
              <a:spcAft>
                <a:spcPts val="0"/>
              </a:spcAft>
              <a:buNone/>
              <a:defRPr lang="en-US" sz="1400" b="0" kern="1200" cap="none" baseline="0" dirty="0" smtClean="0">
                <a:solidFill>
                  <a:schemeClr val="tx1"/>
                </a:solidFill>
                <a:latin typeface="+mn-lt"/>
                <a:ea typeface="+mn-ea"/>
                <a:cs typeface="+mn-cs"/>
              </a:defRPr>
            </a:lvl6pPr>
            <a:lvl7pPr>
              <a:lnSpc>
                <a:spcPct val="100000"/>
              </a:lnSpc>
              <a:spcBef>
                <a:spcPts val="0"/>
              </a:spcBef>
              <a:spcAft>
                <a:spcPts val="0"/>
              </a:spcAft>
              <a:buNone/>
              <a:defRPr lang="en-US" sz="1400" b="0" kern="1200" cap="none" baseline="0" dirty="0" smtClean="0">
                <a:solidFill>
                  <a:schemeClr val="tx1"/>
                </a:solidFill>
                <a:latin typeface="+mn-lt"/>
                <a:ea typeface="+mn-ea"/>
                <a:cs typeface="+mn-cs"/>
              </a:defRPr>
            </a:lvl7pPr>
            <a:lvl8pPr marL="0" indent="0">
              <a:lnSpc>
                <a:spcPct val="100000"/>
              </a:lnSpc>
              <a:spcBef>
                <a:spcPts val="0"/>
              </a:spcBef>
              <a:spcAft>
                <a:spcPts val="0"/>
              </a:spcAft>
              <a:buNone/>
              <a:defRPr lang="en-US" sz="1400" b="0" kern="1200" cap="none" baseline="0" dirty="0" smtClean="0">
                <a:solidFill>
                  <a:schemeClr val="tx1"/>
                </a:solidFill>
                <a:latin typeface="+mn-lt"/>
                <a:ea typeface="+mn-ea"/>
                <a:cs typeface="+mn-cs"/>
              </a:defRPr>
            </a:lvl8pPr>
            <a:lvl9pPr>
              <a:lnSpc>
                <a:spcPct val="100000"/>
              </a:lnSpc>
              <a:spcBef>
                <a:spcPts val="0"/>
              </a:spcBef>
              <a:spcAft>
                <a:spcPts val="0"/>
              </a:spcAft>
              <a:buNone/>
              <a:defRPr lang="en-GB" sz="1400" b="0" kern="1200" cap="none" baseline="0" dirty="0" smtClean="0">
                <a:solidFill>
                  <a:schemeClr val="tx1"/>
                </a:solidFill>
                <a:latin typeface="+mn-lt"/>
                <a:ea typeface="+mn-ea"/>
                <a:cs typeface="+mn-cs"/>
              </a:defRPr>
            </a:lvl9pPr>
          </a:lstStyle>
          <a:p>
            <a:pPr lvl="0"/>
            <a:r>
              <a:rPr lang="en-GB" noProof="0" dirty="0"/>
              <a:t>Click to add text</a:t>
            </a:r>
          </a:p>
        </p:txBody>
      </p:sp>
      <p:sp>
        <p:nvSpPr>
          <p:cNvPr id="14" name="Coppyright text">
            <a:extLst>
              <a:ext uri="{FF2B5EF4-FFF2-40B4-BE49-F238E27FC236}">
                <a16:creationId xmlns:a16="http://schemas.microsoft.com/office/drawing/2014/main" id="{54F6C5B9-FF43-4A1F-BFF0-FFAE82002E05}"/>
              </a:ext>
            </a:extLst>
          </p:cNvPr>
          <p:cNvSpPr/>
          <p:nvPr userDrawn="1"/>
        </p:nvSpPr>
        <p:spPr bwMode="white">
          <a:xfrm>
            <a:off x="5254875" y="5310000"/>
            <a:ext cx="6397126" cy="1015663"/>
          </a:xfrm>
          <a:prstGeom prst="rect">
            <a:avLst/>
          </a:prstGeom>
        </p:spPr>
        <p:txBody>
          <a:bodyPr wrap="square" lIns="0" tIns="0" rIns="0" bIns="0" anchor="b" anchorCtr="0">
            <a:spAutoFit/>
          </a:bodyPr>
          <a:lstStyle/>
          <a:p>
            <a:pPr>
              <a:spcAft>
                <a:spcPts val="400"/>
              </a:spcAft>
            </a:pPr>
            <a:r>
              <a:rPr lang="en-GB" sz="700" b="0" i="0" dirty="0">
                <a:solidFill>
                  <a:schemeClr val="tx1"/>
                </a:solidFill>
                <a:effectLst/>
                <a:latin typeface="+mn-lt"/>
                <a:ea typeface="Arial" panose="020B0604020202020204" pitchFamily="34" charset="0"/>
              </a:rPr>
              <a:t>YouGov, 2022, all rights reserved. All materials contained herein are protected by copyright laws. </a:t>
            </a:r>
          </a:p>
          <a:p>
            <a:pPr>
              <a:spcAft>
                <a:spcPts val="400"/>
              </a:spcAft>
            </a:pPr>
            <a:r>
              <a:rPr lang="en-GB" sz="700" b="0" i="0" dirty="0">
                <a:solidFill>
                  <a:schemeClr val="tx1"/>
                </a:solidFill>
                <a:effectLst/>
                <a:latin typeface="+mn-lt"/>
                <a:ea typeface="Arial" panose="020B0604020202020204" pitchFamily="34" charset="0"/>
              </a:rPr>
              <a:t>Any storage, reproduction or distribution of such materials, in whole or in part, in any form without the prior written permission of YouGov is prohibited.</a:t>
            </a:r>
          </a:p>
          <a:p>
            <a:pPr>
              <a:spcAft>
                <a:spcPts val="400"/>
              </a:spcAft>
            </a:pPr>
            <a:r>
              <a:rPr lang="en-GB" sz="700" b="0" i="0" dirty="0">
                <a:solidFill>
                  <a:schemeClr val="tx1"/>
                </a:solidFill>
                <a:effectLst/>
                <a:latin typeface="+mn-lt"/>
                <a:ea typeface="Arial" panose="020B0604020202020204" pitchFamily="34" charset="0"/>
              </a:rPr>
              <a:t>This information (including any enclosures and attachments) is propriety and confidential and has been prepared for the exclusive use and benefit of the addressee(s) and solely for the purpose for which it is provided. </a:t>
            </a:r>
          </a:p>
          <a:p>
            <a:pPr>
              <a:spcAft>
                <a:spcPts val="400"/>
              </a:spcAft>
            </a:pPr>
            <a:r>
              <a:rPr lang="en-GB" sz="700" b="0" i="0" dirty="0">
                <a:solidFill>
                  <a:schemeClr val="tx1"/>
                </a:solidFill>
                <a:effectLst/>
                <a:latin typeface="+mn-lt"/>
                <a:ea typeface="Arial" panose="020B0604020202020204" pitchFamily="34" charset="0"/>
              </a:rPr>
              <a:t>We make no representations, warranties or guarantees, whether express or implied, that the information is accurate, complete or up to date. We exclude all implied conditions, warranties, representations or other terms that may apply and we will not be liable to you for any loss or damage, whether in contract, tort (including negligence), breach of statutory duty, or otherwise, even if foreseeable, arising under or in connection with use of or reliance on the information. </a:t>
            </a:r>
            <a:br>
              <a:rPr lang="en-GB" sz="700" b="0" i="0" dirty="0">
                <a:solidFill>
                  <a:schemeClr val="tx1"/>
                </a:solidFill>
                <a:effectLst/>
                <a:latin typeface="+mn-lt"/>
                <a:ea typeface="Arial" panose="020B0604020202020204" pitchFamily="34" charset="0"/>
              </a:rPr>
            </a:br>
            <a:r>
              <a:rPr lang="en-GB" sz="700" b="0" i="0" dirty="0">
                <a:solidFill>
                  <a:schemeClr val="tx1"/>
                </a:solidFill>
                <a:effectLst/>
                <a:latin typeface="+mn-lt"/>
                <a:ea typeface="Arial" panose="020B0604020202020204" pitchFamily="34" charset="0"/>
              </a:rPr>
              <a:t>We do not exclude or limit in any way our liability to you where it would be unlawful to do so.</a:t>
            </a:r>
          </a:p>
        </p:txBody>
      </p:sp>
      <p:sp>
        <p:nvSpPr>
          <p:cNvPr id="23" name="TextBox 22">
            <a:extLst>
              <a:ext uri="{FF2B5EF4-FFF2-40B4-BE49-F238E27FC236}">
                <a16:creationId xmlns:a16="http://schemas.microsoft.com/office/drawing/2014/main" id="{CAE0D282-EFB5-4A33-BB1C-A70AAB0B4CA6}"/>
              </a:ext>
            </a:extLst>
          </p:cNvPr>
          <p:cNvSpPr txBox="1"/>
          <p:nvPr userDrawn="1"/>
        </p:nvSpPr>
        <p:spPr>
          <a:xfrm>
            <a:off x="539750" y="6480000"/>
            <a:ext cx="2822575" cy="169277"/>
          </a:xfrm>
          <a:prstGeom prst="rect">
            <a:avLst/>
          </a:prstGeom>
          <a:noFill/>
        </p:spPr>
        <p:txBody>
          <a:bodyPr wrap="square" lIns="0" tIns="0" rIns="0" bIns="0" rtlCol="0">
            <a:spAutoFit/>
          </a:bodyPr>
          <a:lstStyle/>
          <a:p>
            <a:pPr algn="l"/>
            <a:r>
              <a:rPr lang="en-GB" sz="1100" dirty="0">
                <a:solidFill>
                  <a:schemeClr val="tx1"/>
                </a:solidFill>
                <a:latin typeface="+mj-lt"/>
                <a:hlinkClick r:id="rId3">
                  <a:extLst>
                    <a:ext uri="{A12FA001-AC4F-418D-AE19-62706E023703}">
                      <ahyp:hlinkClr xmlns:ahyp="http://schemas.microsoft.com/office/drawing/2018/hyperlinkcolor" val="tx"/>
                    </a:ext>
                  </a:extLst>
                </a:hlinkClick>
              </a:rPr>
              <a:t>business.yougov.com</a:t>
            </a:r>
            <a:endParaRPr lang="en-GB" sz="1100" dirty="0">
              <a:solidFill>
                <a:schemeClr val="tx1"/>
              </a:solidFill>
              <a:latin typeface="+mj-lt"/>
            </a:endParaRPr>
          </a:p>
        </p:txBody>
      </p:sp>
    </p:spTree>
    <p:extLst>
      <p:ext uri="{BB962C8B-B14F-4D97-AF65-F5344CB8AC3E}">
        <p14:creationId xmlns:p14="http://schemas.microsoft.com/office/powerpoint/2010/main" val="1622337484"/>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END SLIDE Disclaimer">
    <p:bg>
      <p:bgPr>
        <a:solidFill>
          <a:schemeClr val="accent1"/>
        </a:solidFill>
        <a:effectLst/>
      </p:bgPr>
    </p:bg>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2ABF9490-8D36-43C2-8511-8F00151AC21F}"/>
              </a:ext>
            </a:extLst>
          </p:cNvPr>
          <p:cNvSpPr>
            <a:spLocks noGrp="1"/>
          </p:cNvSpPr>
          <p:nvPr>
            <p:ph type="dt" sz="half" idx="19"/>
          </p:nvPr>
        </p:nvSpPr>
        <p:spPr/>
        <p:txBody>
          <a:bodyPr/>
          <a:lstStyle/>
          <a:p>
            <a:fld id="{ACA5B5EE-59ED-403B-8A95-F0810516ACE8}" type="datetime4">
              <a:rPr lang="en-GB" smtClean="0"/>
              <a:t>27 March 2024</a:t>
            </a:fld>
            <a:endParaRPr lang="en-GB" dirty="0"/>
          </a:p>
        </p:txBody>
      </p:sp>
      <p:pic>
        <p:nvPicPr>
          <p:cNvPr id="7" name="Graphics">
            <a:extLst>
              <a:ext uri="{FF2B5EF4-FFF2-40B4-BE49-F238E27FC236}">
                <a16:creationId xmlns:a16="http://schemas.microsoft.com/office/drawing/2014/main" id="{8EA39949-CB15-4518-A3C1-134F05399A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Triangle 9">
            <a:extLst>
              <a:ext uri="{FF2B5EF4-FFF2-40B4-BE49-F238E27FC236}">
                <a16:creationId xmlns:a16="http://schemas.microsoft.com/office/drawing/2014/main" id="{39505236-9C05-4ED1-ADCE-A7C25095CFFF}"/>
              </a:ext>
            </a:extLst>
          </p:cNvPr>
          <p:cNvSpPr/>
          <p:nvPr userDrawn="1"/>
        </p:nvSpPr>
        <p:spPr bwMode="white">
          <a:xfrm rot="16200000">
            <a:off x="11987738" y="4369389"/>
            <a:ext cx="228599" cy="17992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13" name="Logo">
            <a:extLst>
              <a:ext uri="{FF2B5EF4-FFF2-40B4-BE49-F238E27FC236}">
                <a16:creationId xmlns:a16="http://schemas.microsoft.com/office/drawing/2014/main" id="{F58C1FB8-4776-4EB1-BE80-FAE5EF66F7B4}"/>
              </a:ext>
            </a:extLst>
          </p:cNvPr>
          <p:cNvSpPr>
            <a:spLocks noChangeArrowheads="1"/>
          </p:cNvSpPr>
          <p:nvPr userDrawn="1"/>
        </p:nvSpPr>
        <p:spPr bwMode="white">
          <a:xfrm>
            <a:off x="10048010" y="4251363"/>
            <a:ext cx="1670252" cy="347393"/>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tx1"/>
          </a:solidFill>
          <a:ln>
            <a:noFill/>
          </a:ln>
          <a:effectLst/>
        </p:spPr>
        <p:txBody>
          <a:bodyPr wrap="none" anchor="ctr"/>
          <a:lstStyle/>
          <a:p>
            <a:endParaRPr lang="en-GB" dirty="0"/>
          </a:p>
        </p:txBody>
      </p:sp>
      <p:sp>
        <p:nvSpPr>
          <p:cNvPr id="2" name="Title 1"/>
          <p:cNvSpPr>
            <a:spLocks noGrp="1"/>
          </p:cNvSpPr>
          <p:nvPr>
            <p:ph type="ctrTitle" hasCustomPrompt="1"/>
          </p:nvPr>
        </p:nvSpPr>
        <p:spPr bwMode="white">
          <a:xfrm>
            <a:off x="539999" y="1979998"/>
            <a:ext cx="7347600" cy="504000"/>
          </a:xfrm>
        </p:spPr>
        <p:txBody>
          <a:bodyPr anchor="t" anchorCtr="0"/>
          <a:lstStyle>
            <a:lvl1pPr algn="l">
              <a:lnSpc>
                <a:spcPct val="80000"/>
              </a:lnSpc>
              <a:defRPr sz="3600">
                <a:solidFill>
                  <a:schemeClr val="tx1"/>
                </a:solidFill>
              </a:defRPr>
            </a:lvl1pPr>
          </a:lstStyle>
          <a:p>
            <a:r>
              <a:rPr lang="en-GB" dirty="0"/>
              <a:t>Click to add title</a:t>
            </a:r>
          </a:p>
        </p:txBody>
      </p:sp>
      <p:sp>
        <p:nvSpPr>
          <p:cNvPr id="3" name="Subtitle 2"/>
          <p:cNvSpPr>
            <a:spLocks noGrp="1"/>
          </p:cNvSpPr>
          <p:nvPr>
            <p:ph type="subTitle" idx="1" hasCustomPrompt="1"/>
          </p:nvPr>
        </p:nvSpPr>
        <p:spPr bwMode="white">
          <a:xfrm>
            <a:off x="539999" y="2581200"/>
            <a:ext cx="7347600" cy="1843200"/>
          </a:xfrm>
        </p:spPr>
        <p:txBody>
          <a:bodyPr/>
          <a:lstStyle>
            <a:lvl1pPr marL="0" indent="0" algn="l">
              <a:spcBef>
                <a:spcPts val="0"/>
              </a:spcBef>
              <a:buFont typeface="Arial" panose="020B0604020202020204" pitchFamily="34" charset="0"/>
              <a:buChar char="​"/>
              <a:defRPr sz="1200" b="0">
                <a:solidFill>
                  <a:schemeClr val="tx1"/>
                </a:solidFill>
                <a:latin typeface="+mn-lt"/>
              </a:defRPr>
            </a:lvl1pPr>
            <a:lvl2pPr marL="0" indent="0" algn="l">
              <a:buFont typeface="Arial" panose="020B0604020202020204" pitchFamily="34" charset="0"/>
              <a:buNone/>
              <a:defRPr sz="1800" b="1">
                <a:solidFill>
                  <a:schemeClr val="bg1"/>
                </a:solidFill>
                <a:latin typeface="+mn-lt"/>
              </a:defRPr>
            </a:lvl2pPr>
            <a:lvl3pPr marL="0" indent="0" algn="l">
              <a:buFont typeface="Arial" panose="020B0604020202020204" pitchFamily="34" charset="0"/>
              <a:buChar char="​"/>
              <a:defRPr sz="1800" b="1">
                <a:solidFill>
                  <a:schemeClr val="bg1"/>
                </a:solidFill>
                <a:latin typeface="+mn-lt"/>
              </a:defRPr>
            </a:lvl3pPr>
            <a:lvl4pPr marL="0" indent="0" algn="l">
              <a:buFont typeface="Arial" panose="020B0604020202020204" pitchFamily="34" charset="0"/>
              <a:buChar char="​"/>
              <a:defRPr sz="1800" b="1">
                <a:solidFill>
                  <a:schemeClr val="bg1"/>
                </a:solidFill>
                <a:latin typeface="+mn-lt"/>
              </a:defRPr>
            </a:lvl4pPr>
            <a:lvl5pPr marL="0" indent="0" algn="l">
              <a:buFont typeface="Arial" panose="020B0604020202020204" pitchFamily="34" charset="0"/>
              <a:buChar char="​"/>
              <a:defRPr sz="1800" b="1">
                <a:solidFill>
                  <a:schemeClr val="bg1"/>
                </a:solidFill>
                <a:latin typeface="+mn-lt"/>
              </a:defRPr>
            </a:lvl5pPr>
            <a:lvl6pPr marL="0" indent="0" algn="l">
              <a:buFont typeface="Arial" panose="020B0604020202020204" pitchFamily="34" charset="0"/>
              <a:buChar char="​"/>
              <a:defRPr sz="1800" b="1">
                <a:solidFill>
                  <a:schemeClr val="bg1"/>
                </a:solidFill>
                <a:latin typeface="+mn-lt"/>
              </a:defRPr>
            </a:lvl6pPr>
            <a:lvl7pPr marL="0" indent="0" algn="l">
              <a:buFont typeface="Arial" panose="020B0604020202020204" pitchFamily="34" charset="0"/>
              <a:buChar char="​"/>
              <a:defRPr sz="1800" b="1">
                <a:solidFill>
                  <a:schemeClr val="bg1"/>
                </a:solidFill>
                <a:latin typeface="+mn-lt"/>
              </a:defRPr>
            </a:lvl7pPr>
            <a:lvl8pPr marL="0" indent="0" algn="l">
              <a:buFont typeface="Arial" panose="020B0604020202020204" pitchFamily="34" charset="0"/>
              <a:buChar char="​"/>
              <a:defRPr sz="1800" b="1">
                <a:solidFill>
                  <a:schemeClr val="bg1"/>
                </a:solidFill>
                <a:latin typeface="+mn-lt"/>
              </a:defRPr>
            </a:lvl8pPr>
            <a:lvl9pPr marL="0" indent="0" algn="l">
              <a:buFont typeface="Arial" panose="020B0604020202020204" pitchFamily="34" charset="0"/>
              <a:buChar char="​"/>
              <a:defRPr sz="1800" b="1">
                <a:solidFill>
                  <a:schemeClr val="bg1"/>
                </a:solidFill>
                <a:latin typeface="+mn-lt"/>
              </a:defRPr>
            </a:lvl9pPr>
          </a:lstStyle>
          <a:p>
            <a:pPr>
              <a:lnSpc>
                <a:spcPct val="107000"/>
              </a:lnSpc>
              <a:spcAft>
                <a:spcPts val="800"/>
              </a:spcAft>
            </a:pPr>
            <a:r>
              <a:rPr lang="en-GB" dirty="0"/>
              <a:t>Click to add text</a:t>
            </a:r>
            <a:endParaRPr lang="en-GB" sz="1200" dirty="0">
              <a:solidFill>
                <a:schemeClr val="bg1"/>
              </a:solidFill>
              <a:effectLst/>
              <a:latin typeface="+mn-lt"/>
              <a:ea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1A21A8FE-DA63-4BC5-9BDF-A5B01D41CF17}"/>
              </a:ext>
            </a:extLst>
          </p:cNvPr>
          <p:cNvSpPr>
            <a:spLocks noGrp="1"/>
          </p:cNvSpPr>
          <p:nvPr>
            <p:ph type="ftr" sz="quarter" idx="20"/>
          </p:nvPr>
        </p:nvSpPr>
        <p:spPr bwMode="white"/>
        <p:txBody>
          <a:bodyPr/>
          <a:lstStyle>
            <a:lvl1pPr>
              <a:defRPr>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FC686C78-6076-4F5A-A526-FE1A2092356D}"/>
              </a:ext>
            </a:extLst>
          </p:cNvPr>
          <p:cNvSpPr>
            <a:spLocks noGrp="1"/>
          </p:cNvSpPr>
          <p:nvPr>
            <p:ph type="sldNum" sz="quarter" idx="21"/>
          </p:nvPr>
        </p:nvSpPr>
        <p:spPr bwMode="white"/>
        <p:txBody>
          <a:bodyPr/>
          <a:lstStyle>
            <a:lvl1pPr>
              <a:defRPr>
                <a:solidFill>
                  <a:schemeClr val="tx1"/>
                </a:solidFill>
              </a:defRPr>
            </a:lvl1pPr>
          </a:lstStyle>
          <a:p>
            <a:fld id="{23AA811B-2EBD-4900-905E-5BE206449611}" type="slidenum">
              <a:rPr lang="en-GB" smtClean="0"/>
              <a:pPr/>
              <a:t>‹#›</a:t>
            </a:fld>
            <a:endParaRPr lang="en-GB" dirty="0"/>
          </a:p>
        </p:txBody>
      </p:sp>
      <p:sp>
        <p:nvSpPr>
          <p:cNvPr id="11" name="Coppyright text">
            <a:extLst>
              <a:ext uri="{FF2B5EF4-FFF2-40B4-BE49-F238E27FC236}">
                <a16:creationId xmlns:a16="http://schemas.microsoft.com/office/drawing/2014/main" id="{D97C79F4-3B54-4C61-A3AB-2A4621810B9C}"/>
              </a:ext>
            </a:extLst>
          </p:cNvPr>
          <p:cNvSpPr/>
          <p:nvPr userDrawn="1"/>
        </p:nvSpPr>
        <p:spPr bwMode="white">
          <a:xfrm>
            <a:off x="539750" y="5310000"/>
            <a:ext cx="6408000" cy="1015663"/>
          </a:xfrm>
          <a:prstGeom prst="rect">
            <a:avLst/>
          </a:prstGeom>
        </p:spPr>
        <p:txBody>
          <a:bodyPr wrap="square" lIns="0" tIns="0" rIns="0" bIns="0" anchor="b" anchorCtr="0">
            <a:spAutoFit/>
          </a:bodyPr>
          <a:lstStyle/>
          <a:p>
            <a:pPr>
              <a:spcAft>
                <a:spcPts val="400"/>
              </a:spcAft>
            </a:pPr>
            <a:r>
              <a:rPr lang="en-GB" sz="700" b="0" i="0" dirty="0">
                <a:solidFill>
                  <a:schemeClr val="tx1"/>
                </a:solidFill>
                <a:effectLst/>
                <a:latin typeface="+mn-lt"/>
                <a:ea typeface="Arial" panose="020B0604020202020204" pitchFamily="34" charset="0"/>
              </a:rPr>
              <a:t>YouGov, 2022, all rights reserved. All materials contained herein are protected by copyright laws. </a:t>
            </a:r>
          </a:p>
          <a:p>
            <a:pPr>
              <a:spcAft>
                <a:spcPts val="400"/>
              </a:spcAft>
            </a:pPr>
            <a:r>
              <a:rPr lang="en-GB" sz="700" b="0" i="0" dirty="0">
                <a:solidFill>
                  <a:schemeClr val="tx1"/>
                </a:solidFill>
                <a:effectLst/>
                <a:latin typeface="+mn-lt"/>
                <a:ea typeface="Arial" panose="020B0604020202020204" pitchFamily="34" charset="0"/>
              </a:rPr>
              <a:t>Any storage, reproduction or distribution of such materials, in whole or in part, in any form without the prior written permission of YouGov is prohibited.</a:t>
            </a:r>
          </a:p>
          <a:p>
            <a:pPr>
              <a:spcAft>
                <a:spcPts val="400"/>
              </a:spcAft>
            </a:pPr>
            <a:r>
              <a:rPr lang="en-GB" sz="700" b="0" i="0" dirty="0">
                <a:solidFill>
                  <a:schemeClr val="tx1"/>
                </a:solidFill>
                <a:effectLst/>
                <a:latin typeface="+mn-lt"/>
                <a:ea typeface="Arial" panose="020B0604020202020204" pitchFamily="34" charset="0"/>
              </a:rPr>
              <a:t>This information (including any enclosures and attachments) is propriety and confidential and has been prepared for the exclusive use and benefit of the addressee(s) and solely for the purpose for which it is provided. </a:t>
            </a:r>
          </a:p>
          <a:p>
            <a:pPr>
              <a:spcAft>
                <a:spcPts val="400"/>
              </a:spcAft>
            </a:pPr>
            <a:r>
              <a:rPr lang="en-GB" sz="700" b="0" i="0" dirty="0">
                <a:solidFill>
                  <a:schemeClr val="tx1"/>
                </a:solidFill>
                <a:effectLst/>
                <a:latin typeface="+mn-lt"/>
                <a:ea typeface="Arial" panose="020B0604020202020204" pitchFamily="34" charset="0"/>
              </a:rPr>
              <a:t>We make no representations, warranties or guarantees, whether express or implied, that the information is accurate, complete or up to date. We exclude all implied conditions, warranties, representations or other terms that may apply and we will not be liable to you for any loss or damage, whether in contract, tort (including negligence), breach of statutory duty, or otherwise, even if foreseeable, arising under or in connection with use of or reliance on the information. </a:t>
            </a:r>
            <a:br>
              <a:rPr lang="en-GB" sz="700" b="0" i="0" dirty="0">
                <a:solidFill>
                  <a:schemeClr val="tx1"/>
                </a:solidFill>
                <a:effectLst/>
                <a:latin typeface="+mn-lt"/>
                <a:ea typeface="Arial" panose="020B0604020202020204" pitchFamily="34" charset="0"/>
              </a:rPr>
            </a:br>
            <a:r>
              <a:rPr lang="en-GB" sz="700" b="0" i="0" dirty="0">
                <a:solidFill>
                  <a:schemeClr val="tx1"/>
                </a:solidFill>
                <a:effectLst/>
                <a:latin typeface="+mn-lt"/>
                <a:ea typeface="Arial" panose="020B0604020202020204" pitchFamily="34" charset="0"/>
              </a:rPr>
              <a:t>We do not exclude or limit in any way our liability to you where it would be unlawful to do so.</a:t>
            </a:r>
          </a:p>
        </p:txBody>
      </p:sp>
      <p:sp>
        <p:nvSpPr>
          <p:cNvPr id="12" name="TextBox 11">
            <a:extLst>
              <a:ext uri="{FF2B5EF4-FFF2-40B4-BE49-F238E27FC236}">
                <a16:creationId xmlns:a16="http://schemas.microsoft.com/office/drawing/2014/main" id="{3E638B84-4664-4B74-A745-827400348F09}"/>
              </a:ext>
            </a:extLst>
          </p:cNvPr>
          <p:cNvSpPr txBox="1"/>
          <p:nvPr userDrawn="1"/>
        </p:nvSpPr>
        <p:spPr>
          <a:xfrm>
            <a:off x="539750" y="6480000"/>
            <a:ext cx="2822575" cy="169277"/>
          </a:xfrm>
          <a:prstGeom prst="rect">
            <a:avLst/>
          </a:prstGeom>
          <a:noFill/>
        </p:spPr>
        <p:txBody>
          <a:bodyPr wrap="square" lIns="0" tIns="0" rIns="0" bIns="0" rtlCol="0">
            <a:spAutoFit/>
          </a:bodyPr>
          <a:lstStyle/>
          <a:p>
            <a:pPr algn="l"/>
            <a:r>
              <a:rPr lang="en-GB" sz="1100" dirty="0">
                <a:solidFill>
                  <a:schemeClr val="tx1"/>
                </a:solidFill>
                <a:latin typeface="+mj-lt"/>
                <a:hlinkClick r:id="rId3">
                  <a:extLst>
                    <a:ext uri="{A12FA001-AC4F-418D-AE19-62706E023703}">
                      <ahyp:hlinkClr xmlns:ahyp="http://schemas.microsoft.com/office/drawing/2018/hyperlinkcolor" val="tx"/>
                    </a:ext>
                  </a:extLst>
                </a:hlinkClick>
              </a:rPr>
              <a:t>business.yougov.com</a:t>
            </a:r>
            <a:endParaRPr lang="en-GB" sz="1100" dirty="0">
              <a:solidFill>
                <a:schemeClr val="tx1"/>
              </a:solidFill>
              <a:latin typeface="+mj-lt"/>
            </a:endParaRPr>
          </a:p>
        </p:txBody>
      </p:sp>
    </p:spTree>
    <p:extLst>
      <p:ext uri="{BB962C8B-B14F-4D97-AF65-F5344CB8AC3E}">
        <p14:creationId xmlns:p14="http://schemas.microsoft.com/office/powerpoint/2010/main" val="2152493108"/>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D83966FA-DB6B-4EB7-B191-94841F123E69}"/>
              </a:ext>
            </a:extLst>
          </p:cNvPr>
          <p:cNvSpPr>
            <a:spLocks noGrp="1"/>
          </p:cNvSpPr>
          <p:nvPr>
            <p:ph type="dt" sz="half" idx="10"/>
          </p:nvPr>
        </p:nvSpPr>
        <p:spPr/>
        <p:txBody>
          <a:bodyPr/>
          <a:lstStyle/>
          <a:p>
            <a:fld id="{E13F8AA4-BA79-4EA9-A916-12B380ACF33D}" type="datetime4">
              <a:rPr lang="en-GB" smtClean="0"/>
              <a:t>27 March 2024</a:t>
            </a:fld>
            <a:endParaRPr lang="en-GB" dirty="0"/>
          </a:p>
        </p:txBody>
      </p:sp>
      <p:sp>
        <p:nvSpPr>
          <p:cNvPr id="3" name="Footer Placeholder 2">
            <a:extLst>
              <a:ext uri="{FF2B5EF4-FFF2-40B4-BE49-F238E27FC236}">
                <a16:creationId xmlns:a16="http://schemas.microsoft.com/office/drawing/2014/main" id="{42D668CF-F64B-474E-ABC5-AA3C614A2BB0}"/>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99FE82DF-72EB-475B-A84D-0B31A448F5E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6" name="Logo">
            <a:extLst>
              <a:ext uri="{FF2B5EF4-FFF2-40B4-BE49-F238E27FC236}">
                <a16:creationId xmlns:a16="http://schemas.microsoft.com/office/drawing/2014/main" id="{B9F50949-E131-4CD9-AEA0-C3E06E757B80}"/>
              </a:ext>
            </a:extLst>
          </p:cNvPr>
          <p:cNvSpPr>
            <a:spLocks noChangeArrowheads="1"/>
          </p:cNvSpPr>
          <p:nvPr userDrawn="1"/>
        </p:nvSpPr>
        <p:spPr bwMode="auto">
          <a:xfrm>
            <a:off x="11157045" y="491598"/>
            <a:ext cx="493617" cy="102665"/>
          </a:xfrm>
          <a:custGeom>
            <a:avLst/>
            <a:gdLst>
              <a:gd name="T0" fmla="*/ 3133 w 3201"/>
              <a:gd name="T1" fmla="*/ 97 h 664"/>
              <a:gd name="T2" fmla="*/ 3148 w 3201"/>
              <a:gd name="T3" fmla="*/ 81 h 664"/>
              <a:gd name="T4" fmla="*/ 3120 w 3201"/>
              <a:gd name="T5" fmla="*/ 77 h 664"/>
              <a:gd name="T6" fmla="*/ 3109 w 3201"/>
              <a:gd name="T7" fmla="*/ 135 h 664"/>
              <a:gd name="T8" fmla="*/ 3150 w 3201"/>
              <a:gd name="T9" fmla="*/ 69 h 664"/>
              <a:gd name="T10" fmla="*/ 3156 w 3201"/>
              <a:gd name="T11" fmla="*/ 99 h 664"/>
              <a:gd name="T12" fmla="*/ 3158 w 3201"/>
              <a:gd name="T13" fmla="*/ 122 h 664"/>
              <a:gd name="T14" fmla="*/ 3147 w 3201"/>
              <a:gd name="T15" fmla="*/ 124 h 664"/>
              <a:gd name="T16" fmla="*/ 3120 w 3201"/>
              <a:gd name="T17" fmla="*/ 106 h 664"/>
              <a:gd name="T18" fmla="*/ 2276 w 3201"/>
              <a:gd name="T19" fmla="*/ 420 h 664"/>
              <a:gd name="T20" fmla="*/ 2391 w 3201"/>
              <a:gd name="T21" fmla="*/ 562 h 664"/>
              <a:gd name="T22" fmla="*/ 2473 w 3201"/>
              <a:gd name="T23" fmla="*/ 314 h 664"/>
              <a:gd name="T24" fmla="*/ 2276 w 3201"/>
              <a:gd name="T25" fmla="*/ 420 h 664"/>
              <a:gd name="T26" fmla="*/ 2178 w 3201"/>
              <a:gd name="T27" fmla="*/ 294 h 664"/>
              <a:gd name="T28" fmla="*/ 2567 w 3201"/>
              <a:gd name="T29" fmla="*/ 245 h 664"/>
              <a:gd name="T30" fmla="*/ 2392 w 3201"/>
              <a:gd name="T31" fmla="*/ 662 h 664"/>
              <a:gd name="T32" fmla="*/ 2147 w 3201"/>
              <a:gd name="T33" fmla="*/ 413 h 664"/>
              <a:gd name="T34" fmla="*/ 649 w 3201"/>
              <a:gd name="T35" fmla="*/ 526 h 664"/>
              <a:gd name="T36" fmla="*/ 847 w 3201"/>
              <a:gd name="T37" fmla="*/ 419 h 664"/>
              <a:gd name="T38" fmla="*/ 649 w 3201"/>
              <a:gd name="T39" fmla="*/ 314 h 664"/>
              <a:gd name="T40" fmla="*/ 488 w 3201"/>
              <a:gd name="T41" fmla="*/ 413 h 664"/>
              <a:gd name="T42" fmla="*/ 731 w 3201"/>
              <a:gd name="T43" fmla="*/ 177 h 664"/>
              <a:gd name="T44" fmla="*/ 906 w 3201"/>
              <a:gd name="T45" fmla="*/ 593 h 664"/>
              <a:gd name="T46" fmla="*/ 518 w 3201"/>
              <a:gd name="T47" fmla="*/ 549 h 664"/>
              <a:gd name="T48" fmla="*/ 3137 w 3201"/>
              <a:gd name="T49" fmla="*/ 48 h 664"/>
              <a:gd name="T50" fmla="*/ 3084 w 3201"/>
              <a:gd name="T51" fmla="*/ 100 h 664"/>
              <a:gd name="T52" fmla="*/ 3137 w 3201"/>
              <a:gd name="T53" fmla="*/ 152 h 664"/>
              <a:gd name="T54" fmla="*/ 3190 w 3201"/>
              <a:gd name="T55" fmla="*/ 100 h 664"/>
              <a:gd name="T56" fmla="*/ 3137 w 3201"/>
              <a:gd name="T57" fmla="*/ 48 h 664"/>
              <a:gd name="T58" fmla="*/ 3168 w 3201"/>
              <a:gd name="T59" fmla="*/ 46 h 664"/>
              <a:gd name="T60" fmla="*/ 3192 w 3201"/>
              <a:gd name="T61" fmla="*/ 131 h 664"/>
              <a:gd name="T62" fmla="*/ 3105 w 3201"/>
              <a:gd name="T63" fmla="*/ 154 h 664"/>
              <a:gd name="T64" fmla="*/ 3082 w 3201"/>
              <a:gd name="T65" fmla="*/ 69 h 664"/>
              <a:gd name="T66" fmla="*/ 2809 w 3201"/>
              <a:gd name="T67" fmla="*/ 652 h 664"/>
              <a:gd name="T68" fmla="*/ 2749 w 3201"/>
              <a:gd name="T69" fmla="*/ 187 h 664"/>
              <a:gd name="T70" fmla="*/ 2877 w 3201"/>
              <a:gd name="T71" fmla="*/ 464 h 664"/>
              <a:gd name="T72" fmla="*/ 3109 w 3201"/>
              <a:gd name="T73" fmla="*/ 187 h 664"/>
              <a:gd name="T74" fmla="*/ 1826 w 3201"/>
              <a:gd name="T75" fmla="*/ 416 h 664"/>
              <a:gd name="T76" fmla="*/ 2110 w 3201"/>
              <a:gd name="T77" fmla="*/ 308 h 664"/>
              <a:gd name="T78" fmla="*/ 1831 w 3201"/>
              <a:gd name="T79" fmla="*/ 663 h 664"/>
              <a:gd name="T80" fmla="*/ 1500 w 3201"/>
              <a:gd name="T81" fmla="*/ 329 h 664"/>
              <a:gd name="T82" fmla="*/ 1824 w 3201"/>
              <a:gd name="T83" fmla="*/ 0 h 664"/>
              <a:gd name="T84" fmla="*/ 1971 w 3201"/>
              <a:gd name="T85" fmla="*/ 212 h 664"/>
              <a:gd name="T86" fmla="*/ 1686 w 3201"/>
              <a:gd name="T87" fmla="*/ 164 h 664"/>
              <a:gd name="T88" fmla="*/ 1822 w 3201"/>
              <a:gd name="T89" fmla="*/ 552 h 664"/>
              <a:gd name="T90" fmla="*/ 1977 w 3201"/>
              <a:gd name="T91" fmla="*/ 416 h 664"/>
              <a:gd name="T92" fmla="*/ 1330 w 3201"/>
              <a:gd name="T93" fmla="*/ 652 h 664"/>
              <a:gd name="T94" fmla="*/ 1174 w 3201"/>
              <a:gd name="T95" fmla="*/ 662 h 664"/>
              <a:gd name="T96" fmla="*/ 1016 w 3201"/>
              <a:gd name="T97" fmla="*/ 481 h 664"/>
              <a:gd name="T98" fmla="*/ 1141 w 3201"/>
              <a:gd name="T99" fmla="*/ 401 h 664"/>
              <a:gd name="T100" fmla="*/ 1220 w 3201"/>
              <a:gd name="T101" fmla="*/ 569 h 664"/>
              <a:gd name="T102" fmla="*/ 1321 w 3201"/>
              <a:gd name="T103" fmla="*/ 383 h 664"/>
              <a:gd name="T104" fmla="*/ 1447 w 3201"/>
              <a:gd name="T105" fmla="*/ 652 h 664"/>
              <a:gd name="T106" fmla="*/ 239 w 3201"/>
              <a:gd name="T107" fmla="*/ 382 h 664"/>
              <a:gd name="T108" fmla="*/ 308 w 3201"/>
              <a:gd name="T109" fmla="*/ 264 h 664"/>
              <a:gd name="T110" fmla="*/ 371 w 3201"/>
              <a:gd name="T111" fmla="*/ 383 h 664"/>
              <a:gd name="T112" fmla="*/ 239 w 3201"/>
              <a:gd name="T113" fmla="*/ 382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1" h="664">
                <a:moveTo>
                  <a:pt x="3120" y="97"/>
                </a:moveTo>
                <a:lnTo>
                  <a:pt x="3120" y="97"/>
                </a:lnTo>
                <a:cubicBezTo>
                  <a:pt x="3133" y="97"/>
                  <a:pt x="3133" y="97"/>
                  <a:pt x="3133" y="97"/>
                </a:cubicBezTo>
                <a:cubicBezTo>
                  <a:pt x="3140" y="97"/>
                  <a:pt x="3144" y="96"/>
                  <a:pt x="3146" y="94"/>
                </a:cubicBezTo>
                <a:cubicBezTo>
                  <a:pt x="3149" y="92"/>
                  <a:pt x="3150" y="90"/>
                  <a:pt x="3150" y="87"/>
                </a:cubicBezTo>
                <a:cubicBezTo>
                  <a:pt x="3150" y="85"/>
                  <a:pt x="3149" y="83"/>
                  <a:pt x="3148" y="81"/>
                </a:cubicBezTo>
                <a:cubicBezTo>
                  <a:pt x="3147" y="80"/>
                  <a:pt x="3145" y="79"/>
                  <a:pt x="3143" y="78"/>
                </a:cubicBezTo>
                <a:cubicBezTo>
                  <a:pt x="3141" y="77"/>
                  <a:pt x="3138" y="77"/>
                  <a:pt x="3132" y="77"/>
                </a:cubicBezTo>
                <a:cubicBezTo>
                  <a:pt x="3120" y="77"/>
                  <a:pt x="3120" y="77"/>
                  <a:pt x="3120" y="77"/>
                </a:cubicBezTo>
                <a:lnTo>
                  <a:pt x="3120" y="97"/>
                </a:lnTo>
                <a:close/>
                <a:moveTo>
                  <a:pt x="3109" y="135"/>
                </a:moveTo>
                <a:lnTo>
                  <a:pt x="3109" y="135"/>
                </a:lnTo>
                <a:cubicBezTo>
                  <a:pt x="3109" y="68"/>
                  <a:pt x="3109" y="68"/>
                  <a:pt x="3109" y="68"/>
                </a:cubicBezTo>
                <a:cubicBezTo>
                  <a:pt x="3132" y="68"/>
                  <a:pt x="3132" y="68"/>
                  <a:pt x="3132" y="68"/>
                </a:cubicBezTo>
                <a:cubicBezTo>
                  <a:pt x="3140" y="68"/>
                  <a:pt x="3146" y="68"/>
                  <a:pt x="3150" y="69"/>
                </a:cubicBezTo>
                <a:cubicBezTo>
                  <a:pt x="3153" y="71"/>
                  <a:pt x="3156" y="73"/>
                  <a:pt x="3158" y="76"/>
                </a:cubicBezTo>
                <a:cubicBezTo>
                  <a:pt x="3160" y="79"/>
                  <a:pt x="3161" y="82"/>
                  <a:pt x="3161" y="86"/>
                </a:cubicBezTo>
                <a:cubicBezTo>
                  <a:pt x="3161" y="91"/>
                  <a:pt x="3160" y="95"/>
                  <a:pt x="3156" y="99"/>
                </a:cubicBezTo>
                <a:cubicBezTo>
                  <a:pt x="3153" y="102"/>
                  <a:pt x="3148" y="104"/>
                  <a:pt x="3142" y="105"/>
                </a:cubicBezTo>
                <a:cubicBezTo>
                  <a:pt x="3144" y="106"/>
                  <a:pt x="3146" y="107"/>
                  <a:pt x="3148" y="108"/>
                </a:cubicBezTo>
                <a:cubicBezTo>
                  <a:pt x="3150" y="111"/>
                  <a:pt x="3154" y="115"/>
                  <a:pt x="3158" y="122"/>
                </a:cubicBezTo>
                <a:cubicBezTo>
                  <a:pt x="3166" y="135"/>
                  <a:pt x="3166" y="135"/>
                  <a:pt x="3166" y="135"/>
                </a:cubicBezTo>
                <a:cubicBezTo>
                  <a:pt x="3153" y="135"/>
                  <a:pt x="3153" y="135"/>
                  <a:pt x="3153" y="135"/>
                </a:cubicBezTo>
                <a:cubicBezTo>
                  <a:pt x="3147" y="124"/>
                  <a:pt x="3147" y="124"/>
                  <a:pt x="3147" y="124"/>
                </a:cubicBezTo>
                <a:cubicBezTo>
                  <a:pt x="3142" y="116"/>
                  <a:pt x="3138" y="111"/>
                  <a:pt x="3135" y="109"/>
                </a:cubicBezTo>
                <a:cubicBezTo>
                  <a:pt x="3133" y="107"/>
                  <a:pt x="3130" y="106"/>
                  <a:pt x="3126" y="106"/>
                </a:cubicBezTo>
                <a:cubicBezTo>
                  <a:pt x="3120" y="106"/>
                  <a:pt x="3120" y="106"/>
                  <a:pt x="3120" y="106"/>
                </a:cubicBezTo>
                <a:cubicBezTo>
                  <a:pt x="3120" y="135"/>
                  <a:pt x="3120" y="135"/>
                  <a:pt x="3120" y="135"/>
                </a:cubicBezTo>
                <a:lnTo>
                  <a:pt x="3109" y="135"/>
                </a:lnTo>
                <a:close/>
                <a:moveTo>
                  <a:pt x="2276" y="420"/>
                </a:moveTo>
                <a:lnTo>
                  <a:pt x="2276" y="420"/>
                </a:lnTo>
                <a:cubicBezTo>
                  <a:pt x="2276" y="466"/>
                  <a:pt x="2287" y="501"/>
                  <a:pt x="2309" y="526"/>
                </a:cubicBezTo>
                <a:cubicBezTo>
                  <a:pt x="2331" y="550"/>
                  <a:pt x="2359" y="562"/>
                  <a:pt x="2391" y="562"/>
                </a:cubicBezTo>
                <a:cubicBezTo>
                  <a:pt x="2424" y="562"/>
                  <a:pt x="2451" y="550"/>
                  <a:pt x="2473" y="526"/>
                </a:cubicBezTo>
                <a:cubicBezTo>
                  <a:pt x="2495" y="501"/>
                  <a:pt x="2507" y="465"/>
                  <a:pt x="2507" y="419"/>
                </a:cubicBezTo>
                <a:cubicBezTo>
                  <a:pt x="2507" y="373"/>
                  <a:pt x="2495" y="338"/>
                  <a:pt x="2473" y="314"/>
                </a:cubicBezTo>
                <a:cubicBezTo>
                  <a:pt x="2451" y="289"/>
                  <a:pt x="2424" y="277"/>
                  <a:pt x="2391" y="277"/>
                </a:cubicBezTo>
                <a:cubicBezTo>
                  <a:pt x="2359" y="277"/>
                  <a:pt x="2331" y="289"/>
                  <a:pt x="2309" y="314"/>
                </a:cubicBezTo>
                <a:cubicBezTo>
                  <a:pt x="2287" y="338"/>
                  <a:pt x="2276" y="374"/>
                  <a:pt x="2276" y="420"/>
                </a:cubicBezTo>
                <a:close/>
                <a:moveTo>
                  <a:pt x="2147" y="413"/>
                </a:moveTo>
                <a:lnTo>
                  <a:pt x="2147" y="413"/>
                </a:lnTo>
                <a:cubicBezTo>
                  <a:pt x="2147" y="372"/>
                  <a:pt x="2157" y="333"/>
                  <a:pt x="2178" y="294"/>
                </a:cubicBezTo>
                <a:cubicBezTo>
                  <a:pt x="2198" y="256"/>
                  <a:pt x="2228" y="227"/>
                  <a:pt x="2265" y="207"/>
                </a:cubicBezTo>
                <a:cubicBezTo>
                  <a:pt x="2302" y="187"/>
                  <a:pt x="2344" y="177"/>
                  <a:pt x="2391" y="177"/>
                </a:cubicBezTo>
                <a:cubicBezTo>
                  <a:pt x="2462" y="177"/>
                  <a:pt x="2521" y="200"/>
                  <a:pt x="2567" y="245"/>
                </a:cubicBezTo>
                <a:cubicBezTo>
                  <a:pt x="2613" y="291"/>
                  <a:pt x="2635" y="349"/>
                  <a:pt x="2635" y="418"/>
                </a:cubicBezTo>
                <a:cubicBezTo>
                  <a:pt x="2635" y="489"/>
                  <a:pt x="2612" y="547"/>
                  <a:pt x="2566" y="593"/>
                </a:cubicBezTo>
                <a:cubicBezTo>
                  <a:pt x="2520" y="639"/>
                  <a:pt x="2462" y="662"/>
                  <a:pt x="2392" y="662"/>
                </a:cubicBezTo>
                <a:cubicBezTo>
                  <a:pt x="2348" y="662"/>
                  <a:pt x="2307" y="653"/>
                  <a:pt x="2268" y="634"/>
                </a:cubicBezTo>
                <a:cubicBezTo>
                  <a:pt x="2228" y="614"/>
                  <a:pt x="2198" y="586"/>
                  <a:pt x="2178" y="549"/>
                </a:cubicBezTo>
                <a:cubicBezTo>
                  <a:pt x="2157" y="512"/>
                  <a:pt x="2147" y="466"/>
                  <a:pt x="2147" y="413"/>
                </a:cubicBezTo>
                <a:close/>
                <a:moveTo>
                  <a:pt x="616" y="420"/>
                </a:moveTo>
                <a:lnTo>
                  <a:pt x="616" y="420"/>
                </a:lnTo>
                <a:cubicBezTo>
                  <a:pt x="616" y="466"/>
                  <a:pt x="627" y="501"/>
                  <a:pt x="649" y="526"/>
                </a:cubicBezTo>
                <a:cubicBezTo>
                  <a:pt x="671" y="550"/>
                  <a:pt x="699" y="562"/>
                  <a:pt x="732" y="562"/>
                </a:cubicBezTo>
                <a:cubicBezTo>
                  <a:pt x="764" y="562"/>
                  <a:pt x="792" y="550"/>
                  <a:pt x="814" y="526"/>
                </a:cubicBezTo>
                <a:cubicBezTo>
                  <a:pt x="836" y="501"/>
                  <a:pt x="847" y="465"/>
                  <a:pt x="847" y="419"/>
                </a:cubicBezTo>
                <a:cubicBezTo>
                  <a:pt x="847" y="373"/>
                  <a:pt x="836" y="338"/>
                  <a:pt x="814" y="314"/>
                </a:cubicBezTo>
                <a:cubicBezTo>
                  <a:pt x="792" y="289"/>
                  <a:pt x="764" y="277"/>
                  <a:pt x="732" y="277"/>
                </a:cubicBezTo>
                <a:cubicBezTo>
                  <a:pt x="699" y="277"/>
                  <a:pt x="671" y="289"/>
                  <a:pt x="649" y="314"/>
                </a:cubicBezTo>
                <a:cubicBezTo>
                  <a:pt x="627" y="338"/>
                  <a:pt x="616" y="374"/>
                  <a:pt x="616" y="420"/>
                </a:cubicBezTo>
                <a:close/>
                <a:moveTo>
                  <a:pt x="488" y="413"/>
                </a:moveTo>
                <a:lnTo>
                  <a:pt x="488" y="413"/>
                </a:lnTo>
                <a:cubicBezTo>
                  <a:pt x="488" y="372"/>
                  <a:pt x="498" y="333"/>
                  <a:pt x="518" y="294"/>
                </a:cubicBezTo>
                <a:cubicBezTo>
                  <a:pt x="539" y="256"/>
                  <a:pt x="568" y="227"/>
                  <a:pt x="605" y="207"/>
                </a:cubicBezTo>
                <a:cubicBezTo>
                  <a:pt x="643" y="187"/>
                  <a:pt x="685" y="177"/>
                  <a:pt x="731" y="177"/>
                </a:cubicBezTo>
                <a:cubicBezTo>
                  <a:pt x="803" y="177"/>
                  <a:pt x="861" y="200"/>
                  <a:pt x="907" y="245"/>
                </a:cubicBezTo>
                <a:cubicBezTo>
                  <a:pt x="953" y="291"/>
                  <a:pt x="976" y="349"/>
                  <a:pt x="976" y="418"/>
                </a:cubicBezTo>
                <a:cubicBezTo>
                  <a:pt x="976" y="489"/>
                  <a:pt x="953" y="547"/>
                  <a:pt x="906" y="593"/>
                </a:cubicBezTo>
                <a:cubicBezTo>
                  <a:pt x="860" y="639"/>
                  <a:pt x="802" y="662"/>
                  <a:pt x="732" y="662"/>
                </a:cubicBezTo>
                <a:cubicBezTo>
                  <a:pt x="689" y="662"/>
                  <a:pt x="647" y="653"/>
                  <a:pt x="608" y="634"/>
                </a:cubicBezTo>
                <a:cubicBezTo>
                  <a:pt x="569" y="614"/>
                  <a:pt x="539" y="586"/>
                  <a:pt x="518" y="549"/>
                </a:cubicBezTo>
                <a:cubicBezTo>
                  <a:pt x="498" y="512"/>
                  <a:pt x="488" y="466"/>
                  <a:pt x="488" y="413"/>
                </a:cubicBezTo>
                <a:close/>
                <a:moveTo>
                  <a:pt x="3137" y="48"/>
                </a:moveTo>
                <a:lnTo>
                  <a:pt x="3137" y="48"/>
                </a:lnTo>
                <a:cubicBezTo>
                  <a:pt x="3128" y="48"/>
                  <a:pt x="3119" y="51"/>
                  <a:pt x="3111" y="55"/>
                </a:cubicBezTo>
                <a:cubicBezTo>
                  <a:pt x="3102" y="60"/>
                  <a:pt x="3096" y="66"/>
                  <a:pt x="3091" y="74"/>
                </a:cubicBezTo>
                <a:cubicBezTo>
                  <a:pt x="3086" y="83"/>
                  <a:pt x="3084" y="91"/>
                  <a:pt x="3084" y="100"/>
                </a:cubicBezTo>
                <a:cubicBezTo>
                  <a:pt x="3084" y="109"/>
                  <a:pt x="3086" y="118"/>
                  <a:pt x="3091" y="126"/>
                </a:cubicBezTo>
                <a:cubicBezTo>
                  <a:pt x="3095" y="134"/>
                  <a:pt x="3102" y="141"/>
                  <a:pt x="3110" y="145"/>
                </a:cubicBezTo>
                <a:cubicBezTo>
                  <a:pt x="3119" y="150"/>
                  <a:pt x="3128" y="152"/>
                  <a:pt x="3137" y="152"/>
                </a:cubicBezTo>
                <a:cubicBezTo>
                  <a:pt x="3146" y="152"/>
                  <a:pt x="3155" y="150"/>
                  <a:pt x="3163" y="145"/>
                </a:cubicBezTo>
                <a:cubicBezTo>
                  <a:pt x="3171" y="141"/>
                  <a:pt x="3178" y="134"/>
                  <a:pt x="3182" y="126"/>
                </a:cubicBezTo>
                <a:cubicBezTo>
                  <a:pt x="3187" y="118"/>
                  <a:pt x="3190" y="109"/>
                  <a:pt x="3190" y="100"/>
                </a:cubicBezTo>
                <a:cubicBezTo>
                  <a:pt x="3190" y="91"/>
                  <a:pt x="3187" y="83"/>
                  <a:pt x="3182" y="74"/>
                </a:cubicBezTo>
                <a:cubicBezTo>
                  <a:pt x="3178" y="66"/>
                  <a:pt x="3171" y="60"/>
                  <a:pt x="3163" y="55"/>
                </a:cubicBezTo>
                <a:cubicBezTo>
                  <a:pt x="3154" y="51"/>
                  <a:pt x="3145" y="48"/>
                  <a:pt x="3137" y="48"/>
                </a:cubicBezTo>
                <a:close/>
                <a:moveTo>
                  <a:pt x="3137" y="38"/>
                </a:moveTo>
                <a:lnTo>
                  <a:pt x="3137" y="38"/>
                </a:lnTo>
                <a:cubicBezTo>
                  <a:pt x="3147" y="38"/>
                  <a:pt x="3158" y="41"/>
                  <a:pt x="3168" y="46"/>
                </a:cubicBezTo>
                <a:cubicBezTo>
                  <a:pt x="3178" y="51"/>
                  <a:pt x="3186" y="59"/>
                  <a:pt x="3191" y="69"/>
                </a:cubicBezTo>
                <a:cubicBezTo>
                  <a:pt x="3197" y="79"/>
                  <a:pt x="3200" y="89"/>
                  <a:pt x="3200" y="100"/>
                </a:cubicBezTo>
                <a:cubicBezTo>
                  <a:pt x="3200" y="111"/>
                  <a:pt x="3197" y="121"/>
                  <a:pt x="3192" y="131"/>
                </a:cubicBezTo>
                <a:cubicBezTo>
                  <a:pt x="3186" y="141"/>
                  <a:pt x="3178" y="149"/>
                  <a:pt x="3168" y="154"/>
                </a:cubicBezTo>
                <a:cubicBezTo>
                  <a:pt x="3158" y="160"/>
                  <a:pt x="3148" y="162"/>
                  <a:pt x="3137" y="162"/>
                </a:cubicBezTo>
                <a:cubicBezTo>
                  <a:pt x="3126" y="162"/>
                  <a:pt x="3115" y="160"/>
                  <a:pt x="3105" y="154"/>
                </a:cubicBezTo>
                <a:cubicBezTo>
                  <a:pt x="3095" y="149"/>
                  <a:pt x="3087" y="141"/>
                  <a:pt x="3082" y="131"/>
                </a:cubicBezTo>
                <a:cubicBezTo>
                  <a:pt x="3076" y="121"/>
                  <a:pt x="3073" y="111"/>
                  <a:pt x="3073" y="100"/>
                </a:cubicBezTo>
                <a:cubicBezTo>
                  <a:pt x="3073" y="89"/>
                  <a:pt x="3076" y="79"/>
                  <a:pt x="3082" y="69"/>
                </a:cubicBezTo>
                <a:cubicBezTo>
                  <a:pt x="3087" y="59"/>
                  <a:pt x="3095" y="51"/>
                  <a:pt x="3106" y="46"/>
                </a:cubicBezTo>
                <a:cubicBezTo>
                  <a:pt x="3116" y="41"/>
                  <a:pt x="3126" y="38"/>
                  <a:pt x="3137" y="38"/>
                </a:cubicBezTo>
                <a:close/>
                <a:moveTo>
                  <a:pt x="2809" y="652"/>
                </a:moveTo>
                <a:lnTo>
                  <a:pt x="2809" y="652"/>
                </a:lnTo>
                <a:cubicBezTo>
                  <a:pt x="2618" y="187"/>
                  <a:pt x="2618" y="187"/>
                  <a:pt x="2618" y="187"/>
                </a:cubicBezTo>
                <a:cubicBezTo>
                  <a:pt x="2749" y="187"/>
                  <a:pt x="2749" y="187"/>
                  <a:pt x="2749" y="187"/>
                </a:cubicBezTo>
                <a:cubicBezTo>
                  <a:pt x="2839" y="425"/>
                  <a:pt x="2839" y="425"/>
                  <a:pt x="2839" y="425"/>
                </a:cubicBezTo>
                <a:cubicBezTo>
                  <a:pt x="2864" y="504"/>
                  <a:pt x="2864" y="504"/>
                  <a:pt x="2864" y="504"/>
                </a:cubicBezTo>
                <a:cubicBezTo>
                  <a:pt x="2871" y="483"/>
                  <a:pt x="2875" y="470"/>
                  <a:pt x="2877" y="464"/>
                </a:cubicBezTo>
                <a:cubicBezTo>
                  <a:pt x="2881" y="451"/>
                  <a:pt x="2886" y="438"/>
                  <a:pt x="2891" y="425"/>
                </a:cubicBezTo>
                <a:cubicBezTo>
                  <a:pt x="2981" y="187"/>
                  <a:pt x="2981" y="187"/>
                  <a:pt x="2981" y="187"/>
                </a:cubicBezTo>
                <a:cubicBezTo>
                  <a:pt x="3109" y="187"/>
                  <a:pt x="3109" y="187"/>
                  <a:pt x="3109" y="187"/>
                </a:cubicBezTo>
                <a:cubicBezTo>
                  <a:pt x="2921" y="652"/>
                  <a:pt x="2921" y="652"/>
                  <a:pt x="2921" y="652"/>
                </a:cubicBezTo>
                <a:lnTo>
                  <a:pt x="2809" y="652"/>
                </a:lnTo>
                <a:close/>
                <a:moveTo>
                  <a:pt x="1826" y="416"/>
                </a:moveTo>
                <a:lnTo>
                  <a:pt x="1826" y="416"/>
                </a:lnTo>
                <a:cubicBezTo>
                  <a:pt x="1826" y="308"/>
                  <a:pt x="1826" y="308"/>
                  <a:pt x="1826" y="308"/>
                </a:cubicBezTo>
                <a:cubicBezTo>
                  <a:pt x="2110" y="308"/>
                  <a:pt x="2110" y="308"/>
                  <a:pt x="2110" y="308"/>
                </a:cubicBezTo>
                <a:cubicBezTo>
                  <a:pt x="2110" y="563"/>
                  <a:pt x="2110" y="563"/>
                  <a:pt x="2110" y="563"/>
                </a:cubicBezTo>
                <a:cubicBezTo>
                  <a:pt x="2083" y="590"/>
                  <a:pt x="2043" y="613"/>
                  <a:pt x="1990" y="633"/>
                </a:cubicBezTo>
                <a:cubicBezTo>
                  <a:pt x="1938" y="653"/>
                  <a:pt x="1885" y="663"/>
                  <a:pt x="1831" y="663"/>
                </a:cubicBezTo>
                <a:cubicBezTo>
                  <a:pt x="1763" y="663"/>
                  <a:pt x="1703" y="649"/>
                  <a:pt x="1652" y="621"/>
                </a:cubicBezTo>
                <a:cubicBezTo>
                  <a:pt x="1602" y="593"/>
                  <a:pt x="1563" y="552"/>
                  <a:pt x="1538" y="500"/>
                </a:cubicBezTo>
                <a:cubicBezTo>
                  <a:pt x="1512" y="448"/>
                  <a:pt x="1500" y="391"/>
                  <a:pt x="1500" y="329"/>
                </a:cubicBezTo>
                <a:cubicBezTo>
                  <a:pt x="1500" y="262"/>
                  <a:pt x="1514" y="203"/>
                  <a:pt x="1542" y="151"/>
                </a:cubicBezTo>
                <a:cubicBezTo>
                  <a:pt x="1571" y="99"/>
                  <a:pt x="1613" y="59"/>
                  <a:pt x="1668" y="32"/>
                </a:cubicBezTo>
                <a:cubicBezTo>
                  <a:pt x="1709" y="10"/>
                  <a:pt x="1762" y="0"/>
                  <a:pt x="1824" y="0"/>
                </a:cubicBezTo>
                <a:cubicBezTo>
                  <a:pt x="1905" y="0"/>
                  <a:pt x="1968" y="16"/>
                  <a:pt x="2014" y="50"/>
                </a:cubicBezTo>
                <a:cubicBezTo>
                  <a:pt x="2059" y="83"/>
                  <a:pt x="2089" y="129"/>
                  <a:pt x="2102" y="188"/>
                </a:cubicBezTo>
                <a:cubicBezTo>
                  <a:pt x="1971" y="212"/>
                  <a:pt x="1971" y="212"/>
                  <a:pt x="1971" y="212"/>
                </a:cubicBezTo>
                <a:cubicBezTo>
                  <a:pt x="1961" y="181"/>
                  <a:pt x="1944" y="156"/>
                  <a:pt x="1919" y="138"/>
                </a:cubicBezTo>
                <a:cubicBezTo>
                  <a:pt x="1894" y="119"/>
                  <a:pt x="1862" y="110"/>
                  <a:pt x="1824" y="110"/>
                </a:cubicBezTo>
                <a:cubicBezTo>
                  <a:pt x="1766" y="110"/>
                  <a:pt x="1720" y="128"/>
                  <a:pt x="1686" y="164"/>
                </a:cubicBezTo>
                <a:cubicBezTo>
                  <a:pt x="1652" y="200"/>
                  <a:pt x="1635" y="253"/>
                  <a:pt x="1635" y="324"/>
                </a:cubicBezTo>
                <a:cubicBezTo>
                  <a:pt x="1635" y="400"/>
                  <a:pt x="1653" y="457"/>
                  <a:pt x="1687" y="495"/>
                </a:cubicBezTo>
                <a:cubicBezTo>
                  <a:pt x="1722" y="533"/>
                  <a:pt x="1767" y="552"/>
                  <a:pt x="1822" y="552"/>
                </a:cubicBezTo>
                <a:cubicBezTo>
                  <a:pt x="1850" y="552"/>
                  <a:pt x="1878" y="547"/>
                  <a:pt x="1906" y="536"/>
                </a:cubicBezTo>
                <a:cubicBezTo>
                  <a:pt x="1933" y="526"/>
                  <a:pt x="1957" y="513"/>
                  <a:pt x="1977" y="497"/>
                </a:cubicBezTo>
                <a:cubicBezTo>
                  <a:pt x="1977" y="416"/>
                  <a:pt x="1977" y="416"/>
                  <a:pt x="1977" y="416"/>
                </a:cubicBezTo>
                <a:lnTo>
                  <a:pt x="1826" y="416"/>
                </a:lnTo>
                <a:close/>
                <a:moveTo>
                  <a:pt x="1330" y="652"/>
                </a:moveTo>
                <a:lnTo>
                  <a:pt x="1330" y="652"/>
                </a:lnTo>
                <a:cubicBezTo>
                  <a:pt x="1330" y="583"/>
                  <a:pt x="1330" y="583"/>
                  <a:pt x="1330" y="583"/>
                </a:cubicBezTo>
                <a:cubicBezTo>
                  <a:pt x="1313" y="607"/>
                  <a:pt x="1290" y="627"/>
                  <a:pt x="1262" y="641"/>
                </a:cubicBezTo>
                <a:cubicBezTo>
                  <a:pt x="1234" y="655"/>
                  <a:pt x="1205" y="662"/>
                  <a:pt x="1174" y="662"/>
                </a:cubicBezTo>
                <a:cubicBezTo>
                  <a:pt x="1142" y="662"/>
                  <a:pt x="1113" y="656"/>
                  <a:pt x="1088" y="642"/>
                </a:cubicBezTo>
                <a:cubicBezTo>
                  <a:pt x="1063" y="628"/>
                  <a:pt x="1045" y="609"/>
                  <a:pt x="1033" y="584"/>
                </a:cubicBezTo>
                <a:cubicBezTo>
                  <a:pt x="1022" y="559"/>
                  <a:pt x="1016" y="525"/>
                  <a:pt x="1016" y="481"/>
                </a:cubicBezTo>
                <a:cubicBezTo>
                  <a:pt x="1016" y="187"/>
                  <a:pt x="1016" y="187"/>
                  <a:pt x="1016" y="187"/>
                </a:cubicBezTo>
                <a:cubicBezTo>
                  <a:pt x="1141" y="187"/>
                  <a:pt x="1141" y="187"/>
                  <a:pt x="1141" y="187"/>
                </a:cubicBezTo>
                <a:cubicBezTo>
                  <a:pt x="1141" y="401"/>
                  <a:pt x="1141" y="401"/>
                  <a:pt x="1141" y="401"/>
                </a:cubicBezTo>
                <a:cubicBezTo>
                  <a:pt x="1141" y="466"/>
                  <a:pt x="1144" y="506"/>
                  <a:pt x="1148" y="521"/>
                </a:cubicBezTo>
                <a:cubicBezTo>
                  <a:pt x="1153" y="536"/>
                  <a:pt x="1161" y="547"/>
                  <a:pt x="1174" y="556"/>
                </a:cubicBezTo>
                <a:cubicBezTo>
                  <a:pt x="1186" y="564"/>
                  <a:pt x="1201" y="569"/>
                  <a:pt x="1220" y="569"/>
                </a:cubicBezTo>
                <a:cubicBezTo>
                  <a:pt x="1241" y="569"/>
                  <a:pt x="1260" y="563"/>
                  <a:pt x="1277" y="552"/>
                </a:cubicBezTo>
                <a:cubicBezTo>
                  <a:pt x="1294" y="540"/>
                  <a:pt x="1306" y="526"/>
                  <a:pt x="1312" y="509"/>
                </a:cubicBezTo>
                <a:cubicBezTo>
                  <a:pt x="1318" y="492"/>
                  <a:pt x="1321" y="450"/>
                  <a:pt x="1321" y="383"/>
                </a:cubicBezTo>
                <a:cubicBezTo>
                  <a:pt x="1321" y="187"/>
                  <a:pt x="1321" y="187"/>
                  <a:pt x="1321" y="187"/>
                </a:cubicBezTo>
                <a:cubicBezTo>
                  <a:pt x="1447" y="187"/>
                  <a:pt x="1447" y="187"/>
                  <a:pt x="1447" y="187"/>
                </a:cubicBezTo>
                <a:cubicBezTo>
                  <a:pt x="1447" y="652"/>
                  <a:pt x="1447" y="652"/>
                  <a:pt x="1447" y="652"/>
                </a:cubicBezTo>
                <a:lnTo>
                  <a:pt x="1330" y="652"/>
                </a:lnTo>
                <a:close/>
                <a:moveTo>
                  <a:pt x="239" y="382"/>
                </a:moveTo>
                <a:lnTo>
                  <a:pt x="239" y="382"/>
                </a:lnTo>
                <a:cubicBezTo>
                  <a:pt x="0" y="10"/>
                  <a:pt x="0" y="10"/>
                  <a:pt x="0" y="10"/>
                </a:cubicBezTo>
                <a:cubicBezTo>
                  <a:pt x="154" y="10"/>
                  <a:pt x="154" y="10"/>
                  <a:pt x="154" y="10"/>
                </a:cubicBezTo>
                <a:cubicBezTo>
                  <a:pt x="308" y="264"/>
                  <a:pt x="308" y="264"/>
                  <a:pt x="308" y="264"/>
                </a:cubicBezTo>
                <a:cubicBezTo>
                  <a:pt x="459" y="10"/>
                  <a:pt x="459" y="10"/>
                  <a:pt x="459" y="10"/>
                </a:cubicBezTo>
                <a:cubicBezTo>
                  <a:pt x="611" y="10"/>
                  <a:pt x="611" y="10"/>
                  <a:pt x="611" y="10"/>
                </a:cubicBezTo>
                <a:cubicBezTo>
                  <a:pt x="371" y="383"/>
                  <a:pt x="371" y="383"/>
                  <a:pt x="371" y="383"/>
                </a:cubicBezTo>
                <a:cubicBezTo>
                  <a:pt x="371" y="652"/>
                  <a:pt x="371" y="652"/>
                  <a:pt x="371" y="652"/>
                </a:cubicBezTo>
                <a:cubicBezTo>
                  <a:pt x="239" y="652"/>
                  <a:pt x="239" y="652"/>
                  <a:pt x="239" y="652"/>
                </a:cubicBezTo>
                <a:lnTo>
                  <a:pt x="239" y="382"/>
                </a:lnTo>
                <a:close/>
              </a:path>
            </a:pathLst>
          </a:custGeom>
          <a:solidFill>
            <a:schemeClr val="accent1"/>
          </a:solidFill>
          <a:ln>
            <a:noFill/>
          </a:ln>
          <a:effectLst/>
        </p:spPr>
        <p:txBody>
          <a:bodyPr wrap="none" anchor="ctr"/>
          <a:lstStyle/>
          <a:p>
            <a:endParaRPr lang="en-GB" dirty="0"/>
          </a:p>
        </p:txBody>
      </p:sp>
    </p:spTree>
    <p:extLst>
      <p:ext uri="{BB962C8B-B14F-4D97-AF65-F5344CB8AC3E}">
        <p14:creationId xmlns:p14="http://schemas.microsoft.com/office/powerpoint/2010/main" val="111695756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plate Slide Layout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EF2DC4B-D394-4555-A8AD-6DDABA5CFDEA}"/>
              </a:ext>
            </a:extLst>
          </p:cNvPr>
          <p:cNvSpPr>
            <a:spLocks noGrp="1"/>
          </p:cNvSpPr>
          <p:nvPr>
            <p:ph type="dt" sz="half" idx="10"/>
          </p:nvPr>
        </p:nvSpPr>
        <p:spPr/>
        <p:txBody>
          <a:bodyPr/>
          <a:lstStyle/>
          <a:p>
            <a:fld id="{46B972A7-32C3-4CC2-BA01-C0EB8954BFFA}" type="datetime4">
              <a:rPr lang="en-GB" smtClean="0"/>
              <a:t>27 March 2024</a:t>
            </a:fld>
            <a:endParaRPr lang="en-GB" dirty="0"/>
          </a:p>
        </p:txBody>
      </p:sp>
      <p:sp>
        <p:nvSpPr>
          <p:cNvPr id="15" name="Fast overskrift">
            <a:extLst>
              <a:ext uri="{FF2B5EF4-FFF2-40B4-BE49-F238E27FC236}">
                <a16:creationId xmlns:a16="http://schemas.microsoft.com/office/drawing/2014/main" id="{E3304DD9-221A-47CD-A78A-4491E2D5468F}"/>
              </a:ext>
            </a:extLst>
          </p:cNvPr>
          <p:cNvSpPr txBox="1"/>
          <p:nvPr userDrawn="1"/>
        </p:nvSpPr>
        <p:spPr>
          <a:xfrm>
            <a:off x="539752" y="856039"/>
            <a:ext cx="11109321" cy="650171"/>
          </a:xfrm>
          <a:prstGeom prst="rect">
            <a:avLst/>
          </a:prstGeom>
          <a:noFill/>
        </p:spPr>
        <p:txBody>
          <a:bodyPr wrap="square" lIns="0" tIns="0" rIns="0" bIns="0" rtlCol="0" anchor="t" anchorCtr="0">
            <a:noAutofit/>
          </a:bodyPr>
          <a:lstStyle/>
          <a:p>
            <a:r>
              <a:rPr lang="en-GB" sz="2800" b="0" cap="none" baseline="0" noProof="1">
                <a:solidFill>
                  <a:schemeClr val="tx1"/>
                </a:solidFill>
                <a:latin typeface="+mj-lt"/>
                <a:cs typeface="Arial" panose="020B0604020202020204" pitchFamily="34" charset="0"/>
              </a:rPr>
              <a:t>Template slide layouts</a:t>
            </a:r>
          </a:p>
        </p:txBody>
      </p:sp>
      <p:sp>
        <p:nvSpPr>
          <p:cNvPr id="16" name="Date Placeholder 1">
            <a:extLst>
              <a:ext uri="{FF2B5EF4-FFF2-40B4-BE49-F238E27FC236}">
                <a16:creationId xmlns:a16="http://schemas.microsoft.com/office/drawing/2014/main" id="{0D5B0305-1A28-4D5B-B39A-4EAF9BDC0CB9}"/>
              </a:ext>
            </a:extLst>
          </p:cNvPr>
          <p:cNvSpPr txBox="1">
            <a:spLocks/>
          </p:cNvSpPr>
          <p:nvPr userDrawn="1"/>
        </p:nvSpPr>
        <p:spPr>
          <a:xfrm>
            <a:off x="12193200" y="6858000"/>
            <a:ext cx="0" cy="0"/>
          </a:xfrm>
          <a:prstGeom prst="rect">
            <a:avLst/>
          </a:prstGeom>
        </p:spPr>
        <p:txBody>
          <a:bodyPr vert="horz" lIns="0" tIns="0" rIns="0" bIns="0" rtlCol="0" anchor="t" anchorCtr="0"/>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CF0F9A-7C31-45DF-9B79-CE89F0E22C73}" type="datetime4">
              <a:rPr lang="en-GB" smtClean="0"/>
              <a:pPr/>
              <a:t>27 March 2024</a:t>
            </a:fld>
            <a:endParaRPr lang="en-GB" dirty="0"/>
          </a:p>
        </p:txBody>
      </p:sp>
      <p:sp>
        <p:nvSpPr>
          <p:cNvPr id="19" name="Content Placeholder 15">
            <a:extLst>
              <a:ext uri="{FF2B5EF4-FFF2-40B4-BE49-F238E27FC236}">
                <a16:creationId xmlns:a16="http://schemas.microsoft.com/office/drawing/2014/main" id="{1FFCD1F7-1ADE-41D0-9D34-E7F2C2CEC646}"/>
              </a:ext>
            </a:extLst>
          </p:cNvPr>
          <p:cNvSpPr txBox="1">
            <a:spLocks/>
          </p:cNvSpPr>
          <p:nvPr userDrawn="1"/>
        </p:nvSpPr>
        <p:spPr>
          <a:xfrm>
            <a:off x="539750" y="1351004"/>
            <a:ext cx="11113200" cy="642553"/>
          </a:xfrm>
          <a:prstGeom prst="rect">
            <a:avLst/>
          </a:prstGeom>
        </p:spPr>
        <p:txBody>
          <a:bodyPr lIns="0" tIns="0" rIns="0" bIns="0"/>
          <a:lstStyle>
            <a:lvl1pPr marL="18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400" b="1" kern="1200" cap="none" baseline="0">
                <a:solidFill>
                  <a:schemeClr val="tx1"/>
                </a:solidFill>
                <a:latin typeface="+mj-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000" kern="1200">
                <a:solidFill>
                  <a:schemeClr val="tx1"/>
                </a:solidFill>
                <a:latin typeface="+mj-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20000"/>
              </a:lnSpc>
              <a:spcBef>
                <a:spcPts val="500"/>
              </a:spcBef>
              <a:spcAft>
                <a:spcPts val="5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90000"/>
              </a:lnSpc>
              <a:spcBef>
                <a:spcPts val="1000"/>
              </a:spcBef>
              <a:spcAft>
                <a:spcPts val="0"/>
              </a:spcAft>
              <a:buFont typeface="Arial" panose="020B0604020202020204" pitchFamily="34" charset="0"/>
              <a:buChar char="​"/>
              <a:defRPr sz="6000" kern="1200" baseline="0">
                <a:solidFill>
                  <a:schemeClr val="tx1"/>
                </a:solidFill>
                <a:latin typeface="+mj-lt"/>
                <a:ea typeface="+mn-ea"/>
                <a:cs typeface="+mn-cs"/>
              </a:defRPr>
            </a:lvl9pPr>
          </a:lstStyle>
          <a:p>
            <a:pPr lvl="3"/>
            <a:r>
              <a:rPr lang="en-GB" dirty="0"/>
              <a:t>This template provides a variety of layouts for use across YouGov</a:t>
            </a:r>
          </a:p>
        </p:txBody>
      </p:sp>
      <p:sp>
        <p:nvSpPr>
          <p:cNvPr id="4" name="Footer Placeholder 3">
            <a:extLst>
              <a:ext uri="{FF2B5EF4-FFF2-40B4-BE49-F238E27FC236}">
                <a16:creationId xmlns:a16="http://schemas.microsoft.com/office/drawing/2014/main" id="{D1C43C8F-3F34-425E-B05A-16095DB81D55}"/>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DADB6566-E23B-4B72-9B78-326DE33072E9}"/>
              </a:ext>
            </a:extLst>
          </p:cNvPr>
          <p:cNvSpPr>
            <a:spLocks noGrp="1"/>
          </p:cNvSpPr>
          <p:nvPr>
            <p:ph type="sldNum" sz="quarter" idx="12"/>
          </p:nvPr>
        </p:nvSpPr>
        <p:spPr/>
        <p:txBody>
          <a:bodyPr/>
          <a:lstStyle/>
          <a:p>
            <a:fld id="{23AA811B-2EBD-4900-905E-5BE206449611}" type="slidenum">
              <a:rPr lang="en-GB" smtClean="0"/>
              <a:pPr/>
              <a:t>‹#›</a:t>
            </a:fld>
            <a:endParaRPr lang="en-GB" dirty="0"/>
          </a:p>
        </p:txBody>
      </p:sp>
      <p:grpSp>
        <p:nvGrpSpPr>
          <p:cNvPr id="10" name="Group 9">
            <a:extLst>
              <a:ext uri="{FF2B5EF4-FFF2-40B4-BE49-F238E27FC236}">
                <a16:creationId xmlns:a16="http://schemas.microsoft.com/office/drawing/2014/main" id="{BE1B6586-2BD3-4E84-AB73-EF20BD4821FB}"/>
              </a:ext>
            </a:extLst>
          </p:cNvPr>
          <p:cNvGrpSpPr/>
          <p:nvPr userDrawn="1"/>
        </p:nvGrpSpPr>
        <p:grpSpPr>
          <a:xfrm>
            <a:off x="9010650" y="362540"/>
            <a:ext cx="2998846" cy="1231106"/>
            <a:chOff x="539750" y="1936489"/>
            <a:chExt cx="2998846" cy="1231106"/>
          </a:xfrm>
        </p:grpSpPr>
        <p:sp>
          <p:nvSpPr>
            <p:cNvPr id="51" name="Text Box 2">
              <a:extLst>
                <a:ext uri="{FF2B5EF4-FFF2-40B4-BE49-F238E27FC236}">
                  <a16:creationId xmlns:a16="http://schemas.microsoft.com/office/drawing/2014/main" id="{BE2F5782-8240-4F9C-8B59-528F2937B8E8}"/>
                </a:ext>
              </a:extLst>
            </p:cNvPr>
            <p:cNvSpPr txBox="1">
              <a:spLocks noChangeArrowheads="1"/>
            </p:cNvSpPr>
            <p:nvPr userDrawn="1"/>
          </p:nvSpPr>
          <p:spPr bwMode="auto">
            <a:xfrm>
              <a:off x="539750" y="1936489"/>
              <a:ext cx="2309542"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latin typeface="+mj-lt"/>
                  <a:cs typeface="Arial" panose="020B0604020202020204" pitchFamily="34" charset="0"/>
                </a:rPr>
                <a:t>Slides &amp; layouts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Click on the menu </a:t>
              </a:r>
              <a:r>
                <a:rPr lang="en-GB" altLang="da-DK" sz="900" b="1" noProof="1">
                  <a:solidFill>
                    <a:schemeClr val="tx1"/>
                  </a:solidFill>
                  <a:latin typeface="+mn-lt"/>
                  <a:cs typeface="Arial" panose="020B0604020202020204" pitchFamily="34" charset="0"/>
                </a:rPr>
                <a:t>New Slide </a:t>
              </a:r>
              <a:r>
                <a:rPr lang="en-GB" altLang="da-DK" sz="900" b="0" noProof="1">
                  <a:solidFill>
                    <a:schemeClr val="tx1"/>
                  </a:solidFill>
                  <a:latin typeface="+mn-lt"/>
                  <a:cs typeface="Arial" panose="020B0604020202020204" pitchFamily="34" charset="0"/>
                </a:rPr>
                <a:t>in the </a:t>
              </a:r>
              <a:r>
                <a:rPr lang="en-GB" altLang="da-DK" sz="900" b="1" noProof="1">
                  <a:solidFill>
                    <a:schemeClr val="tx1"/>
                  </a:solidFill>
                  <a:latin typeface="+mn-lt"/>
                  <a:cs typeface="Arial" panose="020B0604020202020204" pitchFamily="34" charset="0"/>
                </a:rPr>
                <a:t>Home</a:t>
              </a:r>
              <a:r>
                <a:rPr lang="en-GB" altLang="da-DK" sz="900" b="0" noProof="1">
                  <a:solidFill>
                    <a:schemeClr val="tx1"/>
                  </a:solidFill>
                  <a:latin typeface="+mn-lt"/>
                  <a:cs typeface="Arial" panose="020B0604020202020204" pitchFamily="34" charset="0"/>
                </a:rPr>
                <a:t> tab to insert a new slide</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GB" altLang="da-DK" sz="900" b="1" noProof="1">
                  <a:solidFill>
                    <a:schemeClr val="tx1"/>
                  </a:solidFill>
                  <a:latin typeface="+mn-lt"/>
                  <a:cs typeface="Arial" panose="020B0604020202020204" pitchFamily="34" charset="0"/>
                </a:rPr>
                <a:t>Change layout</a:t>
              </a:r>
              <a:endParaRPr lang="en-GB" altLang="da-DK" sz="900" b="0" noProof="1">
                <a:solidFill>
                  <a:schemeClr val="tx1"/>
                </a:solidFill>
                <a:latin typeface="+mn-lt"/>
                <a:cs typeface="Arial" panose="020B0604020202020204" pitchFamily="34" charset="0"/>
              </a:endParaRPr>
            </a:p>
            <a:p>
              <a:pPr marL="0" indent="0">
                <a:spcAft>
                  <a:spcPts val="600"/>
                </a:spcAft>
                <a:buFont typeface="+mj-lt"/>
                <a:buNone/>
              </a:pPr>
              <a:r>
                <a:rPr lang="en-GB" sz="900" dirty="0">
                  <a:solidFill>
                    <a:srgbClr val="000000"/>
                  </a:solidFill>
                  <a:latin typeface="+mn-lt"/>
                  <a:ea typeface="Arial" panose="020B0604020202020204" pitchFamily="34" charset="0"/>
                </a:rPr>
                <a:t>Click on the arrow next to </a:t>
              </a:r>
              <a:r>
                <a:rPr lang="en-GB" sz="900" b="1" dirty="0">
                  <a:solidFill>
                    <a:srgbClr val="000000"/>
                  </a:solidFill>
                  <a:latin typeface="+mn-lt"/>
                  <a:ea typeface="Arial" panose="020B0604020202020204" pitchFamily="34" charset="0"/>
                </a:rPr>
                <a:t>Layout </a:t>
              </a:r>
              <a:r>
                <a:rPr lang="en-GB" sz="900" dirty="0">
                  <a:solidFill>
                    <a:srgbClr val="000000"/>
                  </a:solidFill>
                  <a:latin typeface="+mn-lt"/>
                  <a:ea typeface="Arial" panose="020B0604020202020204" pitchFamily="34" charset="0"/>
                </a:rPr>
                <a:t>to view a dropdown menu of possible slide layouts</a:t>
              </a:r>
              <a:endParaRPr lang="en-GB" sz="900" dirty="0">
                <a:latin typeface="+mn-lt"/>
                <a:ea typeface="Arial" panose="020B0604020202020204" pitchFamily="34" charset="0"/>
              </a:endParaRPr>
            </a:p>
          </p:txBody>
        </p:sp>
        <p:pic>
          <p:nvPicPr>
            <p:cNvPr id="52" name="Picture 51">
              <a:extLst>
                <a:ext uri="{FF2B5EF4-FFF2-40B4-BE49-F238E27FC236}">
                  <a16:creationId xmlns:a16="http://schemas.microsoft.com/office/drawing/2014/main" id="{24F28B2C-254C-4E59-B5F1-015A0B99C9B5}"/>
                </a:ext>
              </a:extLst>
            </p:cNvPr>
            <p:cNvPicPr>
              <a:picLocks noChangeAspect="1"/>
            </p:cNvPicPr>
            <p:nvPr userDrawn="1"/>
          </p:nvPicPr>
          <p:blipFill>
            <a:blip r:embed="rId2"/>
            <a:stretch>
              <a:fillRect/>
            </a:stretch>
          </p:blipFill>
          <p:spPr>
            <a:xfrm>
              <a:off x="3063168" y="2919416"/>
              <a:ext cx="475428" cy="176762"/>
            </a:xfrm>
            <a:prstGeom prst="rect">
              <a:avLst/>
            </a:prstGeom>
          </p:spPr>
        </p:pic>
        <p:pic>
          <p:nvPicPr>
            <p:cNvPr id="53" name="Picture 16">
              <a:extLst>
                <a:ext uri="{FF2B5EF4-FFF2-40B4-BE49-F238E27FC236}">
                  <a16:creationId xmlns:a16="http://schemas.microsoft.com/office/drawing/2014/main" id="{C185D133-198B-4E80-9EBB-081C2E90BEF9}"/>
                </a:ext>
              </a:extLst>
            </p:cNvPr>
            <p:cNvPicPr>
              <a:picLocks noChangeAspect="1"/>
            </p:cNvPicPr>
            <p:nvPr userDrawn="1"/>
          </p:nvPicPr>
          <p:blipFill>
            <a:blip r:embed="rId3"/>
            <a:stretch>
              <a:fillRect/>
            </a:stretch>
          </p:blipFill>
          <p:spPr>
            <a:xfrm>
              <a:off x="3063168" y="2235771"/>
              <a:ext cx="328881" cy="505501"/>
            </a:xfrm>
            <a:prstGeom prst="rect">
              <a:avLst/>
            </a:prstGeom>
          </p:spPr>
        </p:pic>
      </p:grpSp>
      <p:sp>
        <p:nvSpPr>
          <p:cNvPr id="13" name="TextBox 12">
            <a:extLst>
              <a:ext uri="{FF2B5EF4-FFF2-40B4-BE49-F238E27FC236}">
                <a16:creationId xmlns:a16="http://schemas.microsoft.com/office/drawing/2014/main" id="{739FCD7D-8830-4962-9C97-4387B05C0A75}"/>
              </a:ext>
            </a:extLst>
          </p:cNvPr>
          <p:cNvSpPr txBox="1"/>
          <p:nvPr userDrawn="1"/>
        </p:nvSpPr>
        <p:spPr>
          <a:xfrm>
            <a:off x="539750" y="0"/>
            <a:ext cx="11112500" cy="283906"/>
          </a:xfrm>
          <a:prstGeom prst="rect">
            <a:avLst/>
          </a:prstGeom>
          <a:solidFill>
            <a:srgbClr val="000000"/>
          </a:solidFill>
        </p:spPr>
        <p:txBody>
          <a:bodyPr wrap="square" lIns="72000" tIns="72000" rIns="72000" bIns="72000" rtlCol="0">
            <a:spAutoFit/>
          </a:bodyPr>
          <a:lstStyle/>
          <a:p>
            <a:pPr algn="ctr"/>
            <a:r>
              <a:rPr lang="en-GB" sz="900" b="1" dirty="0">
                <a:solidFill>
                  <a:schemeClr val="bg1"/>
                </a:solidFill>
              </a:rPr>
              <a:t>Make sure you delete this slide from your presentation before sharing final document or saving as a PDF. Content simply for guidance.</a:t>
            </a:r>
            <a:endParaRPr lang="en-GB" sz="900" dirty="0">
              <a:solidFill>
                <a:schemeClr val="bg1"/>
              </a:solidFill>
            </a:endParaRPr>
          </a:p>
        </p:txBody>
      </p:sp>
      <p:pic>
        <p:nvPicPr>
          <p:cNvPr id="6" name="Picture 5" descr="Calendar&#10;&#10;Description automatically generated">
            <a:extLst>
              <a:ext uri="{FF2B5EF4-FFF2-40B4-BE49-F238E27FC236}">
                <a16:creationId xmlns:a16="http://schemas.microsoft.com/office/drawing/2014/main" id="{C962A7CA-1FE2-48FE-B4A7-7079F198864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9050" y="1813067"/>
            <a:ext cx="10607336" cy="4788828"/>
          </a:xfrm>
          <a:prstGeom prst="rect">
            <a:avLst/>
          </a:prstGeom>
        </p:spPr>
      </p:pic>
    </p:spTree>
    <p:extLst>
      <p:ext uri="{BB962C8B-B14F-4D97-AF65-F5344CB8AC3E}">
        <p14:creationId xmlns:p14="http://schemas.microsoft.com/office/powerpoint/2010/main" val="333866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lor">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EF2DC4B-D394-4555-A8AD-6DDABA5CFDEA}"/>
              </a:ext>
            </a:extLst>
          </p:cNvPr>
          <p:cNvSpPr>
            <a:spLocks noGrp="1"/>
          </p:cNvSpPr>
          <p:nvPr>
            <p:ph type="dt" sz="half" idx="10"/>
          </p:nvPr>
        </p:nvSpPr>
        <p:spPr/>
        <p:txBody>
          <a:bodyPr/>
          <a:lstStyle/>
          <a:p>
            <a:fld id="{46B972A7-32C3-4CC2-BA01-C0EB8954BFFA}" type="datetime4">
              <a:rPr lang="en-GB" smtClean="0"/>
              <a:t>27 March 2024</a:t>
            </a:fld>
            <a:endParaRPr lang="en-GB" dirty="0"/>
          </a:p>
        </p:txBody>
      </p:sp>
      <p:sp>
        <p:nvSpPr>
          <p:cNvPr id="15" name="Fast overskrift">
            <a:extLst>
              <a:ext uri="{FF2B5EF4-FFF2-40B4-BE49-F238E27FC236}">
                <a16:creationId xmlns:a16="http://schemas.microsoft.com/office/drawing/2014/main" id="{E3304DD9-221A-47CD-A78A-4491E2D5468F}"/>
              </a:ext>
            </a:extLst>
          </p:cNvPr>
          <p:cNvSpPr txBox="1"/>
          <p:nvPr userDrawn="1"/>
        </p:nvSpPr>
        <p:spPr>
          <a:xfrm>
            <a:off x="539752" y="856039"/>
            <a:ext cx="11109321" cy="650171"/>
          </a:xfrm>
          <a:prstGeom prst="rect">
            <a:avLst/>
          </a:prstGeom>
          <a:noFill/>
        </p:spPr>
        <p:txBody>
          <a:bodyPr wrap="square" lIns="0" tIns="0" rIns="0" bIns="0" rtlCol="0" anchor="t" anchorCtr="0">
            <a:noAutofit/>
          </a:bodyPr>
          <a:lstStyle/>
          <a:p>
            <a:r>
              <a:rPr lang="en-GB" sz="2800" b="0" cap="none" baseline="0" noProof="1">
                <a:solidFill>
                  <a:schemeClr val="tx1"/>
                </a:solidFill>
                <a:latin typeface="+mj-lt"/>
                <a:cs typeface="Arial" panose="020B0604020202020204" pitchFamily="34" charset="0"/>
              </a:rPr>
              <a:t>Color</a:t>
            </a:r>
          </a:p>
        </p:txBody>
      </p:sp>
      <p:sp>
        <p:nvSpPr>
          <p:cNvPr id="16" name="Date Placeholder 1">
            <a:extLst>
              <a:ext uri="{FF2B5EF4-FFF2-40B4-BE49-F238E27FC236}">
                <a16:creationId xmlns:a16="http://schemas.microsoft.com/office/drawing/2014/main" id="{0D5B0305-1A28-4D5B-B39A-4EAF9BDC0CB9}"/>
              </a:ext>
            </a:extLst>
          </p:cNvPr>
          <p:cNvSpPr txBox="1">
            <a:spLocks/>
          </p:cNvSpPr>
          <p:nvPr userDrawn="1"/>
        </p:nvSpPr>
        <p:spPr>
          <a:xfrm>
            <a:off x="12193200" y="6858000"/>
            <a:ext cx="0" cy="0"/>
          </a:xfrm>
          <a:prstGeom prst="rect">
            <a:avLst/>
          </a:prstGeom>
        </p:spPr>
        <p:txBody>
          <a:bodyPr vert="horz" lIns="0" tIns="0" rIns="0" bIns="0" rtlCol="0" anchor="t" anchorCtr="0"/>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CF0F9A-7C31-45DF-9B79-CE89F0E22C73}" type="datetime4">
              <a:rPr lang="en-GB" smtClean="0"/>
              <a:pPr/>
              <a:t>27 March 2024</a:t>
            </a:fld>
            <a:endParaRPr lang="en-GB" dirty="0"/>
          </a:p>
        </p:txBody>
      </p:sp>
      <p:sp>
        <p:nvSpPr>
          <p:cNvPr id="19" name="Content Placeholder 15">
            <a:extLst>
              <a:ext uri="{FF2B5EF4-FFF2-40B4-BE49-F238E27FC236}">
                <a16:creationId xmlns:a16="http://schemas.microsoft.com/office/drawing/2014/main" id="{1FFCD1F7-1ADE-41D0-9D34-E7F2C2CEC646}"/>
              </a:ext>
            </a:extLst>
          </p:cNvPr>
          <p:cNvSpPr txBox="1">
            <a:spLocks/>
          </p:cNvSpPr>
          <p:nvPr userDrawn="1"/>
        </p:nvSpPr>
        <p:spPr>
          <a:xfrm>
            <a:off x="539750" y="1351004"/>
            <a:ext cx="11113200" cy="642553"/>
          </a:xfrm>
          <a:prstGeom prst="rect">
            <a:avLst/>
          </a:prstGeom>
        </p:spPr>
        <p:txBody>
          <a:bodyPr lIns="0" tIns="0" rIns="0" bIns="0"/>
          <a:lstStyle>
            <a:lvl1pPr marL="18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400" b="1" kern="1200" cap="none" baseline="0">
                <a:solidFill>
                  <a:schemeClr val="tx1"/>
                </a:solidFill>
                <a:latin typeface="+mj-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000" kern="1200">
                <a:solidFill>
                  <a:schemeClr val="tx1"/>
                </a:solidFill>
                <a:latin typeface="+mj-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20000"/>
              </a:lnSpc>
              <a:spcBef>
                <a:spcPts val="500"/>
              </a:spcBef>
              <a:spcAft>
                <a:spcPts val="5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90000"/>
              </a:lnSpc>
              <a:spcBef>
                <a:spcPts val="1000"/>
              </a:spcBef>
              <a:spcAft>
                <a:spcPts val="0"/>
              </a:spcAft>
              <a:buFont typeface="Arial" panose="020B0604020202020204" pitchFamily="34" charset="0"/>
              <a:buChar char="​"/>
              <a:defRPr sz="6000" kern="1200" baseline="0">
                <a:solidFill>
                  <a:schemeClr val="tx1"/>
                </a:solidFill>
                <a:latin typeface="+mj-lt"/>
                <a:ea typeface="+mn-ea"/>
                <a:cs typeface="+mn-cs"/>
              </a:defRPr>
            </a:lvl9pPr>
          </a:lstStyle>
          <a:p>
            <a:pPr lvl="3"/>
            <a:r>
              <a:rPr lang="en-GB" dirty="0"/>
              <a:t>Our brand is bright, colorful and impactful.</a:t>
            </a:r>
          </a:p>
        </p:txBody>
      </p:sp>
      <p:grpSp>
        <p:nvGrpSpPr>
          <p:cNvPr id="20" name="Group 19">
            <a:extLst>
              <a:ext uri="{FF2B5EF4-FFF2-40B4-BE49-F238E27FC236}">
                <a16:creationId xmlns:a16="http://schemas.microsoft.com/office/drawing/2014/main" id="{D6F54DF0-DF59-462A-AE2E-329B650094A8}"/>
              </a:ext>
            </a:extLst>
          </p:cNvPr>
          <p:cNvGrpSpPr/>
          <p:nvPr userDrawn="1"/>
        </p:nvGrpSpPr>
        <p:grpSpPr>
          <a:xfrm>
            <a:off x="479027" y="1670313"/>
            <a:ext cx="4609648" cy="3386413"/>
            <a:chOff x="479027" y="1670313"/>
            <a:chExt cx="4609648" cy="3386413"/>
          </a:xfrm>
        </p:grpSpPr>
        <p:grpSp>
          <p:nvGrpSpPr>
            <p:cNvPr id="21" name="Group 20">
              <a:extLst>
                <a:ext uri="{FF2B5EF4-FFF2-40B4-BE49-F238E27FC236}">
                  <a16:creationId xmlns:a16="http://schemas.microsoft.com/office/drawing/2014/main" id="{2153E6CF-D980-4AC2-B917-423D49D03C7C}"/>
                </a:ext>
              </a:extLst>
            </p:cNvPr>
            <p:cNvGrpSpPr/>
            <p:nvPr/>
          </p:nvGrpSpPr>
          <p:grpSpPr>
            <a:xfrm>
              <a:off x="479027" y="1670313"/>
              <a:ext cx="4609648" cy="3386413"/>
              <a:chOff x="479027" y="1670313"/>
              <a:chExt cx="4609648" cy="3386413"/>
            </a:xfrm>
          </p:grpSpPr>
          <p:sp>
            <p:nvSpPr>
              <p:cNvPr id="23" name="TextBox 22">
                <a:extLst>
                  <a:ext uri="{FF2B5EF4-FFF2-40B4-BE49-F238E27FC236}">
                    <a16:creationId xmlns:a16="http://schemas.microsoft.com/office/drawing/2014/main" id="{EDC765DA-25C8-4675-BEC9-284CFC03EE94}"/>
                  </a:ext>
                </a:extLst>
              </p:cNvPr>
              <p:cNvSpPr txBox="1"/>
              <p:nvPr/>
            </p:nvSpPr>
            <p:spPr>
              <a:xfrm>
                <a:off x="539750" y="4593266"/>
                <a:ext cx="4525075" cy="463460"/>
              </a:xfrm>
              <a:prstGeom prst="rect">
                <a:avLst/>
              </a:prstGeom>
              <a:noFill/>
            </p:spPr>
            <p:txBody>
              <a:bodyPr wrap="square" lIns="0" tIns="0" rIns="0" bIns="0">
                <a:spAutoFit/>
              </a:bodyPr>
              <a:lstStyle/>
              <a:p>
                <a:pPr marL="0" lvl="7">
                  <a:lnSpc>
                    <a:spcPct val="130000"/>
                  </a:lnSpc>
                  <a:spcAft>
                    <a:spcPts val="600"/>
                  </a:spcAft>
                </a:pPr>
                <a:r>
                  <a:rPr lang="en-GB" sz="800" dirty="0">
                    <a:solidFill>
                      <a:schemeClr val="accent5">
                        <a:lumMod val="50000"/>
                      </a:schemeClr>
                    </a:solidFill>
                  </a:rPr>
                  <a:t>Our secondary colors are bright and colorful, but used to support the primary color, and never lead the brand experience. </a:t>
                </a:r>
                <a:r>
                  <a:rPr lang="en-GB" sz="800" b="1" dirty="0">
                    <a:solidFill>
                      <a:schemeClr val="accent5">
                        <a:lumMod val="50000"/>
                      </a:schemeClr>
                    </a:solidFill>
                  </a:rPr>
                  <a:t>The order of colors here is the recommended succession for charts and graphs.</a:t>
                </a:r>
              </a:p>
            </p:txBody>
          </p:sp>
          <p:pic>
            <p:nvPicPr>
              <p:cNvPr id="24" name="Picture 23" descr="Chart, treemap chart&#10;&#10;Description automatically generated">
                <a:extLst>
                  <a:ext uri="{FF2B5EF4-FFF2-40B4-BE49-F238E27FC236}">
                    <a16:creationId xmlns:a16="http://schemas.microsoft.com/office/drawing/2014/main" id="{2739C435-1BC2-48B8-B3C2-DEF880A914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027" y="1670313"/>
                <a:ext cx="4609648" cy="2920784"/>
              </a:xfrm>
              <a:prstGeom prst="rect">
                <a:avLst/>
              </a:prstGeom>
            </p:spPr>
          </p:pic>
        </p:grpSp>
        <p:sp>
          <p:nvSpPr>
            <p:cNvPr id="22" name="TextBox 21">
              <a:extLst>
                <a:ext uri="{FF2B5EF4-FFF2-40B4-BE49-F238E27FC236}">
                  <a16:creationId xmlns:a16="http://schemas.microsoft.com/office/drawing/2014/main" id="{A82B6464-6127-46FB-A9BA-811D2BE5C835}"/>
                </a:ext>
              </a:extLst>
            </p:cNvPr>
            <p:cNvSpPr txBox="1"/>
            <p:nvPr/>
          </p:nvSpPr>
          <p:spPr>
            <a:xfrm>
              <a:off x="2239963" y="2262486"/>
              <a:ext cx="2673956" cy="623504"/>
            </a:xfrm>
            <a:prstGeom prst="rect">
              <a:avLst/>
            </a:prstGeom>
            <a:noFill/>
          </p:spPr>
          <p:txBody>
            <a:bodyPr wrap="square" lIns="0" tIns="0" rIns="0" bIns="0">
              <a:spAutoFit/>
            </a:bodyPr>
            <a:lstStyle/>
            <a:p>
              <a:pPr marL="0" lvl="7" indent="0">
                <a:lnSpc>
                  <a:spcPct val="130000"/>
                </a:lnSpc>
                <a:spcAft>
                  <a:spcPts val="600"/>
                </a:spcAft>
                <a:buNone/>
                <a:tabLst>
                  <a:tab pos="361950" algn="ctr"/>
                </a:tabLst>
              </a:pPr>
              <a:r>
                <a:rPr lang="en-GB" sz="800" dirty="0">
                  <a:solidFill>
                    <a:schemeClr val="bg1"/>
                  </a:solidFill>
                </a:rPr>
                <a:t>Our primary color is the Grapefruit color found in our logo. This is the color we most want associated with our brand and should be the preference whenever choosing a leading color.</a:t>
              </a:r>
            </a:p>
          </p:txBody>
        </p:sp>
      </p:grpSp>
      <p:sp>
        <p:nvSpPr>
          <p:cNvPr id="25" name="TextBox 24">
            <a:extLst>
              <a:ext uri="{FF2B5EF4-FFF2-40B4-BE49-F238E27FC236}">
                <a16:creationId xmlns:a16="http://schemas.microsoft.com/office/drawing/2014/main" id="{137E6CA9-5AE8-4F95-82BC-FF088FE51DD2}"/>
              </a:ext>
            </a:extLst>
          </p:cNvPr>
          <p:cNvSpPr txBox="1"/>
          <p:nvPr userDrawn="1"/>
        </p:nvSpPr>
        <p:spPr>
          <a:xfrm>
            <a:off x="529451" y="1707711"/>
            <a:ext cx="1710512" cy="169277"/>
          </a:xfrm>
          <a:prstGeom prst="rect">
            <a:avLst/>
          </a:prstGeom>
          <a:noFill/>
        </p:spPr>
        <p:txBody>
          <a:bodyPr wrap="square" lIns="0" tIns="0" rIns="0" bIns="0">
            <a:spAutoFit/>
          </a:bodyPr>
          <a:lstStyle/>
          <a:p>
            <a:pPr marL="0" lvl="7">
              <a:spcAft>
                <a:spcPts val="900"/>
              </a:spcAft>
            </a:pPr>
            <a:r>
              <a:rPr lang="en-GB" sz="1100" dirty="0">
                <a:latin typeface="+mj-lt"/>
              </a:rPr>
              <a:t>Primary color</a:t>
            </a:r>
          </a:p>
        </p:txBody>
      </p:sp>
      <p:sp>
        <p:nvSpPr>
          <p:cNvPr id="26" name="TextBox 25">
            <a:extLst>
              <a:ext uri="{FF2B5EF4-FFF2-40B4-BE49-F238E27FC236}">
                <a16:creationId xmlns:a16="http://schemas.microsoft.com/office/drawing/2014/main" id="{7F4FE3A0-43FF-4E9C-95A0-9F72F1163943}"/>
              </a:ext>
            </a:extLst>
          </p:cNvPr>
          <p:cNvSpPr txBox="1"/>
          <p:nvPr userDrawn="1"/>
        </p:nvSpPr>
        <p:spPr>
          <a:xfrm>
            <a:off x="532087" y="3398106"/>
            <a:ext cx="1707876" cy="169277"/>
          </a:xfrm>
          <a:prstGeom prst="rect">
            <a:avLst/>
          </a:prstGeom>
          <a:noFill/>
        </p:spPr>
        <p:txBody>
          <a:bodyPr wrap="square" lIns="0" tIns="0" rIns="0" bIns="0">
            <a:spAutoFit/>
          </a:bodyPr>
          <a:lstStyle/>
          <a:p>
            <a:pPr marL="0" lvl="7">
              <a:spcAft>
                <a:spcPts val="900"/>
              </a:spcAft>
            </a:pPr>
            <a:r>
              <a:rPr lang="en-GB" sz="1100" dirty="0">
                <a:latin typeface="+mj-lt"/>
              </a:rPr>
              <a:t>Secondary colors</a:t>
            </a:r>
          </a:p>
        </p:txBody>
      </p:sp>
      <p:sp>
        <p:nvSpPr>
          <p:cNvPr id="27" name="TextBox 26">
            <a:extLst>
              <a:ext uri="{FF2B5EF4-FFF2-40B4-BE49-F238E27FC236}">
                <a16:creationId xmlns:a16="http://schemas.microsoft.com/office/drawing/2014/main" id="{880F1AB4-9CF1-482C-85EE-AAEE406CB061}"/>
              </a:ext>
            </a:extLst>
          </p:cNvPr>
          <p:cNvSpPr txBox="1"/>
          <p:nvPr userDrawn="1"/>
        </p:nvSpPr>
        <p:spPr>
          <a:xfrm>
            <a:off x="5245100" y="1707711"/>
            <a:ext cx="1669740" cy="169277"/>
          </a:xfrm>
          <a:prstGeom prst="rect">
            <a:avLst/>
          </a:prstGeom>
          <a:noFill/>
        </p:spPr>
        <p:txBody>
          <a:bodyPr wrap="square" lIns="0" tIns="0" rIns="0" bIns="0">
            <a:spAutoFit/>
          </a:bodyPr>
          <a:lstStyle/>
          <a:p>
            <a:pPr marL="0" lvl="7">
              <a:spcAft>
                <a:spcPts val="900"/>
              </a:spcAft>
            </a:pPr>
            <a:r>
              <a:rPr lang="en-GB" sz="1100" dirty="0">
                <a:latin typeface="+mj-lt"/>
              </a:rPr>
              <a:t>Tints and shades</a:t>
            </a:r>
          </a:p>
        </p:txBody>
      </p:sp>
      <p:sp>
        <p:nvSpPr>
          <p:cNvPr id="28" name="TextBox 27">
            <a:extLst>
              <a:ext uri="{FF2B5EF4-FFF2-40B4-BE49-F238E27FC236}">
                <a16:creationId xmlns:a16="http://schemas.microsoft.com/office/drawing/2014/main" id="{5267F5C1-1B1B-4049-8E1D-E0CFF34749B7}"/>
              </a:ext>
            </a:extLst>
          </p:cNvPr>
          <p:cNvSpPr txBox="1"/>
          <p:nvPr userDrawn="1"/>
        </p:nvSpPr>
        <p:spPr>
          <a:xfrm>
            <a:off x="5245100" y="4593266"/>
            <a:ext cx="3700256" cy="303416"/>
          </a:xfrm>
          <a:prstGeom prst="rect">
            <a:avLst/>
          </a:prstGeom>
          <a:noFill/>
        </p:spPr>
        <p:txBody>
          <a:bodyPr wrap="square" lIns="0" tIns="0" rIns="0" bIns="0">
            <a:spAutoFit/>
          </a:bodyPr>
          <a:lstStyle/>
          <a:p>
            <a:pPr marL="0" lvl="7">
              <a:lnSpc>
                <a:spcPct val="130000"/>
              </a:lnSpc>
              <a:spcAft>
                <a:spcPts val="600"/>
              </a:spcAft>
            </a:pPr>
            <a:r>
              <a:rPr lang="en-GB" sz="800" dirty="0">
                <a:solidFill>
                  <a:schemeClr val="accent5">
                    <a:lumMod val="50000"/>
                  </a:schemeClr>
                </a:solidFill>
              </a:rPr>
              <a:t>To maximise flexibility for charts, graphs and information design we have two lighter tints and two darker shades of each of our primary and secondary colors.</a:t>
            </a:r>
          </a:p>
        </p:txBody>
      </p:sp>
      <p:pic>
        <p:nvPicPr>
          <p:cNvPr id="29" name="Picture 28">
            <a:extLst>
              <a:ext uri="{FF2B5EF4-FFF2-40B4-BE49-F238E27FC236}">
                <a16:creationId xmlns:a16="http://schemas.microsoft.com/office/drawing/2014/main" id="{2DF5ED91-4FE1-4951-A397-2296FF2944E1}"/>
              </a:ext>
            </a:extLst>
          </p:cNvPr>
          <p:cNvPicPr>
            <a:picLocks noChangeAspect="1"/>
          </p:cNvPicPr>
          <p:nvPr userDrawn="1"/>
        </p:nvPicPr>
        <p:blipFill>
          <a:blip r:embed="rId3"/>
          <a:stretch>
            <a:fillRect/>
          </a:stretch>
        </p:blipFill>
        <p:spPr>
          <a:xfrm rot="16200000">
            <a:off x="6208785" y="3987637"/>
            <a:ext cx="1646588" cy="3594265"/>
          </a:xfrm>
          <a:prstGeom prst="rect">
            <a:avLst/>
          </a:prstGeom>
        </p:spPr>
      </p:pic>
      <p:sp>
        <p:nvSpPr>
          <p:cNvPr id="30" name="TextBox 29">
            <a:extLst>
              <a:ext uri="{FF2B5EF4-FFF2-40B4-BE49-F238E27FC236}">
                <a16:creationId xmlns:a16="http://schemas.microsoft.com/office/drawing/2014/main" id="{5FAA2576-F949-4A48-8CDA-9957A0EA33AD}"/>
              </a:ext>
            </a:extLst>
          </p:cNvPr>
          <p:cNvSpPr txBox="1"/>
          <p:nvPr userDrawn="1"/>
        </p:nvSpPr>
        <p:spPr>
          <a:xfrm>
            <a:off x="5245100" y="6645713"/>
            <a:ext cx="3700256" cy="143373"/>
          </a:xfrm>
          <a:prstGeom prst="rect">
            <a:avLst/>
          </a:prstGeom>
          <a:noFill/>
        </p:spPr>
        <p:txBody>
          <a:bodyPr wrap="square" lIns="0" tIns="0" rIns="0" bIns="0">
            <a:spAutoFit/>
          </a:bodyPr>
          <a:lstStyle/>
          <a:p>
            <a:pPr marL="0" lvl="7">
              <a:lnSpc>
                <a:spcPct val="130000"/>
              </a:lnSpc>
              <a:spcAft>
                <a:spcPts val="600"/>
              </a:spcAft>
            </a:pPr>
            <a:r>
              <a:rPr lang="en-GB" sz="800" dirty="0"/>
              <a:t>We use cooler grays rather than simple black tones. </a:t>
            </a:r>
          </a:p>
        </p:txBody>
      </p:sp>
      <p:grpSp>
        <p:nvGrpSpPr>
          <p:cNvPr id="31" name="Group 30">
            <a:extLst>
              <a:ext uri="{FF2B5EF4-FFF2-40B4-BE49-F238E27FC236}">
                <a16:creationId xmlns:a16="http://schemas.microsoft.com/office/drawing/2014/main" id="{FABF4BF0-4197-4025-8016-4F9E54B3D6A3}"/>
              </a:ext>
            </a:extLst>
          </p:cNvPr>
          <p:cNvGrpSpPr/>
          <p:nvPr userDrawn="1"/>
        </p:nvGrpSpPr>
        <p:grpSpPr>
          <a:xfrm>
            <a:off x="9010650" y="912798"/>
            <a:ext cx="2641350" cy="1017621"/>
            <a:chOff x="9010650" y="912798"/>
            <a:chExt cx="2641350" cy="1017621"/>
          </a:xfrm>
        </p:grpSpPr>
        <p:sp>
          <p:nvSpPr>
            <p:cNvPr id="32" name="TextBox 31">
              <a:extLst>
                <a:ext uri="{FF2B5EF4-FFF2-40B4-BE49-F238E27FC236}">
                  <a16:creationId xmlns:a16="http://schemas.microsoft.com/office/drawing/2014/main" id="{270B54DE-7D0C-480F-A75D-C6DAC3715816}"/>
                </a:ext>
              </a:extLst>
            </p:cNvPr>
            <p:cNvSpPr txBox="1"/>
            <p:nvPr/>
          </p:nvSpPr>
          <p:spPr>
            <a:xfrm>
              <a:off x="9010650" y="912798"/>
              <a:ext cx="1669740" cy="169277"/>
            </a:xfrm>
            <a:prstGeom prst="rect">
              <a:avLst/>
            </a:prstGeom>
            <a:noFill/>
          </p:spPr>
          <p:txBody>
            <a:bodyPr wrap="square" lIns="0" tIns="0" rIns="0" bIns="0">
              <a:spAutoFit/>
            </a:bodyPr>
            <a:lstStyle/>
            <a:p>
              <a:pPr marL="0" lvl="7">
                <a:spcAft>
                  <a:spcPts val="900"/>
                </a:spcAft>
              </a:pPr>
              <a:r>
                <a:rPr lang="en-GB" sz="1100" dirty="0">
                  <a:latin typeface="+mj-lt"/>
                </a:rPr>
                <a:t>Color in this template</a:t>
              </a:r>
            </a:p>
          </p:txBody>
        </p:sp>
        <p:sp>
          <p:nvSpPr>
            <p:cNvPr id="33" name="TextBox 32">
              <a:extLst>
                <a:ext uri="{FF2B5EF4-FFF2-40B4-BE49-F238E27FC236}">
                  <a16:creationId xmlns:a16="http://schemas.microsoft.com/office/drawing/2014/main" id="{DCD5DDF4-5A47-4222-88B3-7D7864E2284A}"/>
                </a:ext>
              </a:extLst>
            </p:cNvPr>
            <p:cNvSpPr txBox="1"/>
            <p:nvPr/>
          </p:nvSpPr>
          <p:spPr>
            <a:xfrm>
              <a:off x="9010650" y="1146871"/>
              <a:ext cx="2641350" cy="783548"/>
            </a:xfrm>
            <a:prstGeom prst="rect">
              <a:avLst/>
            </a:prstGeom>
            <a:noFill/>
          </p:spPr>
          <p:txBody>
            <a:bodyPr wrap="square" lIns="0" tIns="0" rIns="0" bIns="0">
              <a:spAutoFit/>
            </a:bodyPr>
            <a:lstStyle/>
            <a:p>
              <a:pPr marL="0" lvl="7">
                <a:lnSpc>
                  <a:spcPct val="130000"/>
                </a:lnSpc>
                <a:spcAft>
                  <a:spcPts val="600"/>
                </a:spcAft>
              </a:pPr>
              <a:r>
                <a:rPr lang="en-GB" sz="800" dirty="0">
                  <a:solidFill>
                    <a:schemeClr val="accent5">
                      <a:lumMod val="50000"/>
                    </a:schemeClr>
                  </a:solidFill>
                </a:rPr>
                <a:t>Our brand palette has been implemented in this template. However Microsoft Office generates its own version of Tints and Shades – see ‘Theme Colors’. The accurate representations of our tints and shades can be seen in ‘Custom Colors’. Please use these. </a:t>
              </a:r>
            </a:p>
          </p:txBody>
        </p:sp>
      </p:grpSp>
      <p:sp>
        <p:nvSpPr>
          <p:cNvPr id="34" name="TextBox 33">
            <a:extLst>
              <a:ext uri="{FF2B5EF4-FFF2-40B4-BE49-F238E27FC236}">
                <a16:creationId xmlns:a16="http://schemas.microsoft.com/office/drawing/2014/main" id="{D7872319-EE3D-4435-97C1-9A1BACD2731A}"/>
              </a:ext>
            </a:extLst>
          </p:cNvPr>
          <p:cNvSpPr txBox="1"/>
          <p:nvPr userDrawn="1"/>
        </p:nvSpPr>
        <p:spPr>
          <a:xfrm>
            <a:off x="10896673" y="4002127"/>
            <a:ext cx="1160586" cy="276999"/>
          </a:xfrm>
          <a:prstGeom prst="rect">
            <a:avLst/>
          </a:prstGeom>
          <a:noFill/>
        </p:spPr>
        <p:txBody>
          <a:bodyPr wrap="square" lIns="0" tIns="0" rIns="0" bIns="0">
            <a:spAutoFit/>
          </a:bodyPr>
          <a:lstStyle/>
          <a:p>
            <a:pPr marL="0" lvl="7">
              <a:spcAft>
                <a:spcPts val="900"/>
              </a:spcAft>
            </a:pPr>
            <a:r>
              <a:rPr lang="en-GB" sz="900" dirty="0">
                <a:latin typeface="+mj-lt"/>
              </a:rPr>
              <a:t>Accurate </a:t>
            </a:r>
            <a:br>
              <a:rPr lang="en-GB" sz="900" dirty="0">
                <a:latin typeface="+mj-lt"/>
              </a:rPr>
            </a:br>
            <a:r>
              <a:rPr lang="en-GB" sz="900" dirty="0">
                <a:latin typeface="+mj-lt"/>
              </a:rPr>
              <a:t>Tints and Shades</a:t>
            </a:r>
          </a:p>
        </p:txBody>
      </p:sp>
      <p:grpSp>
        <p:nvGrpSpPr>
          <p:cNvPr id="35" name="Group 34">
            <a:extLst>
              <a:ext uri="{FF2B5EF4-FFF2-40B4-BE49-F238E27FC236}">
                <a16:creationId xmlns:a16="http://schemas.microsoft.com/office/drawing/2014/main" id="{0FFDE7EF-C38B-455E-A987-C6DDAC27AD23}"/>
              </a:ext>
            </a:extLst>
          </p:cNvPr>
          <p:cNvGrpSpPr/>
          <p:nvPr userDrawn="1"/>
        </p:nvGrpSpPr>
        <p:grpSpPr>
          <a:xfrm>
            <a:off x="9007855" y="2170090"/>
            <a:ext cx="1657143" cy="3600000"/>
            <a:chOff x="9455956" y="2197272"/>
            <a:chExt cx="1657143" cy="3600000"/>
          </a:xfrm>
        </p:grpSpPr>
        <p:pic>
          <p:nvPicPr>
            <p:cNvPr id="36" name="Picture 35">
              <a:extLst>
                <a:ext uri="{FF2B5EF4-FFF2-40B4-BE49-F238E27FC236}">
                  <a16:creationId xmlns:a16="http://schemas.microsoft.com/office/drawing/2014/main" id="{4C3E0F6F-C151-4FA0-937D-B2F79F991C1E}"/>
                </a:ext>
              </a:extLst>
            </p:cNvPr>
            <p:cNvPicPr>
              <a:picLocks noChangeAspect="1"/>
            </p:cNvPicPr>
            <p:nvPr/>
          </p:nvPicPr>
          <p:blipFill>
            <a:blip r:embed="rId4"/>
            <a:stretch>
              <a:fillRect/>
            </a:stretch>
          </p:blipFill>
          <p:spPr>
            <a:xfrm>
              <a:off x="9455956" y="2197272"/>
              <a:ext cx="1657143" cy="3600000"/>
            </a:xfrm>
            <a:prstGeom prst="rect">
              <a:avLst/>
            </a:prstGeom>
          </p:spPr>
        </p:pic>
        <p:sp>
          <p:nvSpPr>
            <p:cNvPr id="37" name="Rectangle 36">
              <a:extLst>
                <a:ext uri="{FF2B5EF4-FFF2-40B4-BE49-F238E27FC236}">
                  <a16:creationId xmlns:a16="http://schemas.microsoft.com/office/drawing/2014/main" id="{0872A292-8B52-4964-9112-56CBAD3E45AE}"/>
                </a:ext>
              </a:extLst>
            </p:cNvPr>
            <p:cNvSpPr/>
            <p:nvPr/>
          </p:nvSpPr>
          <p:spPr>
            <a:xfrm>
              <a:off x="9455957" y="2484424"/>
              <a:ext cx="1657142" cy="16900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1796" dirty="0"/>
            </a:p>
          </p:txBody>
        </p:sp>
        <p:cxnSp>
          <p:nvCxnSpPr>
            <p:cNvPr id="38" name="Straight Connector 37">
              <a:extLst>
                <a:ext uri="{FF2B5EF4-FFF2-40B4-BE49-F238E27FC236}">
                  <a16:creationId xmlns:a16="http://schemas.microsoft.com/office/drawing/2014/main" id="{DF57F15C-BBDF-4EA6-9E8B-FBAEECDCE7E6}"/>
                </a:ext>
              </a:extLst>
            </p:cNvPr>
            <p:cNvCxnSpPr>
              <a:cxnSpLocks/>
            </p:cNvCxnSpPr>
            <p:nvPr/>
          </p:nvCxnSpPr>
          <p:spPr>
            <a:xfrm>
              <a:off x="9514740" y="2788164"/>
              <a:ext cx="1535707" cy="55337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8F876CC-D38D-43D7-87DA-A66148030559}"/>
                </a:ext>
              </a:extLst>
            </p:cNvPr>
            <p:cNvCxnSpPr>
              <a:cxnSpLocks/>
            </p:cNvCxnSpPr>
            <p:nvPr/>
          </p:nvCxnSpPr>
          <p:spPr>
            <a:xfrm flipV="1">
              <a:off x="9549194" y="2792261"/>
              <a:ext cx="1508077" cy="54927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9F8AEB-0655-4C5E-AF37-1B07DE08DF31}"/>
                </a:ext>
              </a:extLst>
            </p:cNvPr>
            <p:cNvCxnSpPr>
              <a:cxnSpLocks/>
            </p:cNvCxnSpPr>
            <p:nvPr/>
          </p:nvCxnSpPr>
          <p:spPr>
            <a:xfrm>
              <a:off x="9490182" y="4995714"/>
              <a:ext cx="1567089" cy="12749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05C374D-00E0-4A0F-9CD2-4DA618DC7539}"/>
                </a:ext>
              </a:extLst>
            </p:cNvPr>
            <p:cNvCxnSpPr>
              <a:cxnSpLocks/>
            </p:cNvCxnSpPr>
            <p:nvPr/>
          </p:nvCxnSpPr>
          <p:spPr>
            <a:xfrm flipV="1">
              <a:off x="9487608" y="4986735"/>
              <a:ext cx="1569663" cy="1256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6F7074EF-171A-4D9B-B068-952C5587CDF9}"/>
                </a:ext>
              </a:extLst>
            </p:cNvPr>
            <p:cNvSpPr/>
            <p:nvPr/>
          </p:nvSpPr>
          <p:spPr>
            <a:xfrm>
              <a:off x="9455957" y="3745005"/>
              <a:ext cx="1657142" cy="91742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1796" dirty="0"/>
            </a:p>
          </p:txBody>
        </p:sp>
      </p:grpSp>
      <p:sp>
        <p:nvSpPr>
          <p:cNvPr id="43" name="TextBox 42">
            <a:extLst>
              <a:ext uri="{FF2B5EF4-FFF2-40B4-BE49-F238E27FC236}">
                <a16:creationId xmlns:a16="http://schemas.microsoft.com/office/drawing/2014/main" id="{9428F3F4-9158-47EC-B4E2-202606F07D20}"/>
              </a:ext>
            </a:extLst>
          </p:cNvPr>
          <p:cNvSpPr txBox="1"/>
          <p:nvPr userDrawn="1"/>
        </p:nvSpPr>
        <p:spPr>
          <a:xfrm>
            <a:off x="10896673" y="2378230"/>
            <a:ext cx="896471" cy="276999"/>
          </a:xfrm>
          <a:prstGeom prst="rect">
            <a:avLst/>
          </a:prstGeom>
          <a:noFill/>
        </p:spPr>
        <p:txBody>
          <a:bodyPr wrap="square" lIns="0" tIns="0" rIns="0" bIns="0">
            <a:spAutoFit/>
          </a:bodyPr>
          <a:lstStyle/>
          <a:p>
            <a:pPr marL="0" lvl="7">
              <a:spcAft>
                <a:spcPts val="900"/>
              </a:spcAft>
            </a:pPr>
            <a:r>
              <a:rPr lang="en-GB" sz="900" dirty="0">
                <a:latin typeface="+mj-lt"/>
              </a:rPr>
              <a:t>Accurate Color Palette</a:t>
            </a:r>
          </a:p>
        </p:txBody>
      </p:sp>
      <p:sp>
        <p:nvSpPr>
          <p:cNvPr id="44" name="Right Brace 43">
            <a:extLst>
              <a:ext uri="{FF2B5EF4-FFF2-40B4-BE49-F238E27FC236}">
                <a16:creationId xmlns:a16="http://schemas.microsoft.com/office/drawing/2014/main" id="{D289287E-F308-48CE-9ACD-5704CE1DD5FC}"/>
              </a:ext>
            </a:extLst>
          </p:cNvPr>
          <p:cNvSpPr/>
          <p:nvPr userDrawn="1"/>
        </p:nvSpPr>
        <p:spPr>
          <a:xfrm>
            <a:off x="10729881" y="3717823"/>
            <a:ext cx="101909" cy="917429"/>
          </a:xfrm>
          <a:prstGeom prst="rightBrace">
            <a:avLst/>
          </a:prstGeom>
          <a:ln w="63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45" name="Right Brace 44">
            <a:extLst>
              <a:ext uri="{FF2B5EF4-FFF2-40B4-BE49-F238E27FC236}">
                <a16:creationId xmlns:a16="http://schemas.microsoft.com/office/drawing/2014/main" id="{F79DB01F-A6C0-4A6A-AB9C-90056332F177}"/>
              </a:ext>
            </a:extLst>
          </p:cNvPr>
          <p:cNvSpPr/>
          <p:nvPr userDrawn="1"/>
        </p:nvSpPr>
        <p:spPr>
          <a:xfrm>
            <a:off x="10729881" y="2432525"/>
            <a:ext cx="101909" cy="215325"/>
          </a:xfrm>
          <a:prstGeom prst="rightBrace">
            <a:avLst/>
          </a:prstGeom>
          <a:ln w="63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46" name="TextBox 45">
            <a:extLst>
              <a:ext uri="{FF2B5EF4-FFF2-40B4-BE49-F238E27FC236}">
                <a16:creationId xmlns:a16="http://schemas.microsoft.com/office/drawing/2014/main" id="{6B69AB81-24F4-4CC4-B25A-547E13BA755E}"/>
              </a:ext>
            </a:extLst>
          </p:cNvPr>
          <p:cNvSpPr txBox="1"/>
          <p:nvPr userDrawn="1"/>
        </p:nvSpPr>
        <p:spPr>
          <a:xfrm>
            <a:off x="10896673" y="4953147"/>
            <a:ext cx="896471" cy="138499"/>
          </a:xfrm>
          <a:prstGeom prst="rect">
            <a:avLst/>
          </a:prstGeom>
          <a:noFill/>
        </p:spPr>
        <p:txBody>
          <a:bodyPr wrap="square" lIns="0" tIns="0" rIns="0" bIns="0">
            <a:spAutoFit/>
          </a:bodyPr>
          <a:lstStyle/>
          <a:p>
            <a:pPr marL="0" lvl="7">
              <a:spcAft>
                <a:spcPts val="900"/>
              </a:spcAft>
            </a:pPr>
            <a:r>
              <a:rPr lang="en-GB" sz="900" dirty="0">
                <a:latin typeface="+mj-lt"/>
              </a:rPr>
              <a:t>Do not use</a:t>
            </a:r>
          </a:p>
        </p:txBody>
      </p:sp>
      <p:sp>
        <p:nvSpPr>
          <p:cNvPr id="47" name="Right Brace 46">
            <a:extLst>
              <a:ext uri="{FF2B5EF4-FFF2-40B4-BE49-F238E27FC236}">
                <a16:creationId xmlns:a16="http://schemas.microsoft.com/office/drawing/2014/main" id="{75DA57BE-8E9D-4EFC-82B5-A12198AB40AC}"/>
              </a:ext>
            </a:extLst>
          </p:cNvPr>
          <p:cNvSpPr/>
          <p:nvPr userDrawn="1"/>
        </p:nvSpPr>
        <p:spPr>
          <a:xfrm>
            <a:off x="10729881" y="4914733"/>
            <a:ext cx="101909" cy="215325"/>
          </a:xfrm>
          <a:prstGeom prst="rightBrace">
            <a:avLst/>
          </a:prstGeom>
          <a:ln w="63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nvGrpSpPr>
          <p:cNvPr id="48" name="Group 47">
            <a:extLst>
              <a:ext uri="{FF2B5EF4-FFF2-40B4-BE49-F238E27FC236}">
                <a16:creationId xmlns:a16="http://schemas.microsoft.com/office/drawing/2014/main" id="{E46DC891-350E-4C6D-BC75-E152BDF60806}"/>
              </a:ext>
            </a:extLst>
          </p:cNvPr>
          <p:cNvGrpSpPr/>
          <p:nvPr userDrawn="1"/>
        </p:nvGrpSpPr>
        <p:grpSpPr>
          <a:xfrm>
            <a:off x="5104328" y="1850682"/>
            <a:ext cx="3768331" cy="2713198"/>
            <a:chOff x="5104328" y="1850682"/>
            <a:chExt cx="3768331" cy="2713198"/>
          </a:xfrm>
        </p:grpSpPr>
        <p:pic>
          <p:nvPicPr>
            <p:cNvPr id="49" name="Picture 48" descr="A picture containing table&#10;&#10;Description automatically generated">
              <a:extLst>
                <a:ext uri="{FF2B5EF4-FFF2-40B4-BE49-F238E27FC236}">
                  <a16:creationId xmlns:a16="http://schemas.microsoft.com/office/drawing/2014/main" id="{F8587D87-967B-49FC-A898-81C08BE34E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4328" y="1850682"/>
              <a:ext cx="3768331" cy="2713198"/>
            </a:xfrm>
            <a:prstGeom prst="rect">
              <a:avLst/>
            </a:prstGeom>
          </p:spPr>
        </p:pic>
        <p:sp>
          <p:nvSpPr>
            <p:cNvPr id="50" name="Rectangle 49">
              <a:extLst>
                <a:ext uri="{FF2B5EF4-FFF2-40B4-BE49-F238E27FC236}">
                  <a16:creationId xmlns:a16="http://schemas.microsoft.com/office/drawing/2014/main" id="{58F87445-560E-4A16-935D-28558C225404}"/>
                </a:ext>
              </a:extLst>
            </p:cNvPr>
            <p:cNvSpPr/>
            <p:nvPr/>
          </p:nvSpPr>
          <p:spPr>
            <a:xfrm>
              <a:off x="5266784" y="2469539"/>
              <a:ext cx="3594265" cy="174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tabLst>
                  <a:tab pos="1708150" algn="ctr"/>
                  <a:tab pos="3044825" algn="ctr"/>
                </a:tabLst>
              </a:pPr>
              <a:r>
                <a:rPr lang="en-GB" sz="900" dirty="0">
                  <a:solidFill>
                    <a:schemeClr val="tx1"/>
                  </a:solidFill>
                  <a:latin typeface="+mj-lt"/>
                </a:rPr>
                <a:t>Lighter Tints	Core Color	Darker Shades</a:t>
              </a:r>
            </a:p>
          </p:txBody>
        </p:sp>
      </p:grpSp>
      <p:sp>
        <p:nvSpPr>
          <p:cNvPr id="2" name="TextBox 1">
            <a:extLst>
              <a:ext uri="{FF2B5EF4-FFF2-40B4-BE49-F238E27FC236}">
                <a16:creationId xmlns:a16="http://schemas.microsoft.com/office/drawing/2014/main" id="{3DD012F3-7163-484E-8558-538D044E809A}"/>
              </a:ext>
            </a:extLst>
          </p:cNvPr>
          <p:cNvSpPr txBox="1"/>
          <p:nvPr userDrawn="1"/>
        </p:nvSpPr>
        <p:spPr>
          <a:xfrm>
            <a:off x="541625" y="6142306"/>
            <a:ext cx="4032000" cy="123111"/>
          </a:xfrm>
          <a:prstGeom prst="rect">
            <a:avLst/>
          </a:prstGeom>
          <a:noFill/>
        </p:spPr>
        <p:txBody>
          <a:bodyPr wrap="square" lIns="0" tIns="0" rIns="0" bIns="0" rtlCol="0">
            <a:spAutoFit/>
          </a:bodyPr>
          <a:lstStyle/>
          <a:p>
            <a:r>
              <a:rPr lang="en-GB" sz="800" b="0" kern="1200" dirty="0">
                <a:solidFill>
                  <a:schemeClr val="accent5">
                    <a:lumMod val="50000"/>
                  </a:schemeClr>
                </a:solidFill>
                <a:latin typeface="+mn-lt"/>
                <a:ea typeface="+mn-ea"/>
                <a:cs typeface="+mn-cs"/>
              </a:rPr>
              <a:t>For more information on our brand please refer to our complete Brand Guidelines</a:t>
            </a:r>
          </a:p>
        </p:txBody>
      </p:sp>
      <p:sp>
        <p:nvSpPr>
          <p:cNvPr id="4" name="Footer Placeholder 3">
            <a:extLst>
              <a:ext uri="{FF2B5EF4-FFF2-40B4-BE49-F238E27FC236}">
                <a16:creationId xmlns:a16="http://schemas.microsoft.com/office/drawing/2014/main" id="{D1C43C8F-3F34-425E-B05A-16095DB81D55}"/>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DADB6566-E23B-4B72-9B78-326DE33072E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
        <p:nvSpPr>
          <p:cNvPr id="51" name="TextBox 50">
            <a:extLst>
              <a:ext uri="{FF2B5EF4-FFF2-40B4-BE49-F238E27FC236}">
                <a16:creationId xmlns:a16="http://schemas.microsoft.com/office/drawing/2014/main" id="{55BE905A-B223-4D7E-97C8-075BAD6290CC}"/>
              </a:ext>
            </a:extLst>
          </p:cNvPr>
          <p:cNvSpPr txBox="1"/>
          <p:nvPr userDrawn="1"/>
        </p:nvSpPr>
        <p:spPr>
          <a:xfrm>
            <a:off x="539750" y="0"/>
            <a:ext cx="11112500" cy="283906"/>
          </a:xfrm>
          <a:prstGeom prst="rect">
            <a:avLst/>
          </a:prstGeom>
          <a:solidFill>
            <a:srgbClr val="000000"/>
          </a:solidFill>
        </p:spPr>
        <p:txBody>
          <a:bodyPr wrap="square" lIns="72000" tIns="72000" rIns="72000" bIns="72000" rtlCol="0">
            <a:spAutoFit/>
          </a:bodyPr>
          <a:lstStyle/>
          <a:p>
            <a:pPr algn="ctr"/>
            <a:r>
              <a:rPr lang="en-GB" sz="900" b="1" dirty="0">
                <a:solidFill>
                  <a:schemeClr val="bg1"/>
                </a:solidFill>
              </a:rPr>
              <a:t>Make sure you delete this slide from your presentation before sharing final document or saving as a PDF. Content simply for guidance.</a:t>
            </a:r>
            <a:endParaRPr lang="en-GB" sz="900" dirty="0">
              <a:solidFill>
                <a:schemeClr val="bg1"/>
              </a:solidFill>
            </a:endParaRPr>
          </a:p>
        </p:txBody>
      </p:sp>
    </p:spTree>
    <p:extLst>
      <p:ext uri="{BB962C8B-B14F-4D97-AF65-F5344CB8AC3E}">
        <p14:creationId xmlns:p14="http://schemas.microsoft.com/office/powerpoint/2010/main" val="12333816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ps &amp; Tricks">
    <p:spTree>
      <p:nvGrpSpPr>
        <p:cNvPr id="1" name=""/>
        <p:cNvGrpSpPr/>
        <p:nvPr/>
      </p:nvGrpSpPr>
      <p:grpSpPr>
        <a:xfrm>
          <a:off x="0" y="0"/>
          <a:ext cx="0" cy="0"/>
          <a:chOff x="0" y="0"/>
          <a:chExt cx="0" cy="0"/>
        </a:xfrm>
      </p:grpSpPr>
      <p:sp>
        <p:nvSpPr>
          <p:cNvPr id="88" name="Date Placeholder 1">
            <a:extLst>
              <a:ext uri="{FF2B5EF4-FFF2-40B4-BE49-F238E27FC236}">
                <a16:creationId xmlns:a16="http://schemas.microsoft.com/office/drawing/2014/main" id="{1A014993-857D-3144-856B-A6DEA92E298E}"/>
              </a:ext>
            </a:extLst>
          </p:cNvPr>
          <p:cNvSpPr>
            <a:spLocks noGrp="1"/>
          </p:cNvSpPr>
          <p:nvPr>
            <p:ph type="dt" sz="half" idx="24"/>
          </p:nvPr>
        </p:nvSpPr>
        <p:spPr>
          <a:xfrm>
            <a:off x="12193200" y="6858000"/>
            <a:ext cx="0" cy="0"/>
          </a:xfrm>
        </p:spPr>
        <p:txBody>
          <a:bodyPr/>
          <a:lstStyle/>
          <a:p>
            <a:fld id="{46B972A7-32C3-4CC2-BA01-C0EB8954BFFA}" type="datetime4">
              <a:rPr lang="en-GB" smtClean="0"/>
              <a:t>27 March 2024</a:t>
            </a:fld>
            <a:endParaRPr lang="en-GB" dirty="0"/>
          </a:p>
        </p:txBody>
      </p:sp>
      <p:sp>
        <p:nvSpPr>
          <p:cNvPr id="93" name="Text Box 2">
            <a:extLst>
              <a:ext uri="{FF2B5EF4-FFF2-40B4-BE49-F238E27FC236}">
                <a16:creationId xmlns:a16="http://schemas.microsoft.com/office/drawing/2014/main" id="{EB226752-1639-2A4A-9E88-CE2285E4E9BA}"/>
              </a:ext>
            </a:extLst>
          </p:cNvPr>
          <p:cNvSpPr txBox="1">
            <a:spLocks noChangeArrowheads="1"/>
          </p:cNvSpPr>
          <p:nvPr userDrawn="1"/>
        </p:nvSpPr>
        <p:spPr bwMode="auto">
          <a:xfrm>
            <a:off x="1490153" y="1936489"/>
            <a:ext cx="2523418" cy="389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eaLnBrk="1" hangingPunct="1">
              <a:spcAft>
                <a:spcPts val="600"/>
              </a:spcAft>
              <a:defRPr/>
            </a:pPr>
            <a:r>
              <a:rPr lang="en-GB" sz="1600" b="1" dirty="0">
                <a:latin typeface="Arial Black" panose="020B0604020202020204" pitchFamily="34" charset="0"/>
                <a:cs typeface="Arial Black" panose="020B0604020202020204" pitchFamily="34" charset="0"/>
              </a:rPr>
              <a:t>Slides and layouts</a:t>
            </a:r>
          </a:p>
          <a:p>
            <a:pPr lvl="0" eaLnBrk="1" hangingPunct="1">
              <a:spcAft>
                <a:spcPts val="600"/>
              </a:spcAft>
              <a:defRPr/>
            </a:pPr>
            <a:r>
              <a:rPr lang="en-GB" altLang="da-DK" sz="900" noProof="1">
                <a:cs typeface="Arial" panose="020B0604020202020204" pitchFamily="34" charset="0"/>
              </a:rPr>
              <a:t>Click on </a:t>
            </a:r>
            <a:r>
              <a:rPr lang="en-GB" altLang="da-DK" sz="900" b="1" noProof="1">
                <a:cs typeface="Arial" panose="020B0604020202020204" pitchFamily="34" charset="0"/>
              </a:rPr>
              <a:t>New Slide </a:t>
            </a:r>
            <a:r>
              <a:rPr lang="en-GB" altLang="da-DK" sz="900" noProof="1">
                <a:cs typeface="Arial" panose="020B0604020202020204" pitchFamily="34" charset="0"/>
              </a:rPr>
              <a:t>in the </a:t>
            </a:r>
            <a:r>
              <a:rPr lang="en-GB" altLang="da-DK" sz="900" b="1" noProof="1">
                <a:cs typeface="Arial" panose="020B0604020202020204" pitchFamily="34" charset="0"/>
              </a:rPr>
              <a:t>Home</a:t>
            </a:r>
            <a:r>
              <a:rPr lang="en-GB" altLang="da-DK" sz="900" noProof="1">
                <a:cs typeface="Arial" panose="020B0604020202020204" pitchFamily="34" charset="0"/>
              </a:rPr>
              <a:t> </a:t>
            </a:r>
            <a:br>
              <a:rPr lang="en-GB" altLang="da-DK" sz="900" noProof="1">
                <a:cs typeface="Arial" panose="020B0604020202020204" pitchFamily="34" charset="0"/>
              </a:rPr>
            </a:br>
            <a:r>
              <a:rPr lang="en-GB" altLang="da-DK" sz="900" noProof="1">
                <a:cs typeface="Arial" panose="020B0604020202020204" pitchFamily="34" charset="0"/>
              </a:rPr>
              <a:t>tab to insert a new slide</a:t>
            </a:r>
            <a:br>
              <a:rPr lang="en-GB" altLang="da-DK" sz="900" noProof="1">
                <a:cs typeface="Arial" panose="020B0604020202020204" pitchFamily="34" charset="0"/>
              </a:rPr>
            </a:br>
            <a:br>
              <a:rPr lang="en-GB" altLang="da-DK" sz="900" noProof="1">
                <a:cs typeface="Arial" panose="020B0604020202020204" pitchFamily="34" charset="0"/>
              </a:rPr>
            </a:br>
            <a:r>
              <a:rPr lang="en-GB" altLang="da-DK" sz="900" b="1" noProof="1">
                <a:cs typeface="Arial" panose="020B0604020202020204" pitchFamily="34" charset="0"/>
              </a:rPr>
              <a:t>Change layout</a:t>
            </a:r>
            <a:endParaRPr lang="en-GB" altLang="da-DK" sz="900" noProof="1">
              <a:cs typeface="Arial" panose="020B0604020202020204" pitchFamily="34" charset="0"/>
            </a:endParaRPr>
          </a:p>
          <a:p>
            <a:pPr>
              <a:spcAft>
                <a:spcPts val="600"/>
              </a:spcAft>
            </a:pPr>
            <a:r>
              <a:rPr lang="en-GB" sz="900" dirty="0">
                <a:solidFill>
                  <a:srgbClr val="000000"/>
                </a:solidFill>
                <a:ea typeface="Arial" panose="020B0604020202020204" pitchFamily="34" charset="0"/>
              </a:rPr>
              <a:t>Click on the arrow next to </a:t>
            </a:r>
            <a:r>
              <a:rPr lang="en-GB" sz="900" b="1" dirty="0">
                <a:solidFill>
                  <a:srgbClr val="000000"/>
                </a:solidFill>
                <a:ea typeface="Arial" panose="020B0604020202020204" pitchFamily="34" charset="0"/>
              </a:rPr>
              <a:t>Layout</a:t>
            </a:r>
            <a:br>
              <a:rPr lang="en-GB" sz="900" b="1" dirty="0">
                <a:solidFill>
                  <a:srgbClr val="000000"/>
                </a:solidFill>
                <a:ea typeface="Arial" panose="020B0604020202020204" pitchFamily="34" charset="0"/>
              </a:rPr>
            </a:br>
            <a:r>
              <a:rPr lang="en-GB" sz="900" dirty="0">
                <a:solidFill>
                  <a:srgbClr val="000000"/>
                </a:solidFill>
                <a:ea typeface="Arial" panose="020B0604020202020204" pitchFamily="34" charset="0"/>
              </a:rPr>
              <a:t>to view a dropdown menu of </a:t>
            </a:r>
            <a:br>
              <a:rPr lang="en-GB" sz="900" dirty="0">
                <a:solidFill>
                  <a:srgbClr val="000000"/>
                </a:solidFill>
                <a:ea typeface="Arial" panose="020B0604020202020204" pitchFamily="34" charset="0"/>
              </a:rPr>
            </a:br>
            <a:r>
              <a:rPr lang="en-GB" sz="900" dirty="0">
                <a:solidFill>
                  <a:srgbClr val="000000"/>
                </a:solidFill>
                <a:ea typeface="Arial" panose="020B0604020202020204" pitchFamily="34" charset="0"/>
              </a:rPr>
              <a:t>possible slide layouts</a:t>
            </a:r>
            <a:endParaRPr lang="en-GB" sz="900" dirty="0">
              <a:ea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1600" dirty="0">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latin typeface="+mj-lt"/>
                <a:cs typeface="Arial" panose="020B0604020202020204" pitchFamily="34" charset="0"/>
              </a:rPr>
              <a:t>Text styles</a:t>
            </a:r>
            <a:endParaRPr lang="en-GB" altLang="da-DK" sz="1600" b="0" noProof="1">
              <a:solidFill>
                <a:schemeClr val="tx1"/>
              </a:solidFill>
              <a:latin typeface="+mj-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a:t>
            </a:r>
            <a:br>
              <a:rPr lang="en-GB" sz="900" baseline="0" noProof="1">
                <a:solidFill>
                  <a:schemeClr val="tx1"/>
                </a:solidFill>
                <a:latin typeface="+mn-lt"/>
                <a:cs typeface="Arial" panose="020B0604020202020204" pitchFamily="34" charset="0"/>
              </a:rPr>
            </a:br>
            <a:r>
              <a:rPr lang="en-GB" sz="900" b="1" baseline="0" noProof="1">
                <a:solidFill>
                  <a:schemeClr val="tx1"/>
                </a:solidFill>
                <a:latin typeface="+mn-lt"/>
                <a:cs typeface="Arial" panose="020B0604020202020204" pitchFamily="34" charset="0"/>
              </a:rPr>
              <a:t>Decrease </a:t>
            </a:r>
            <a:r>
              <a:rPr lang="en-GB" sz="900" baseline="0" noProof="1">
                <a:solidFill>
                  <a:schemeClr val="tx1"/>
                </a:solidFill>
                <a:latin typeface="+mn-lt"/>
                <a:cs typeface="Arial" panose="020B0604020202020204" pitchFamily="34" charset="0"/>
              </a:rPr>
              <a:t>list level can be used</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p:txBody>
      </p:sp>
      <p:sp>
        <p:nvSpPr>
          <p:cNvPr id="94" name="Text Box 3">
            <a:extLst>
              <a:ext uri="{FF2B5EF4-FFF2-40B4-BE49-F238E27FC236}">
                <a16:creationId xmlns:a16="http://schemas.microsoft.com/office/drawing/2014/main" id="{A49C4224-6BF5-2749-A0FF-8418FB4FDADB}"/>
              </a:ext>
            </a:extLst>
          </p:cNvPr>
          <p:cNvSpPr txBox="1">
            <a:spLocks noChangeArrowheads="1"/>
          </p:cNvSpPr>
          <p:nvPr userDrawn="1"/>
        </p:nvSpPr>
        <p:spPr bwMode="auto">
          <a:xfrm>
            <a:off x="5267991" y="1936489"/>
            <a:ext cx="264278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1200"/>
              </a:spcBef>
              <a:spcAft>
                <a:spcPts val="600"/>
              </a:spcAft>
              <a:buFont typeface="+mj-lt"/>
              <a:buNone/>
              <a:defRPr/>
            </a:pPr>
            <a:r>
              <a:rPr lang="en-GB" sz="1600" noProof="1">
                <a:latin typeface="+mj-lt"/>
                <a:cs typeface="Arial" panose="020B0604020202020204" pitchFamily="34" charset="0"/>
              </a:rPr>
              <a:t>Reset slide</a:t>
            </a:r>
            <a:endParaRPr lang="en-GB" sz="1600" kern="1200" baseline="0" noProof="1">
              <a:solidFill>
                <a:schemeClr val="tx1"/>
              </a:solidFill>
              <a:latin typeface="+mj-lt"/>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Home</a:t>
            </a:r>
            <a:r>
              <a:rPr lang="en-GB" altLang="da-DK" sz="900" noProof="1">
                <a:solidFill>
                  <a:schemeClr val="tx1"/>
                </a:solidFill>
                <a:latin typeface="+mn-lt"/>
                <a:cs typeface="Arial" panose="020B0604020202020204" pitchFamily="34" charset="0"/>
              </a:rPr>
              <a:t> tab</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Reset</a:t>
            </a:r>
            <a:r>
              <a:rPr lang="en-GB" altLang="da-DK" sz="900" noProof="1">
                <a:solidFill>
                  <a:schemeClr val="tx1"/>
                </a:solidFill>
                <a:latin typeface="+mn-lt"/>
                <a:cs typeface="Arial" panose="020B0604020202020204" pitchFamily="34" charset="0"/>
              </a:rPr>
              <a:t> menu to reset position, size and formatting of the slide placeholders to their default settings</a:t>
            </a:r>
            <a:endParaRPr lang="en-GB" altLang="da-DK" sz="900" baseline="0"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endParaRPr lang="en-GB" sz="900" b="1"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noProof="1">
                <a:solidFill>
                  <a:schemeClr val="tx1"/>
                </a:solidFill>
                <a:latin typeface="+mj-lt"/>
                <a:cs typeface="Arial" panose="020B0604020202020204" pitchFamily="34" charset="0"/>
              </a:rPr>
              <a:t>Pictures</a:t>
            </a:r>
          </a:p>
          <a:p>
            <a:pPr eaLnBrk="1" hangingPunct="1">
              <a:spcAft>
                <a:spcPts val="600"/>
              </a:spcAft>
              <a:defRPr/>
            </a:pPr>
            <a:r>
              <a:rPr lang="en-GB" altLang="da-DK" sz="900" b="0" noProof="1">
                <a:solidFill>
                  <a:schemeClr val="tx1"/>
                </a:solidFill>
                <a:latin typeface="+mn-lt"/>
                <a:cs typeface="Arial" panose="020B0604020202020204" pitchFamily="34" charset="0"/>
              </a:rPr>
              <a:t>On slides with pictureplaceholder, click on the icon and choose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to browse for picture</a:t>
            </a:r>
            <a:endParaRPr lang="en-GB" altLang="da-DK" sz="900" b="1"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Crop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dragging the corners of the picture</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insert a new one, the picture may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right-click and choose </a:t>
            </a:r>
            <a:r>
              <a:rPr lang="en-GB" altLang="da-DK" sz="900" b="1" noProof="1">
                <a:solidFill>
                  <a:schemeClr val="tx1"/>
                </a:solidFill>
                <a:latin typeface="+mn-lt"/>
                <a:cs typeface="Arial" panose="020B0604020202020204" pitchFamily="34" charset="0"/>
              </a:rPr>
              <a:t>Send to Back</a:t>
            </a:r>
          </a:p>
        </p:txBody>
      </p:sp>
      <p:sp>
        <p:nvSpPr>
          <p:cNvPr id="95" name="Text Box 4">
            <a:extLst>
              <a:ext uri="{FF2B5EF4-FFF2-40B4-BE49-F238E27FC236}">
                <a16:creationId xmlns:a16="http://schemas.microsoft.com/office/drawing/2014/main" id="{9AC465DE-4BD5-C04A-A5B5-01933745D0DA}"/>
              </a:ext>
            </a:extLst>
          </p:cNvPr>
          <p:cNvSpPr txBox="1">
            <a:spLocks noChangeArrowheads="1"/>
          </p:cNvSpPr>
          <p:nvPr userDrawn="1"/>
        </p:nvSpPr>
        <p:spPr bwMode="auto">
          <a:xfrm>
            <a:off x="9013933" y="1936489"/>
            <a:ext cx="2769333"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latin typeface="+mj-lt"/>
                <a:cs typeface="Arial" panose="020B0604020202020204" pitchFamily="34" charset="0"/>
              </a:rPr>
              <a:t>Header &amp; footer</a:t>
            </a:r>
            <a:endParaRPr lang="en-GB" altLang="da-DK" sz="1600" b="0" noProof="1">
              <a:solidFill>
                <a:schemeClr val="tx1"/>
              </a:solidFill>
              <a:latin typeface="+mj-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to apply the changes on all slides</a:t>
            </a:r>
          </a:p>
          <a:p>
            <a:pPr eaLnBrk="1" hangingPunct="1">
              <a:spcAft>
                <a:spcPts val="600"/>
              </a:spcAft>
              <a:defRPr/>
            </a:pP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r>
              <a:rPr lang="en-GB" altLang="da-DK" sz="900" b="0" noProof="1">
                <a:solidFill>
                  <a:schemeClr val="tx1"/>
                </a:solidFill>
                <a:latin typeface="+mn-lt"/>
                <a:cs typeface="Arial" panose="020B0604020202020204" pitchFamily="34" charset="0"/>
              </a:rPr>
              <a:t>in the </a:t>
            </a:r>
            <a:r>
              <a:rPr lang="en-GB" altLang="da-DK" sz="900" b="1" noProof="1">
                <a:solidFill>
                  <a:schemeClr val="tx1"/>
                </a:solidFill>
                <a:latin typeface="+mn-lt"/>
                <a:cs typeface="Arial" panose="020B0604020202020204" pitchFamily="34" charset="0"/>
              </a:rPr>
              <a:t>Insert</a:t>
            </a:r>
            <a:r>
              <a:rPr lang="en-GB" altLang="da-DK" sz="900" b="0" noProof="1">
                <a:solidFill>
                  <a:schemeClr val="tx1"/>
                </a:solidFill>
                <a:latin typeface="+mn-lt"/>
                <a:cs typeface="Arial" panose="020B0604020202020204" pitchFamily="34" charset="0"/>
              </a:rPr>
              <a:t> tab (write the desired text)</a:t>
            </a:r>
          </a:p>
          <a:p>
            <a:pPr eaLnBrk="1" hangingPunct="1">
              <a:spcAft>
                <a:spcPts val="600"/>
              </a:spcAft>
              <a:defRPr/>
            </a:pP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only used on one slide</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sz="1600" dirty="0">
                <a:latin typeface="+mj-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and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 of guides</a:t>
            </a:r>
            <a:br>
              <a:rPr lang="en-GB" altLang="da-DK" sz="900" b="0" noProof="1">
                <a:solidFill>
                  <a:schemeClr val="tx1"/>
                </a:solidFill>
                <a:latin typeface="+mn-lt"/>
                <a:cs typeface="Arial" panose="020B0604020202020204" pitchFamily="34" charset="0"/>
              </a:rPr>
            </a:br>
            <a:r>
              <a:rPr lang="en-GB" altLang="da-DK" sz="900" b="1" noProof="1">
                <a:solidFill>
                  <a:schemeClr val="tx1"/>
                </a:solidFill>
                <a:latin typeface="+mn-lt"/>
                <a:cs typeface="Arial" panose="020B0604020202020204" pitchFamily="34" charset="0"/>
              </a:rPr>
              <a:t>Mac: </a:t>
            </a:r>
            <a:r>
              <a:rPr lang="en-GB" sz="900" b="0" i="0" dirty="0">
                <a:solidFill>
                  <a:srgbClr val="333333"/>
                </a:solidFill>
                <a:effectLst/>
                <a:latin typeface="Arial"/>
              </a:rPr>
              <a:t>⌘ </a:t>
            </a:r>
            <a:r>
              <a:rPr lang="en-GB" altLang="da-DK" sz="900" b="0" noProof="1">
                <a:solidFill>
                  <a:schemeClr val="tx1"/>
                </a:solidFill>
                <a:latin typeface="+mn-lt"/>
                <a:cs typeface="Arial" panose="020B0604020202020204" pitchFamily="34" charset="0"/>
              </a:rPr>
              <a:t>+ option + ctrl + G</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1600" b="0" noProof="1">
                <a:solidFill>
                  <a:schemeClr val="tx1"/>
                </a:solidFill>
                <a:latin typeface="+mj-lt"/>
                <a:cs typeface="Arial" panose="020B0604020202020204" pitchFamily="34" charset="0"/>
              </a:rPr>
              <a:t>Copy/paste content</a:t>
            </a:r>
          </a:p>
          <a:p>
            <a:pPr eaLnBrk="1" hangingPunct="1">
              <a:spcAft>
                <a:spcPts val="600"/>
              </a:spcAft>
              <a:defRPr/>
            </a:pPr>
            <a:r>
              <a:rPr lang="en-GB" altLang="da-DK" sz="900" b="0" noProof="1">
                <a:solidFill>
                  <a:schemeClr val="tx1"/>
                </a:solidFill>
                <a:latin typeface="+mn-lt"/>
                <a:cs typeface="Arial" panose="020B0604020202020204" pitchFamily="34" charset="0"/>
              </a:rPr>
              <a:t>When copying old content to your new presentation, 2 options are available:</a:t>
            </a:r>
          </a:p>
          <a:p>
            <a:pPr eaLnBrk="1" hangingPunct="1">
              <a:spcAft>
                <a:spcPts val="600"/>
              </a:spcAft>
              <a:defRPr/>
            </a:pPr>
            <a:r>
              <a:rPr lang="en-GB" altLang="da-DK" sz="900" b="1" noProof="1">
                <a:solidFill>
                  <a:schemeClr val="tx1"/>
                </a:solidFill>
                <a:latin typeface="+mn-lt"/>
                <a:cs typeface="Arial" panose="020B0604020202020204" pitchFamily="34" charset="0"/>
              </a:rPr>
              <a:t>1. Best practice: </a:t>
            </a:r>
            <a:r>
              <a:rPr lang="en-GB" altLang="da-DK" sz="900" b="0" noProof="1">
                <a:solidFill>
                  <a:schemeClr val="tx1"/>
                </a:solidFill>
                <a:latin typeface="+mn-lt"/>
                <a:cs typeface="Arial" panose="020B0604020202020204" pitchFamily="34" charset="0"/>
              </a:rPr>
              <a:t>Create a slide in your new presentation and copy </a:t>
            </a:r>
            <a:r>
              <a:rPr lang="en-GB" altLang="da-DK" sz="900" b="0" i="0" u="sng" noProof="1">
                <a:solidFill>
                  <a:schemeClr val="tx1"/>
                </a:solidFill>
                <a:latin typeface="+mn-lt"/>
                <a:cs typeface="Arial" panose="020B0604020202020204" pitchFamily="34" charset="0"/>
              </a:rPr>
              <a:t>one</a:t>
            </a:r>
            <a:r>
              <a:rPr lang="en-GB" altLang="da-DK" sz="900" b="0" i="0" u="none" noProof="1">
                <a:solidFill>
                  <a:schemeClr val="tx1"/>
                </a:solidFill>
                <a:latin typeface="+mn-lt"/>
                <a:cs typeface="Arial" panose="020B0604020202020204" pitchFamily="34" charset="0"/>
              </a:rPr>
              <a:t> piece of content at a time (e.g. copy all text from </a:t>
            </a:r>
            <a:r>
              <a:rPr lang="en-GB" altLang="da-DK" sz="900" b="0" i="0" u="sng" noProof="1">
                <a:solidFill>
                  <a:schemeClr val="tx1"/>
                </a:solidFill>
                <a:latin typeface="+mn-lt"/>
                <a:cs typeface="Arial" panose="020B0604020202020204" pitchFamily="34" charset="0"/>
              </a:rPr>
              <a:t>one</a:t>
            </a:r>
            <a:r>
              <a:rPr lang="en-GB" altLang="da-DK" sz="900" b="0" i="0" u="none" noProof="1">
                <a:solidFill>
                  <a:schemeClr val="tx1"/>
                </a:solidFill>
                <a:latin typeface="+mn-lt"/>
                <a:cs typeface="Arial" panose="020B0604020202020204" pitchFamily="34" charset="0"/>
              </a:rPr>
              <a:t> textbox)</a:t>
            </a:r>
            <a:endParaRPr lang="en-GB" altLang="da-DK" sz="900" b="1" i="0" u="sng"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View &gt; Slidemaster and delete them)</a:t>
            </a:r>
            <a:endParaRPr lang="en-GB" altLang="da-DK" sz="900" b="1" noProof="1">
              <a:solidFill>
                <a:schemeClr val="tx1"/>
              </a:solidFill>
              <a:latin typeface="+mn-lt"/>
              <a:cs typeface="Arial" panose="020B0604020202020204" pitchFamily="34" charset="0"/>
            </a:endParaRPr>
          </a:p>
        </p:txBody>
      </p:sp>
      <p:pic>
        <p:nvPicPr>
          <p:cNvPr id="96" name="Picture 95">
            <a:extLst>
              <a:ext uri="{FF2B5EF4-FFF2-40B4-BE49-F238E27FC236}">
                <a16:creationId xmlns:a16="http://schemas.microsoft.com/office/drawing/2014/main" id="{077A1E28-6313-224C-9EF3-73DBF2574B29}"/>
              </a:ext>
            </a:extLst>
          </p:cNvPr>
          <p:cNvPicPr>
            <a:picLocks noChangeAspect="1"/>
          </p:cNvPicPr>
          <p:nvPr userDrawn="1"/>
        </p:nvPicPr>
        <p:blipFill>
          <a:blip r:embed="rId2"/>
          <a:stretch>
            <a:fillRect/>
          </a:stretch>
        </p:blipFill>
        <p:spPr>
          <a:xfrm>
            <a:off x="777463" y="5488730"/>
            <a:ext cx="257143" cy="285714"/>
          </a:xfrm>
          <a:prstGeom prst="rect">
            <a:avLst/>
          </a:prstGeom>
        </p:spPr>
      </p:pic>
      <p:pic>
        <p:nvPicPr>
          <p:cNvPr id="97" name="Picture 96">
            <a:extLst>
              <a:ext uri="{FF2B5EF4-FFF2-40B4-BE49-F238E27FC236}">
                <a16:creationId xmlns:a16="http://schemas.microsoft.com/office/drawing/2014/main" id="{5DC652E4-61D1-E64A-952E-75E02045BEC5}"/>
              </a:ext>
            </a:extLst>
          </p:cNvPr>
          <p:cNvPicPr>
            <a:picLocks noChangeAspect="1"/>
          </p:cNvPicPr>
          <p:nvPr userDrawn="1"/>
        </p:nvPicPr>
        <p:blipFill>
          <a:blip r:embed="rId3"/>
          <a:stretch>
            <a:fillRect/>
          </a:stretch>
        </p:blipFill>
        <p:spPr>
          <a:xfrm>
            <a:off x="690193" y="3000646"/>
            <a:ext cx="475428" cy="176762"/>
          </a:xfrm>
          <a:prstGeom prst="rect">
            <a:avLst/>
          </a:prstGeom>
        </p:spPr>
      </p:pic>
      <p:pic>
        <p:nvPicPr>
          <p:cNvPr id="98" name="Picture 97">
            <a:extLst>
              <a:ext uri="{FF2B5EF4-FFF2-40B4-BE49-F238E27FC236}">
                <a16:creationId xmlns:a16="http://schemas.microsoft.com/office/drawing/2014/main" id="{23A6EF54-8BF3-764E-B520-73E4FC2B58A4}"/>
              </a:ext>
            </a:extLst>
          </p:cNvPr>
          <p:cNvPicPr>
            <a:picLocks noChangeAspect="1"/>
          </p:cNvPicPr>
          <p:nvPr userDrawn="1"/>
        </p:nvPicPr>
        <p:blipFill rotWithShape="1">
          <a:blip r:embed="rId4"/>
          <a:srcRect l="3901" t="45142" r="62601" b="9046"/>
          <a:stretch/>
        </p:blipFill>
        <p:spPr>
          <a:xfrm>
            <a:off x="4482175" y="3481449"/>
            <a:ext cx="341204" cy="321707"/>
          </a:xfrm>
          <a:prstGeom prst="rect">
            <a:avLst/>
          </a:prstGeom>
        </p:spPr>
      </p:pic>
      <p:pic>
        <p:nvPicPr>
          <p:cNvPr id="99" name="Picture 16">
            <a:extLst>
              <a:ext uri="{FF2B5EF4-FFF2-40B4-BE49-F238E27FC236}">
                <a16:creationId xmlns:a16="http://schemas.microsoft.com/office/drawing/2014/main" id="{1E0E0FC8-5A9E-CD49-B803-4C3D76EA1730}"/>
              </a:ext>
            </a:extLst>
          </p:cNvPr>
          <p:cNvPicPr>
            <a:picLocks noChangeAspect="1"/>
          </p:cNvPicPr>
          <p:nvPr userDrawn="1"/>
        </p:nvPicPr>
        <p:blipFill>
          <a:blip r:embed="rId5"/>
          <a:stretch>
            <a:fillRect/>
          </a:stretch>
        </p:blipFill>
        <p:spPr>
          <a:xfrm>
            <a:off x="763467" y="2174081"/>
            <a:ext cx="328881" cy="505501"/>
          </a:xfrm>
          <a:prstGeom prst="rect">
            <a:avLst/>
          </a:prstGeom>
        </p:spPr>
      </p:pic>
      <p:pic>
        <p:nvPicPr>
          <p:cNvPr id="100" name="Picture 20">
            <a:extLst>
              <a:ext uri="{FF2B5EF4-FFF2-40B4-BE49-F238E27FC236}">
                <a16:creationId xmlns:a16="http://schemas.microsoft.com/office/drawing/2014/main" id="{8A06F875-8293-9640-84B4-D3746A5A21C2}"/>
              </a:ext>
            </a:extLst>
          </p:cNvPr>
          <p:cNvPicPr>
            <a:picLocks noChangeAspect="1"/>
          </p:cNvPicPr>
          <p:nvPr userDrawn="1"/>
        </p:nvPicPr>
        <p:blipFill>
          <a:blip r:embed="rId6"/>
          <a:stretch>
            <a:fillRect/>
          </a:stretch>
        </p:blipFill>
        <p:spPr>
          <a:xfrm>
            <a:off x="4385288" y="2595229"/>
            <a:ext cx="538465" cy="172841"/>
          </a:xfrm>
          <a:prstGeom prst="rect">
            <a:avLst/>
          </a:prstGeom>
        </p:spPr>
      </p:pic>
      <p:pic>
        <p:nvPicPr>
          <p:cNvPr id="101" name="Picture 19">
            <a:extLst>
              <a:ext uri="{FF2B5EF4-FFF2-40B4-BE49-F238E27FC236}">
                <a16:creationId xmlns:a16="http://schemas.microsoft.com/office/drawing/2014/main" id="{FB090A71-60AF-764E-B91E-14EF892EAFA7}"/>
              </a:ext>
            </a:extLst>
          </p:cNvPr>
          <p:cNvPicPr>
            <a:picLocks noChangeAspect="1"/>
          </p:cNvPicPr>
          <p:nvPr userDrawn="1"/>
        </p:nvPicPr>
        <p:blipFill>
          <a:blip r:embed="rId7"/>
          <a:stretch>
            <a:fillRect/>
          </a:stretch>
        </p:blipFill>
        <p:spPr>
          <a:xfrm>
            <a:off x="4530395" y="4086089"/>
            <a:ext cx="313788" cy="543900"/>
          </a:xfrm>
          <a:prstGeom prst="rect">
            <a:avLst/>
          </a:prstGeom>
        </p:spPr>
      </p:pic>
      <p:pic>
        <p:nvPicPr>
          <p:cNvPr id="102" name="Picture 101">
            <a:extLst>
              <a:ext uri="{FF2B5EF4-FFF2-40B4-BE49-F238E27FC236}">
                <a16:creationId xmlns:a16="http://schemas.microsoft.com/office/drawing/2014/main" id="{9347EC07-EE11-CA47-9F60-F6F239E5A449}"/>
              </a:ext>
            </a:extLst>
          </p:cNvPr>
          <p:cNvPicPr>
            <a:picLocks noChangeAspect="1"/>
          </p:cNvPicPr>
          <p:nvPr userDrawn="1"/>
        </p:nvPicPr>
        <p:blipFill>
          <a:blip r:embed="rId8"/>
          <a:stretch>
            <a:fillRect/>
          </a:stretch>
        </p:blipFill>
        <p:spPr>
          <a:xfrm>
            <a:off x="8257747" y="2474235"/>
            <a:ext cx="378293" cy="543366"/>
          </a:xfrm>
          <a:prstGeom prst="rect">
            <a:avLst/>
          </a:prstGeom>
        </p:spPr>
      </p:pic>
      <p:pic>
        <p:nvPicPr>
          <p:cNvPr id="103" name="Picture 102">
            <a:extLst>
              <a:ext uri="{FF2B5EF4-FFF2-40B4-BE49-F238E27FC236}">
                <a16:creationId xmlns:a16="http://schemas.microsoft.com/office/drawing/2014/main" id="{5E195EDB-E743-6645-9408-37892F9CDCAD}"/>
              </a:ext>
            </a:extLst>
          </p:cNvPr>
          <p:cNvPicPr>
            <a:picLocks noChangeAspect="1"/>
          </p:cNvPicPr>
          <p:nvPr userDrawn="1"/>
        </p:nvPicPr>
        <p:blipFill>
          <a:blip r:embed="rId9"/>
          <a:stretch>
            <a:fillRect/>
          </a:stretch>
        </p:blipFill>
        <p:spPr>
          <a:xfrm>
            <a:off x="679580" y="4756583"/>
            <a:ext cx="457143" cy="257143"/>
          </a:xfrm>
          <a:prstGeom prst="rect">
            <a:avLst/>
          </a:prstGeom>
        </p:spPr>
      </p:pic>
      <p:sp>
        <p:nvSpPr>
          <p:cNvPr id="104" name="TextBox 103">
            <a:extLst>
              <a:ext uri="{FF2B5EF4-FFF2-40B4-BE49-F238E27FC236}">
                <a16:creationId xmlns:a16="http://schemas.microsoft.com/office/drawing/2014/main" id="{26477323-C194-944E-AEFD-026C5474BAA8}"/>
              </a:ext>
            </a:extLst>
          </p:cNvPr>
          <p:cNvSpPr txBox="1"/>
          <p:nvPr userDrawn="1"/>
        </p:nvSpPr>
        <p:spPr>
          <a:xfrm>
            <a:off x="539750" y="0"/>
            <a:ext cx="11112500" cy="283906"/>
          </a:xfrm>
          <a:prstGeom prst="rect">
            <a:avLst/>
          </a:prstGeom>
          <a:solidFill>
            <a:srgbClr val="000000"/>
          </a:solidFill>
        </p:spPr>
        <p:txBody>
          <a:bodyPr wrap="square" lIns="72000" tIns="72000" rIns="72000" bIns="72000" rtlCol="0">
            <a:spAutoFit/>
          </a:bodyPr>
          <a:lstStyle/>
          <a:p>
            <a:pPr algn="ctr"/>
            <a:r>
              <a:rPr lang="en-GB" sz="900" b="1" dirty="0">
                <a:solidFill>
                  <a:schemeClr val="bg1"/>
                </a:solidFill>
              </a:rPr>
              <a:t>Make sure you delete this slide from your presentation before sharing final document or saving as a PDF. Content simply for guidance.</a:t>
            </a:r>
            <a:endParaRPr lang="en-GB" sz="900" dirty="0">
              <a:solidFill>
                <a:schemeClr val="bg1"/>
              </a:solidFill>
            </a:endParaRPr>
          </a:p>
        </p:txBody>
      </p:sp>
      <p:grpSp>
        <p:nvGrpSpPr>
          <p:cNvPr id="105" name="Group 104">
            <a:extLst>
              <a:ext uri="{FF2B5EF4-FFF2-40B4-BE49-F238E27FC236}">
                <a16:creationId xmlns:a16="http://schemas.microsoft.com/office/drawing/2014/main" id="{2A0B252B-2E6C-A64F-B139-ACA46FA8B79A}"/>
              </a:ext>
            </a:extLst>
          </p:cNvPr>
          <p:cNvGrpSpPr/>
          <p:nvPr userDrawn="1"/>
        </p:nvGrpSpPr>
        <p:grpSpPr>
          <a:xfrm>
            <a:off x="1092348" y="2217292"/>
            <a:ext cx="296837" cy="419080"/>
            <a:chOff x="1092348" y="2163502"/>
            <a:chExt cx="296837" cy="419080"/>
          </a:xfrm>
        </p:grpSpPr>
        <p:cxnSp>
          <p:nvCxnSpPr>
            <p:cNvPr id="106" name="Straight Connector 105">
              <a:extLst>
                <a:ext uri="{FF2B5EF4-FFF2-40B4-BE49-F238E27FC236}">
                  <a16:creationId xmlns:a16="http://schemas.microsoft.com/office/drawing/2014/main" id="{FD29F264-A85E-BB4D-8B36-D7919242D3E8}"/>
                </a:ext>
              </a:extLst>
            </p:cNvPr>
            <p:cNvCxnSpPr>
              <a:cxnSpLocks/>
            </p:cNvCxnSpPr>
            <p:nvPr/>
          </p:nvCxnSpPr>
          <p:spPr>
            <a:xfrm flipH="1">
              <a:off x="1301262" y="2163502"/>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6D483B-56A4-AF45-9021-0F10EEF79DFA}"/>
                </a:ext>
              </a:extLst>
            </p:cNvPr>
            <p:cNvCxnSpPr>
              <a:cxnSpLocks/>
            </p:cNvCxnSpPr>
            <p:nvPr/>
          </p:nvCxnSpPr>
          <p:spPr>
            <a:xfrm>
              <a:off x="1301262" y="2163502"/>
              <a:ext cx="0" cy="41908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F03B597-D95E-7548-A154-A24EB861C9DA}"/>
                </a:ext>
              </a:extLst>
            </p:cNvPr>
            <p:cNvCxnSpPr>
              <a:cxnSpLocks/>
            </p:cNvCxnSpPr>
            <p:nvPr/>
          </p:nvCxnSpPr>
          <p:spPr>
            <a:xfrm flipH="1">
              <a:off x="1301262" y="2579671"/>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19DA2533-5EBA-324A-AD2A-71998F5E225D}"/>
                </a:ext>
              </a:extLst>
            </p:cNvPr>
            <p:cNvCxnSpPr>
              <a:cxnSpLocks/>
              <a:endCxn id="99" idx="3"/>
            </p:cNvCxnSpPr>
            <p:nvPr/>
          </p:nvCxnSpPr>
          <p:spPr>
            <a:xfrm flipH="1">
              <a:off x="1092348" y="2426832"/>
              <a:ext cx="20769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0" name="Straight Connector 109">
            <a:extLst>
              <a:ext uri="{FF2B5EF4-FFF2-40B4-BE49-F238E27FC236}">
                <a16:creationId xmlns:a16="http://schemas.microsoft.com/office/drawing/2014/main" id="{97001D27-E81B-0349-8822-5C06C0D09E23}"/>
              </a:ext>
            </a:extLst>
          </p:cNvPr>
          <p:cNvCxnSpPr>
            <a:cxnSpLocks/>
          </p:cNvCxnSpPr>
          <p:nvPr userDrawn="1"/>
        </p:nvCxnSpPr>
        <p:spPr>
          <a:xfrm flipH="1">
            <a:off x="1301262" y="2884547"/>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513F4147-8998-6E49-971A-89C58317AE44}"/>
              </a:ext>
            </a:extLst>
          </p:cNvPr>
          <p:cNvCxnSpPr>
            <a:cxnSpLocks/>
          </p:cNvCxnSpPr>
          <p:nvPr userDrawn="1"/>
        </p:nvCxnSpPr>
        <p:spPr>
          <a:xfrm>
            <a:off x="1301262" y="2884547"/>
            <a:ext cx="0" cy="41908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EF812B7-B667-1D43-AC8C-0030351E9814}"/>
              </a:ext>
            </a:extLst>
          </p:cNvPr>
          <p:cNvCxnSpPr>
            <a:cxnSpLocks/>
          </p:cNvCxnSpPr>
          <p:nvPr userDrawn="1"/>
        </p:nvCxnSpPr>
        <p:spPr>
          <a:xfrm flipH="1">
            <a:off x="1301262" y="3300716"/>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FBFA8C2E-022A-834B-95E7-C49C2638DC4A}"/>
              </a:ext>
            </a:extLst>
          </p:cNvPr>
          <p:cNvCxnSpPr>
            <a:cxnSpLocks/>
            <a:endCxn id="97" idx="3"/>
          </p:cNvCxnSpPr>
          <p:nvPr userDrawn="1"/>
        </p:nvCxnSpPr>
        <p:spPr>
          <a:xfrm flipH="1">
            <a:off x="1165621" y="3089027"/>
            <a:ext cx="1344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4" name="Group 113">
            <a:extLst>
              <a:ext uri="{FF2B5EF4-FFF2-40B4-BE49-F238E27FC236}">
                <a16:creationId xmlns:a16="http://schemas.microsoft.com/office/drawing/2014/main" id="{47AC3C01-8763-EA43-BB9B-A50573AAD091}"/>
              </a:ext>
            </a:extLst>
          </p:cNvPr>
          <p:cNvGrpSpPr/>
          <p:nvPr userDrawn="1"/>
        </p:nvGrpSpPr>
        <p:grpSpPr>
          <a:xfrm>
            <a:off x="1092348" y="4667360"/>
            <a:ext cx="296837" cy="419080"/>
            <a:chOff x="1092348" y="2163502"/>
            <a:chExt cx="296837" cy="419080"/>
          </a:xfrm>
        </p:grpSpPr>
        <p:cxnSp>
          <p:nvCxnSpPr>
            <p:cNvPr id="115" name="Straight Connector 114">
              <a:extLst>
                <a:ext uri="{FF2B5EF4-FFF2-40B4-BE49-F238E27FC236}">
                  <a16:creationId xmlns:a16="http://schemas.microsoft.com/office/drawing/2014/main" id="{672D19A8-2FCF-2C4D-A4A3-40496CED1D9A}"/>
                </a:ext>
              </a:extLst>
            </p:cNvPr>
            <p:cNvCxnSpPr>
              <a:cxnSpLocks/>
            </p:cNvCxnSpPr>
            <p:nvPr/>
          </p:nvCxnSpPr>
          <p:spPr>
            <a:xfrm flipH="1">
              <a:off x="1301262" y="2163502"/>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B6EFF95B-EC58-654C-9182-64834B3FD8B9}"/>
                </a:ext>
              </a:extLst>
            </p:cNvPr>
            <p:cNvCxnSpPr>
              <a:cxnSpLocks/>
            </p:cNvCxnSpPr>
            <p:nvPr/>
          </p:nvCxnSpPr>
          <p:spPr>
            <a:xfrm>
              <a:off x="1301262" y="2163502"/>
              <a:ext cx="0" cy="41908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5BEEFD46-68EE-AE43-A0B1-BDDAE3391061}"/>
                </a:ext>
              </a:extLst>
            </p:cNvPr>
            <p:cNvCxnSpPr>
              <a:cxnSpLocks/>
            </p:cNvCxnSpPr>
            <p:nvPr/>
          </p:nvCxnSpPr>
          <p:spPr>
            <a:xfrm flipH="1">
              <a:off x="1301262" y="2579671"/>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52D89465-6715-F742-AD49-6468B5F44533}"/>
                </a:ext>
              </a:extLst>
            </p:cNvPr>
            <p:cNvCxnSpPr>
              <a:cxnSpLocks/>
            </p:cNvCxnSpPr>
            <p:nvPr/>
          </p:nvCxnSpPr>
          <p:spPr>
            <a:xfrm flipH="1">
              <a:off x="1092348" y="2373042"/>
              <a:ext cx="20769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9" name="Group 118">
            <a:extLst>
              <a:ext uri="{FF2B5EF4-FFF2-40B4-BE49-F238E27FC236}">
                <a16:creationId xmlns:a16="http://schemas.microsoft.com/office/drawing/2014/main" id="{271C0A20-9577-E447-A7DE-12A05BBE16DF}"/>
              </a:ext>
            </a:extLst>
          </p:cNvPr>
          <p:cNvGrpSpPr/>
          <p:nvPr userDrawn="1"/>
        </p:nvGrpSpPr>
        <p:grpSpPr>
          <a:xfrm>
            <a:off x="1034606" y="5422047"/>
            <a:ext cx="354579" cy="419080"/>
            <a:chOff x="1034606" y="2163502"/>
            <a:chExt cx="354579" cy="419080"/>
          </a:xfrm>
        </p:grpSpPr>
        <p:cxnSp>
          <p:nvCxnSpPr>
            <p:cNvPr id="120" name="Straight Connector 119">
              <a:extLst>
                <a:ext uri="{FF2B5EF4-FFF2-40B4-BE49-F238E27FC236}">
                  <a16:creationId xmlns:a16="http://schemas.microsoft.com/office/drawing/2014/main" id="{BB2F00FA-E6AF-F948-AE65-F7F77AC1661F}"/>
                </a:ext>
              </a:extLst>
            </p:cNvPr>
            <p:cNvCxnSpPr>
              <a:cxnSpLocks/>
            </p:cNvCxnSpPr>
            <p:nvPr/>
          </p:nvCxnSpPr>
          <p:spPr>
            <a:xfrm flipH="1">
              <a:off x="1301262" y="2163502"/>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E9A784CC-352D-4948-9EF9-79DDD0FB7F96}"/>
                </a:ext>
              </a:extLst>
            </p:cNvPr>
            <p:cNvCxnSpPr>
              <a:cxnSpLocks/>
            </p:cNvCxnSpPr>
            <p:nvPr/>
          </p:nvCxnSpPr>
          <p:spPr>
            <a:xfrm>
              <a:off x="1301262" y="2163502"/>
              <a:ext cx="0" cy="41908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AB1C33-5C6A-D04C-95C8-5C7B2062FA59}"/>
                </a:ext>
              </a:extLst>
            </p:cNvPr>
            <p:cNvCxnSpPr>
              <a:cxnSpLocks/>
            </p:cNvCxnSpPr>
            <p:nvPr/>
          </p:nvCxnSpPr>
          <p:spPr>
            <a:xfrm flipH="1">
              <a:off x="1301262" y="2579671"/>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BC325D5-3E01-3646-8A93-1A7F38DEAFF3}"/>
                </a:ext>
              </a:extLst>
            </p:cNvPr>
            <p:cNvCxnSpPr>
              <a:cxnSpLocks/>
            </p:cNvCxnSpPr>
            <p:nvPr/>
          </p:nvCxnSpPr>
          <p:spPr>
            <a:xfrm flipH="1">
              <a:off x="1034606" y="2373042"/>
              <a:ext cx="26543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 name="Group 123">
            <a:extLst>
              <a:ext uri="{FF2B5EF4-FFF2-40B4-BE49-F238E27FC236}">
                <a16:creationId xmlns:a16="http://schemas.microsoft.com/office/drawing/2014/main" id="{56DBD960-1DC7-7845-AF9B-D9995B8C7F5B}"/>
              </a:ext>
            </a:extLst>
          </p:cNvPr>
          <p:cNvGrpSpPr/>
          <p:nvPr userDrawn="1"/>
        </p:nvGrpSpPr>
        <p:grpSpPr>
          <a:xfrm>
            <a:off x="4902237" y="2469408"/>
            <a:ext cx="257786" cy="419080"/>
            <a:chOff x="1131399" y="2163502"/>
            <a:chExt cx="257786" cy="419080"/>
          </a:xfrm>
        </p:grpSpPr>
        <p:cxnSp>
          <p:nvCxnSpPr>
            <p:cNvPr id="125" name="Straight Connector 124">
              <a:extLst>
                <a:ext uri="{FF2B5EF4-FFF2-40B4-BE49-F238E27FC236}">
                  <a16:creationId xmlns:a16="http://schemas.microsoft.com/office/drawing/2014/main" id="{CF923B87-1A84-1149-B957-88E03F462648}"/>
                </a:ext>
              </a:extLst>
            </p:cNvPr>
            <p:cNvCxnSpPr>
              <a:cxnSpLocks/>
            </p:cNvCxnSpPr>
            <p:nvPr/>
          </p:nvCxnSpPr>
          <p:spPr>
            <a:xfrm flipH="1">
              <a:off x="1301262" y="2163502"/>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72D459C3-98CA-1444-9461-9443328C7AC1}"/>
                </a:ext>
              </a:extLst>
            </p:cNvPr>
            <p:cNvCxnSpPr>
              <a:cxnSpLocks/>
            </p:cNvCxnSpPr>
            <p:nvPr/>
          </p:nvCxnSpPr>
          <p:spPr>
            <a:xfrm>
              <a:off x="1301262" y="2163502"/>
              <a:ext cx="0" cy="41908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C4D92F7-2C52-E24F-9A89-267DBE59BA46}"/>
                </a:ext>
              </a:extLst>
            </p:cNvPr>
            <p:cNvCxnSpPr>
              <a:cxnSpLocks/>
            </p:cNvCxnSpPr>
            <p:nvPr/>
          </p:nvCxnSpPr>
          <p:spPr>
            <a:xfrm flipH="1">
              <a:off x="1301262" y="2579671"/>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E3BFA6B6-69FE-384F-84EE-68DF59CE685D}"/>
                </a:ext>
              </a:extLst>
            </p:cNvPr>
            <p:cNvCxnSpPr>
              <a:cxnSpLocks/>
            </p:cNvCxnSpPr>
            <p:nvPr/>
          </p:nvCxnSpPr>
          <p:spPr>
            <a:xfrm flipH="1">
              <a:off x="1131399" y="2376764"/>
              <a:ext cx="168645" cy="270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CA733674-14F3-7C4B-B61C-F40A96A0D450}"/>
              </a:ext>
            </a:extLst>
          </p:cNvPr>
          <p:cNvGrpSpPr/>
          <p:nvPr userDrawn="1"/>
        </p:nvGrpSpPr>
        <p:grpSpPr>
          <a:xfrm>
            <a:off x="4863186" y="3432763"/>
            <a:ext cx="296837" cy="419080"/>
            <a:chOff x="1092348" y="2163502"/>
            <a:chExt cx="296837" cy="419080"/>
          </a:xfrm>
        </p:grpSpPr>
        <p:cxnSp>
          <p:nvCxnSpPr>
            <p:cNvPr id="130" name="Straight Connector 129">
              <a:extLst>
                <a:ext uri="{FF2B5EF4-FFF2-40B4-BE49-F238E27FC236}">
                  <a16:creationId xmlns:a16="http://schemas.microsoft.com/office/drawing/2014/main" id="{C692451D-DD4F-4248-B151-E0891305A6AF}"/>
                </a:ext>
              </a:extLst>
            </p:cNvPr>
            <p:cNvCxnSpPr>
              <a:cxnSpLocks/>
            </p:cNvCxnSpPr>
            <p:nvPr/>
          </p:nvCxnSpPr>
          <p:spPr>
            <a:xfrm flipH="1">
              <a:off x="1301262" y="2163502"/>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1CC4249-D1E0-3647-A119-D079BFC8FF3D}"/>
                </a:ext>
              </a:extLst>
            </p:cNvPr>
            <p:cNvCxnSpPr>
              <a:cxnSpLocks/>
            </p:cNvCxnSpPr>
            <p:nvPr/>
          </p:nvCxnSpPr>
          <p:spPr>
            <a:xfrm>
              <a:off x="1301262" y="2163502"/>
              <a:ext cx="0" cy="41908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68860F8D-D8E3-1642-953F-19252A4AFF6D}"/>
                </a:ext>
              </a:extLst>
            </p:cNvPr>
            <p:cNvCxnSpPr>
              <a:cxnSpLocks/>
            </p:cNvCxnSpPr>
            <p:nvPr/>
          </p:nvCxnSpPr>
          <p:spPr>
            <a:xfrm flipH="1">
              <a:off x="1301262" y="2579671"/>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FABDFBCD-1BE5-8A49-8BC8-48E1174153D8}"/>
                </a:ext>
              </a:extLst>
            </p:cNvPr>
            <p:cNvCxnSpPr>
              <a:cxnSpLocks/>
            </p:cNvCxnSpPr>
            <p:nvPr/>
          </p:nvCxnSpPr>
          <p:spPr>
            <a:xfrm flipH="1">
              <a:off x="1092348" y="2373042"/>
              <a:ext cx="20769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E97D9BE0-BD3F-F045-9762-354CB524CB9D}"/>
              </a:ext>
            </a:extLst>
          </p:cNvPr>
          <p:cNvGrpSpPr/>
          <p:nvPr userDrawn="1"/>
        </p:nvGrpSpPr>
        <p:grpSpPr>
          <a:xfrm>
            <a:off x="4863186" y="4144450"/>
            <a:ext cx="296837" cy="419080"/>
            <a:chOff x="1092348" y="2163502"/>
            <a:chExt cx="296837" cy="419080"/>
          </a:xfrm>
        </p:grpSpPr>
        <p:cxnSp>
          <p:nvCxnSpPr>
            <p:cNvPr id="135" name="Straight Connector 134">
              <a:extLst>
                <a:ext uri="{FF2B5EF4-FFF2-40B4-BE49-F238E27FC236}">
                  <a16:creationId xmlns:a16="http://schemas.microsoft.com/office/drawing/2014/main" id="{5DD9D6AC-6FB6-2F40-B540-25F681244394}"/>
                </a:ext>
              </a:extLst>
            </p:cNvPr>
            <p:cNvCxnSpPr>
              <a:cxnSpLocks/>
            </p:cNvCxnSpPr>
            <p:nvPr/>
          </p:nvCxnSpPr>
          <p:spPr>
            <a:xfrm flipH="1">
              <a:off x="1301262" y="2163502"/>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9128B976-2997-324B-8154-C031C54DF431}"/>
                </a:ext>
              </a:extLst>
            </p:cNvPr>
            <p:cNvCxnSpPr>
              <a:cxnSpLocks/>
            </p:cNvCxnSpPr>
            <p:nvPr/>
          </p:nvCxnSpPr>
          <p:spPr>
            <a:xfrm>
              <a:off x="1301262" y="2163502"/>
              <a:ext cx="0" cy="41908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A2F77CF-9F80-DC4E-B27B-A19056B6970A}"/>
                </a:ext>
              </a:extLst>
            </p:cNvPr>
            <p:cNvCxnSpPr>
              <a:cxnSpLocks/>
            </p:cNvCxnSpPr>
            <p:nvPr/>
          </p:nvCxnSpPr>
          <p:spPr>
            <a:xfrm flipH="1">
              <a:off x="1301262" y="2579671"/>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D0F6E44-F43A-DD41-A29D-DAC379385392}"/>
                </a:ext>
              </a:extLst>
            </p:cNvPr>
            <p:cNvCxnSpPr>
              <a:cxnSpLocks/>
            </p:cNvCxnSpPr>
            <p:nvPr/>
          </p:nvCxnSpPr>
          <p:spPr>
            <a:xfrm flipH="1">
              <a:off x="1092348" y="2373042"/>
              <a:ext cx="20769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9" name="Group 138">
            <a:extLst>
              <a:ext uri="{FF2B5EF4-FFF2-40B4-BE49-F238E27FC236}">
                <a16:creationId xmlns:a16="http://schemas.microsoft.com/office/drawing/2014/main" id="{B50D6978-2A01-0749-A7CF-255F60363913}"/>
              </a:ext>
            </a:extLst>
          </p:cNvPr>
          <p:cNvGrpSpPr/>
          <p:nvPr userDrawn="1"/>
        </p:nvGrpSpPr>
        <p:grpSpPr>
          <a:xfrm>
            <a:off x="8628364" y="2556505"/>
            <a:ext cx="296837" cy="419080"/>
            <a:chOff x="1092348" y="2163502"/>
            <a:chExt cx="296837" cy="419080"/>
          </a:xfrm>
        </p:grpSpPr>
        <p:cxnSp>
          <p:nvCxnSpPr>
            <p:cNvPr id="140" name="Straight Connector 139">
              <a:extLst>
                <a:ext uri="{FF2B5EF4-FFF2-40B4-BE49-F238E27FC236}">
                  <a16:creationId xmlns:a16="http://schemas.microsoft.com/office/drawing/2014/main" id="{3FC59A5B-095D-8646-BEB4-D91B865AD63C}"/>
                </a:ext>
              </a:extLst>
            </p:cNvPr>
            <p:cNvCxnSpPr>
              <a:cxnSpLocks/>
            </p:cNvCxnSpPr>
            <p:nvPr/>
          </p:nvCxnSpPr>
          <p:spPr>
            <a:xfrm flipH="1">
              <a:off x="1301262" y="2163502"/>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27DEC4E9-5646-6F42-ABC7-1B8B954EB8AC}"/>
                </a:ext>
              </a:extLst>
            </p:cNvPr>
            <p:cNvCxnSpPr>
              <a:cxnSpLocks/>
            </p:cNvCxnSpPr>
            <p:nvPr/>
          </p:nvCxnSpPr>
          <p:spPr>
            <a:xfrm>
              <a:off x="1301262" y="2163502"/>
              <a:ext cx="0" cy="41908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5236852C-4F2A-2043-8EEF-6C43A98081EE}"/>
                </a:ext>
              </a:extLst>
            </p:cNvPr>
            <p:cNvCxnSpPr>
              <a:cxnSpLocks/>
            </p:cNvCxnSpPr>
            <p:nvPr/>
          </p:nvCxnSpPr>
          <p:spPr>
            <a:xfrm flipH="1">
              <a:off x="1301262" y="2579671"/>
              <a:ext cx="8792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A8885293-C9C4-5A46-9E38-E1B0B9897D35}"/>
                </a:ext>
              </a:extLst>
            </p:cNvPr>
            <p:cNvCxnSpPr>
              <a:cxnSpLocks/>
            </p:cNvCxnSpPr>
            <p:nvPr/>
          </p:nvCxnSpPr>
          <p:spPr>
            <a:xfrm flipH="1">
              <a:off x="1092348" y="2373042"/>
              <a:ext cx="20769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4" name="Text Box 2">
            <a:extLst>
              <a:ext uri="{FF2B5EF4-FFF2-40B4-BE49-F238E27FC236}">
                <a16:creationId xmlns:a16="http://schemas.microsoft.com/office/drawing/2014/main" id="{995F3C44-0E49-5144-B260-9D1EE3E25751}"/>
              </a:ext>
            </a:extLst>
          </p:cNvPr>
          <p:cNvSpPr txBox="1">
            <a:spLocks noChangeArrowheads="1"/>
          </p:cNvSpPr>
          <p:nvPr userDrawn="1"/>
        </p:nvSpPr>
        <p:spPr bwMode="auto">
          <a:xfrm>
            <a:off x="1477502" y="878645"/>
            <a:ext cx="342473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eaLnBrk="1" hangingPunct="1">
              <a:spcAft>
                <a:spcPts val="600"/>
              </a:spcAft>
              <a:defRPr/>
            </a:pPr>
            <a:r>
              <a:rPr lang="en-GB" sz="2800" b="1" dirty="0">
                <a:latin typeface="Arial Black" panose="020B0604020202020204" pitchFamily="34" charset="0"/>
                <a:cs typeface="Arial Black" panose="020B0604020202020204" pitchFamily="34" charset="0"/>
              </a:rPr>
              <a:t>Tips and tricks</a:t>
            </a:r>
            <a:endParaRPr lang="en-GB" altLang="da-DK" sz="1200" b="0" noProof="1">
              <a:solidFill>
                <a:schemeClr val="tx1"/>
              </a:solidFill>
              <a:latin typeface="+mn-lt"/>
              <a:cs typeface="Arial" panose="020B0604020202020204" pitchFamily="34" charset="0"/>
            </a:endParaRPr>
          </a:p>
        </p:txBody>
      </p:sp>
      <p:sp>
        <p:nvSpPr>
          <p:cNvPr id="145" name="Text Box 2">
            <a:extLst>
              <a:ext uri="{FF2B5EF4-FFF2-40B4-BE49-F238E27FC236}">
                <a16:creationId xmlns:a16="http://schemas.microsoft.com/office/drawing/2014/main" id="{1DF7A865-A910-BE4D-AAA8-F893C2F5F61F}"/>
              </a:ext>
            </a:extLst>
          </p:cNvPr>
          <p:cNvSpPr txBox="1">
            <a:spLocks noChangeArrowheads="1"/>
          </p:cNvSpPr>
          <p:nvPr userDrawn="1"/>
        </p:nvSpPr>
        <p:spPr bwMode="auto">
          <a:xfrm>
            <a:off x="1487893" y="1325454"/>
            <a:ext cx="34247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eaLnBrk="1" hangingPunct="1">
              <a:spcAft>
                <a:spcPts val="600"/>
              </a:spcAft>
              <a:defRPr/>
            </a:pPr>
            <a:r>
              <a:rPr lang="en-GB" sz="1400" b="1" dirty="0">
                <a:solidFill>
                  <a:srgbClr val="FF0000"/>
                </a:solidFill>
                <a:latin typeface="Arial Black" panose="020B0604020202020204" pitchFamily="34" charset="0"/>
                <a:cs typeface="Arial Black" panose="020B0604020202020204" pitchFamily="34" charset="0"/>
              </a:rPr>
              <a:t>User guide</a:t>
            </a:r>
            <a:endParaRPr lang="en-GB" altLang="da-DK" sz="800" b="0" noProof="1">
              <a:solidFill>
                <a:srgbClr val="FF0000"/>
              </a:solidFill>
              <a:latin typeface="+mn-lt"/>
              <a:cs typeface="Arial" panose="020B0604020202020204" pitchFamily="34" charset="0"/>
            </a:endParaRPr>
          </a:p>
        </p:txBody>
      </p:sp>
    </p:spTree>
    <p:extLst>
      <p:ext uri="{BB962C8B-B14F-4D97-AF65-F5344CB8AC3E}">
        <p14:creationId xmlns:p14="http://schemas.microsoft.com/office/powerpoint/2010/main" val="39116413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2"/>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sp>
        <p:nvSpPr>
          <p:cNvPr id="5" name="Do not use"/>
          <p:cNvSpPr txBox="1"/>
          <p:nvPr userDrawn="1"/>
        </p:nvSpPr>
        <p:spPr>
          <a:xfrm>
            <a:off x="430213" y="656823"/>
            <a:ext cx="11356977" cy="166199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3600" b="0" noProof="0" dirty="0">
                <a:solidFill>
                  <a:schemeClr val="bg1"/>
                </a:solidFill>
              </a:rPr>
              <a:t>If you see any </a:t>
            </a:r>
            <a:r>
              <a:rPr lang="en-GB" sz="3600" b="1" i="1" noProof="0" dirty="0">
                <a:solidFill>
                  <a:schemeClr val="bg1"/>
                </a:solidFill>
              </a:rPr>
              <a:t>layouts </a:t>
            </a:r>
            <a:r>
              <a:rPr lang="en-GB" sz="3600" b="0" i="0" noProof="0" dirty="0">
                <a:solidFill>
                  <a:schemeClr val="bg1"/>
                </a:solidFill>
              </a:rPr>
              <a:t>after this one</a:t>
            </a:r>
            <a:r>
              <a:rPr lang="en-GB" sz="3600" b="1" i="1" noProof="0" dirty="0">
                <a:solidFill>
                  <a:schemeClr val="bg1"/>
                </a:solidFill>
              </a:rPr>
              <a:t>,</a:t>
            </a:r>
            <a:r>
              <a:rPr lang="en-GB" sz="3600" b="0" i="0" noProof="0" dirty="0">
                <a:solidFill>
                  <a:schemeClr val="bg1"/>
                </a:solidFill>
              </a:rPr>
              <a:t> </a:t>
            </a:r>
            <a:r>
              <a:rPr lang="en-GB" sz="3600" b="0" noProof="0" dirty="0">
                <a:solidFill>
                  <a:schemeClr val="bg1"/>
                </a:solidFill>
              </a:rPr>
              <a:t>do not use them. They may have been copied from an old template style and not be part of our corporate template.</a:t>
            </a: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0" noProof="0" dirty="0">
                <a:solidFill>
                  <a:schemeClr val="bg1"/>
                </a:solidFill>
              </a:rPr>
              <a:t>Do not use </a:t>
            </a:r>
            <a:endParaRPr lang="en-GB" sz="2400" b="1" i="0"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dirty="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dirty="0">
                <a:solidFill>
                  <a:schemeClr val="bg1"/>
                </a:solidFill>
              </a:rPr>
              <a:t>Also notice: Layouts after this might contain potential confidential information.</a:t>
            </a:r>
            <a:br>
              <a:rPr lang="en-GB" sz="1800" b="0" noProof="0" dirty="0">
                <a:solidFill>
                  <a:schemeClr val="bg1"/>
                </a:solidFill>
              </a:rPr>
            </a:br>
            <a:endParaRPr lang="en-GB" sz="1800" b="0" noProof="0" dirty="0">
              <a:solidFill>
                <a:schemeClr val="bg1"/>
              </a:solidFill>
            </a:endParaRPr>
          </a:p>
        </p:txBody>
      </p:sp>
      <p:sp>
        <p:nvSpPr>
          <p:cNvPr id="13" name="Date Placeholder 6" hidden="1">
            <a:extLst>
              <a:ext uri="{FF2B5EF4-FFF2-40B4-BE49-F238E27FC236}">
                <a16:creationId xmlns:a16="http://schemas.microsoft.com/office/drawing/2014/main" id="{706505A8-87EA-4BA0-B698-35156BC765D0}"/>
              </a:ext>
            </a:extLst>
          </p:cNvPr>
          <p:cNvSpPr>
            <a:spLocks noGrp="1"/>
          </p:cNvSpPr>
          <p:nvPr>
            <p:ph type="dt" sz="half" idx="15"/>
          </p:nvPr>
        </p:nvSpPr>
        <p:spPr>
          <a:xfrm>
            <a:off x="0" y="6858000"/>
            <a:ext cx="0" cy="0"/>
          </a:xfrm>
        </p:spPr>
        <p:txBody>
          <a:bodyPr/>
          <a:lstStyle>
            <a:lvl1pPr>
              <a:defRPr sz="100">
                <a:noFill/>
              </a:defRPr>
            </a:lvl1pPr>
          </a:lstStyle>
          <a:p>
            <a:fld id="{B2B3425A-B7FE-4630-AA54-7F95BEAB3C43}" type="datetime4">
              <a:rPr lang="en-GB" smtClean="0"/>
              <a:t>27 March 2024</a:t>
            </a:fld>
            <a:endParaRPr lang="en-GB" dirty="0"/>
          </a:p>
        </p:txBody>
      </p:sp>
      <p:sp>
        <p:nvSpPr>
          <p:cNvPr id="14" name="Footer Placeholder 8" hidden="1">
            <a:extLst>
              <a:ext uri="{FF2B5EF4-FFF2-40B4-BE49-F238E27FC236}">
                <a16:creationId xmlns:a16="http://schemas.microsoft.com/office/drawing/2014/main" id="{AB150C2C-2030-498B-8262-6BD5BCCBB345}"/>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5" name="Slide Number Placeholder 10" hidden="1">
            <a:extLst>
              <a:ext uri="{FF2B5EF4-FFF2-40B4-BE49-F238E27FC236}">
                <a16:creationId xmlns:a16="http://schemas.microsoft.com/office/drawing/2014/main" id="{E81B246F-92C7-4EF8-ACD0-05F73C7095BE}"/>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65314624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 name="Group guide" hidden="1">
            <a:extLst>
              <a:ext uri="{FF2B5EF4-FFF2-40B4-BE49-F238E27FC236}">
                <a16:creationId xmlns:a16="http://schemas.microsoft.com/office/drawing/2014/main" id="{E985DA37-A332-4770-BDA5-42D84824B99A}"/>
              </a:ext>
            </a:extLst>
          </p:cNvPr>
          <p:cNvGrpSpPr/>
          <p:nvPr userDrawn="1"/>
        </p:nvGrpSpPr>
        <p:grpSpPr>
          <a:xfrm>
            <a:off x="0" y="0"/>
            <a:ext cx="12192000" cy="900000"/>
            <a:chOff x="0" y="0"/>
            <a:chExt cx="12192000" cy="900000"/>
          </a:xfrm>
        </p:grpSpPr>
        <p:sp>
          <p:nvSpPr>
            <p:cNvPr id="11" name="Slide Number Placeholder 3">
              <a:extLst>
                <a:ext uri="{FF2B5EF4-FFF2-40B4-BE49-F238E27FC236}">
                  <a16:creationId xmlns:a16="http://schemas.microsoft.com/office/drawing/2014/main" id="{CF91F00B-1F3B-430E-A283-B4F9D9941BDE}"/>
                </a:ext>
              </a:extLst>
            </p:cNvPr>
            <p:cNvSpPr txBox="1">
              <a:spLocks/>
            </p:cNvSpPr>
            <p:nvPr userDrawn="1"/>
          </p:nvSpPr>
          <p:spPr>
            <a:xfrm>
              <a:off x="3362400" y="481818"/>
              <a:ext cx="270000" cy="15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AA811B-2EBD-4900-905E-5BE206449611}" type="slidenum">
                <a:rPr lang="en-GB" smtClean="0"/>
                <a:pPr/>
                <a:t>‹#›</a:t>
              </a:fld>
              <a:endParaRPr lang="en-GB" dirty="0"/>
            </a:p>
          </p:txBody>
        </p:sp>
        <p:sp>
          <p:nvSpPr>
            <p:cNvPr id="12" name="Rectangle 11">
              <a:extLst>
                <a:ext uri="{FF2B5EF4-FFF2-40B4-BE49-F238E27FC236}">
                  <a16:creationId xmlns:a16="http://schemas.microsoft.com/office/drawing/2014/main" id="{1FE622B8-F672-422B-8D00-701CE4CCEDFB}"/>
                </a:ext>
              </a:extLst>
            </p:cNvPr>
            <p:cNvSpPr/>
            <p:nvPr userDrawn="1"/>
          </p:nvSpPr>
          <p:spPr>
            <a:xfrm>
              <a:off x="0" y="0"/>
              <a:ext cx="539749" cy="90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B67FE2E9-90AC-4127-A151-0AC6F798925B}"/>
                </a:ext>
              </a:extLst>
            </p:cNvPr>
            <p:cNvSpPr/>
            <p:nvPr userDrawn="1"/>
          </p:nvSpPr>
          <p:spPr>
            <a:xfrm>
              <a:off x="540000"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76A4C998-EDA8-4F3D-85DD-FA691F8E0A29}"/>
                </a:ext>
              </a:extLst>
            </p:cNvPr>
            <p:cNvSpPr/>
            <p:nvPr userDrawn="1"/>
          </p:nvSpPr>
          <p:spPr>
            <a:xfrm>
              <a:off x="12996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EBC71813-76AD-4C6B-8849-F48EE09CE4DB}"/>
                </a:ext>
              </a:extLst>
            </p:cNvPr>
            <p:cNvSpPr/>
            <p:nvPr userDrawn="1"/>
          </p:nvSpPr>
          <p:spPr>
            <a:xfrm>
              <a:off x="1481236"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585C3B98-E905-4981-B031-8990C3C8B06D}"/>
                </a:ext>
              </a:extLst>
            </p:cNvPr>
            <p:cNvSpPr/>
            <p:nvPr userDrawn="1"/>
          </p:nvSpPr>
          <p:spPr>
            <a:xfrm>
              <a:off x="22410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A82C2C86-A82E-429D-945C-27AF21DF2D05}"/>
                </a:ext>
              </a:extLst>
            </p:cNvPr>
            <p:cNvSpPr/>
            <p:nvPr userDrawn="1"/>
          </p:nvSpPr>
          <p:spPr>
            <a:xfrm>
              <a:off x="2422472"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6B3F4B88-DBC2-4774-8709-5C2EA2FDB812}"/>
                </a:ext>
              </a:extLst>
            </p:cNvPr>
            <p:cNvSpPr/>
            <p:nvPr userDrawn="1"/>
          </p:nvSpPr>
          <p:spPr>
            <a:xfrm>
              <a:off x="31824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249E338A-F780-432C-9929-7C2FA4A4E131}"/>
                </a:ext>
              </a:extLst>
            </p:cNvPr>
            <p:cNvSpPr/>
            <p:nvPr userDrawn="1"/>
          </p:nvSpPr>
          <p:spPr>
            <a:xfrm>
              <a:off x="3363708"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EE37327B-583B-40AB-8D04-E7B95EA9BEF2}"/>
                </a:ext>
              </a:extLst>
            </p:cNvPr>
            <p:cNvSpPr/>
            <p:nvPr userDrawn="1"/>
          </p:nvSpPr>
          <p:spPr>
            <a:xfrm>
              <a:off x="41238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9175DAB5-5A90-4EA2-86B6-925B496E6EC6}"/>
                </a:ext>
              </a:extLst>
            </p:cNvPr>
            <p:cNvSpPr/>
            <p:nvPr userDrawn="1"/>
          </p:nvSpPr>
          <p:spPr>
            <a:xfrm>
              <a:off x="4304944"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B55E3ED5-D435-46B0-A3BB-580299F0836C}"/>
                </a:ext>
              </a:extLst>
            </p:cNvPr>
            <p:cNvSpPr/>
            <p:nvPr userDrawn="1"/>
          </p:nvSpPr>
          <p:spPr>
            <a:xfrm>
              <a:off x="50652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B34C85DA-E7B5-4762-BBCE-DF677ED45B50}"/>
                </a:ext>
              </a:extLst>
            </p:cNvPr>
            <p:cNvSpPr/>
            <p:nvPr userDrawn="1"/>
          </p:nvSpPr>
          <p:spPr>
            <a:xfrm>
              <a:off x="5246180"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4C5CBB31-C438-491A-9BD2-9E9A20743A9D}"/>
                </a:ext>
              </a:extLst>
            </p:cNvPr>
            <p:cNvSpPr/>
            <p:nvPr userDrawn="1"/>
          </p:nvSpPr>
          <p:spPr>
            <a:xfrm>
              <a:off x="60066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a:extLst>
                <a:ext uri="{FF2B5EF4-FFF2-40B4-BE49-F238E27FC236}">
                  <a16:creationId xmlns:a16="http://schemas.microsoft.com/office/drawing/2014/main" id="{6A42A0C8-1264-4ECA-B65F-FE50640421C6}"/>
                </a:ext>
              </a:extLst>
            </p:cNvPr>
            <p:cNvSpPr/>
            <p:nvPr userDrawn="1"/>
          </p:nvSpPr>
          <p:spPr>
            <a:xfrm>
              <a:off x="6187416"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a16="http://schemas.microsoft.com/office/drawing/2014/main" id="{FCD5F723-CD3A-4A32-8CD7-5596EAB5AD2E}"/>
                </a:ext>
              </a:extLst>
            </p:cNvPr>
            <p:cNvSpPr/>
            <p:nvPr userDrawn="1"/>
          </p:nvSpPr>
          <p:spPr>
            <a:xfrm>
              <a:off x="69480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a:extLst>
                <a:ext uri="{FF2B5EF4-FFF2-40B4-BE49-F238E27FC236}">
                  <a16:creationId xmlns:a16="http://schemas.microsoft.com/office/drawing/2014/main" id="{C2CD6379-E499-4471-9E66-B12E22A860A1}"/>
                </a:ext>
              </a:extLst>
            </p:cNvPr>
            <p:cNvSpPr/>
            <p:nvPr userDrawn="1"/>
          </p:nvSpPr>
          <p:spPr>
            <a:xfrm>
              <a:off x="7128652"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12F954B9-DAFE-4935-9A4A-2E32BB71A796}"/>
                </a:ext>
              </a:extLst>
            </p:cNvPr>
            <p:cNvSpPr/>
            <p:nvPr userDrawn="1"/>
          </p:nvSpPr>
          <p:spPr>
            <a:xfrm>
              <a:off x="78894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a:extLst>
                <a:ext uri="{FF2B5EF4-FFF2-40B4-BE49-F238E27FC236}">
                  <a16:creationId xmlns:a16="http://schemas.microsoft.com/office/drawing/2014/main" id="{96E7E691-112B-4BD5-B618-B58C74FD9358}"/>
                </a:ext>
              </a:extLst>
            </p:cNvPr>
            <p:cNvSpPr/>
            <p:nvPr userDrawn="1"/>
          </p:nvSpPr>
          <p:spPr>
            <a:xfrm>
              <a:off x="8069888"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a:extLst>
                <a:ext uri="{FF2B5EF4-FFF2-40B4-BE49-F238E27FC236}">
                  <a16:creationId xmlns:a16="http://schemas.microsoft.com/office/drawing/2014/main" id="{9DFF8352-568B-4780-8900-DB0385591717}"/>
                </a:ext>
              </a:extLst>
            </p:cNvPr>
            <p:cNvSpPr/>
            <p:nvPr userDrawn="1"/>
          </p:nvSpPr>
          <p:spPr>
            <a:xfrm>
              <a:off x="88308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a:extLst>
                <a:ext uri="{FF2B5EF4-FFF2-40B4-BE49-F238E27FC236}">
                  <a16:creationId xmlns:a16="http://schemas.microsoft.com/office/drawing/2014/main" id="{CBEEFC0A-631B-41D4-9984-2E629EB7E7E2}"/>
                </a:ext>
              </a:extLst>
            </p:cNvPr>
            <p:cNvSpPr/>
            <p:nvPr userDrawn="1"/>
          </p:nvSpPr>
          <p:spPr>
            <a:xfrm>
              <a:off x="9011124"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ectangle 31">
              <a:extLst>
                <a:ext uri="{FF2B5EF4-FFF2-40B4-BE49-F238E27FC236}">
                  <a16:creationId xmlns:a16="http://schemas.microsoft.com/office/drawing/2014/main" id="{CB929431-BD6A-45BC-A306-4CFE1F3BB180}"/>
                </a:ext>
              </a:extLst>
            </p:cNvPr>
            <p:cNvSpPr/>
            <p:nvPr userDrawn="1"/>
          </p:nvSpPr>
          <p:spPr>
            <a:xfrm>
              <a:off x="97722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ectangle 32">
              <a:extLst>
                <a:ext uri="{FF2B5EF4-FFF2-40B4-BE49-F238E27FC236}">
                  <a16:creationId xmlns:a16="http://schemas.microsoft.com/office/drawing/2014/main" id="{18D9816D-E982-46F9-97D3-C05CA83A3B9D}"/>
                </a:ext>
              </a:extLst>
            </p:cNvPr>
            <p:cNvSpPr/>
            <p:nvPr userDrawn="1"/>
          </p:nvSpPr>
          <p:spPr>
            <a:xfrm>
              <a:off x="9952360"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a:extLst>
                <a:ext uri="{FF2B5EF4-FFF2-40B4-BE49-F238E27FC236}">
                  <a16:creationId xmlns:a16="http://schemas.microsoft.com/office/drawing/2014/main" id="{6D63B170-C73A-4272-B9CD-EF8F90438771}"/>
                </a:ext>
              </a:extLst>
            </p:cNvPr>
            <p:cNvSpPr/>
            <p:nvPr userDrawn="1"/>
          </p:nvSpPr>
          <p:spPr>
            <a:xfrm>
              <a:off x="10713600" y="0"/>
              <a:ext cx="179387" cy="9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a:extLst>
                <a:ext uri="{FF2B5EF4-FFF2-40B4-BE49-F238E27FC236}">
                  <a16:creationId xmlns:a16="http://schemas.microsoft.com/office/drawing/2014/main" id="{839930CA-85CD-4FA9-A2A1-7AD604B5E55E}"/>
                </a:ext>
              </a:extLst>
            </p:cNvPr>
            <p:cNvSpPr/>
            <p:nvPr userDrawn="1"/>
          </p:nvSpPr>
          <p:spPr>
            <a:xfrm>
              <a:off x="10893600" y="0"/>
              <a:ext cx="760163"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FE3DA1E3-7FE7-4866-8EE9-370387D65889}"/>
                </a:ext>
              </a:extLst>
            </p:cNvPr>
            <p:cNvSpPr/>
            <p:nvPr userDrawn="1"/>
          </p:nvSpPr>
          <p:spPr>
            <a:xfrm>
              <a:off x="11652251" y="0"/>
              <a:ext cx="539749" cy="90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 name="Date Placeholder 1" hidden="1">
            <a:extLst>
              <a:ext uri="{FF2B5EF4-FFF2-40B4-BE49-F238E27FC236}">
                <a16:creationId xmlns:a16="http://schemas.microsoft.com/office/drawing/2014/main" id="{0643F1B6-0743-4D14-8B95-B030120DE5D1}"/>
              </a:ext>
            </a:extLst>
          </p:cNvPr>
          <p:cNvSpPr>
            <a:spLocks noGrp="1"/>
          </p:cNvSpPr>
          <p:nvPr>
            <p:ph type="dt" sz="half" idx="2"/>
          </p:nvPr>
        </p:nvSpPr>
        <p:spPr>
          <a:xfrm>
            <a:off x="12193200" y="6858000"/>
            <a:ext cx="0" cy="0"/>
          </a:xfrm>
          <a:prstGeom prst="rect">
            <a:avLst/>
          </a:prstGeom>
        </p:spPr>
        <p:txBody>
          <a:bodyPr vert="horz" lIns="0" tIns="0" rIns="0" bIns="0" rtlCol="0" anchor="t" anchorCtr="0"/>
          <a:lstStyle>
            <a:lvl1pPr algn="l">
              <a:defRPr sz="100">
                <a:noFill/>
              </a:defRPr>
            </a:lvl1pPr>
          </a:lstStyle>
          <a:p>
            <a:fld id="{221B9DF5-CDEF-4CCF-9D82-8104D7EEA7ED}" type="datetime4">
              <a:rPr lang="en-GB" smtClean="0"/>
              <a:t>27 March 2024</a:t>
            </a:fld>
            <a:endParaRPr lang="en-GB"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40000" y="907200"/>
            <a:ext cx="11113200" cy="1072800"/>
          </a:xfrm>
          <a:prstGeom prst="rect">
            <a:avLst/>
          </a:prstGeom>
        </p:spPr>
        <p:txBody>
          <a:bodyPr vert="horz" lIns="0" tIns="0" rIns="0" bIns="0" rtlCol="0" anchor="t" anchorCtr="0">
            <a:noAutofit/>
          </a:bodyPr>
          <a:lstStyle/>
          <a:p>
            <a:r>
              <a:rPr lang="en-GB" dirty="0"/>
              <a:t>Click to add title</a:t>
            </a:r>
          </a:p>
        </p:txBody>
      </p:sp>
      <p:sp>
        <p:nvSpPr>
          <p:cNvPr id="3" name="Text Placeholder 2"/>
          <p:cNvSpPr>
            <a:spLocks noGrp="1"/>
          </p:cNvSpPr>
          <p:nvPr>
            <p:ph type="body" idx="1"/>
          </p:nvPr>
        </p:nvSpPr>
        <p:spPr>
          <a:xfrm>
            <a:off x="539999" y="1980000"/>
            <a:ext cx="11113200" cy="4338000"/>
          </a:xfrm>
          <a:prstGeom prst="rect">
            <a:avLst/>
          </a:prstGeom>
        </p:spPr>
        <p:txBody>
          <a:bodyPr vert="horz" lIns="0" tIns="0" rIns="0" bIns="0" rtlCol="0">
            <a:noAutofit/>
          </a:bodyPr>
          <a:lstStyle/>
          <a:p>
            <a:pPr lvl="0"/>
            <a:r>
              <a:rPr lang="en-GB" noProof="0" dirty="0"/>
              <a:t>Level 1 (Enter+TAB for next text level, SHIFT+TAB to go back in levels)</a:t>
            </a:r>
          </a:p>
          <a:p>
            <a:pPr lvl="1"/>
            <a:r>
              <a:rPr lang="en-GB" noProof="0" dirty="0"/>
              <a:t>Level 2</a:t>
            </a:r>
          </a:p>
          <a:p>
            <a:pPr lvl="2"/>
            <a:r>
              <a:rPr lang="en-GB" noProof="0" dirty="0"/>
              <a:t>Level 3</a:t>
            </a:r>
          </a:p>
          <a:p>
            <a:pPr lvl="3"/>
            <a:r>
              <a:rPr lang="en-GB" noProof="0" dirty="0"/>
              <a:t>Level 4, Header</a:t>
            </a:r>
          </a:p>
          <a:p>
            <a:pPr lvl="4"/>
            <a:r>
              <a:rPr lang="en-GB" noProof="0" dirty="0"/>
              <a:t>Level 5, Body</a:t>
            </a:r>
          </a:p>
          <a:p>
            <a:pPr lvl="5"/>
            <a:r>
              <a:rPr lang="en-GB" noProof="0" dirty="0"/>
              <a:t>Level 6</a:t>
            </a:r>
          </a:p>
          <a:p>
            <a:pPr lvl="6"/>
            <a:r>
              <a:rPr lang="en-GB" noProof="0" dirty="0"/>
              <a:t>Level 7</a:t>
            </a:r>
          </a:p>
          <a:p>
            <a:pPr lvl="7"/>
            <a:r>
              <a:rPr lang="en-GB" noProof="0" dirty="0"/>
              <a:t>Level 8</a:t>
            </a:r>
          </a:p>
          <a:p>
            <a:pPr lvl="8"/>
            <a:r>
              <a:rPr lang="en-GB" noProof="0" dirty="0"/>
              <a:t>Level 9, </a:t>
            </a:r>
            <a:r>
              <a:rPr lang="en-GB" dirty="0"/>
              <a:t>Highlight</a:t>
            </a:r>
            <a:endParaRPr lang="en-GB" noProof="0" dirty="0"/>
          </a:p>
        </p:txBody>
      </p:sp>
      <p:sp>
        <p:nvSpPr>
          <p:cNvPr id="8" name="Footer Placeholder 7">
            <a:extLst>
              <a:ext uri="{FF2B5EF4-FFF2-40B4-BE49-F238E27FC236}">
                <a16:creationId xmlns:a16="http://schemas.microsoft.com/office/drawing/2014/main" id="{69460BDC-2796-43E8-A075-B3BFBC3B28E3}"/>
              </a:ext>
            </a:extLst>
          </p:cNvPr>
          <p:cNvSpPr>
            <a:spLocks noGrp="1"/>
          </p:cNvSpPr>
          <p:nvPr>
            <p:ph type="ftr" sz="quarter" idx="3"/>
          </p:nvPr>
        </p:nvSpPr>
        <p:spPr>
          <a:xfrm>
            <a:off x="3693599" y="481818"/>
            <a:ext cx="5135612" cy="154800"/>
          </a:xfrm>
          <a:prstGeom prst="rect">
            <a:avLst/>
          </a:prstGeom>
        </p:spPr>
        <p:txBody>
          <a:bodyPr vert="horz" lIns="0" tIns="0" rIns="0" bIns="0" rtlCol="0" anchor="t" anchorCtr="0"/>
          <a:lstStyle>
            <a:lvl1pPr algn="l">
              <a:defRPr sz="900">
                <a:solidFill>
                  <a:schemeClr val="accent1"/>
                </a:solidFill>
              </a:defRPr>
            </a:lvl1pPr>
          </a:lstStyle>
          <a:p>
            <a:endParaRPr lang="en-GB" dirty="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3362400" y="481818"/>
            <a:ext cx="270000" cy="154800"/>
          </a:xfrm>
          <a:prstGeom prst="rect">
            <a:avLst/>
          </a:prstGeom>
        </p:spPr>
        <p:txBody>
          <a:bodyPr vert="horz" lIns="0" tIns="0" rIns="0" bIns="0" rtlCol="0" anchor="t" anchorCtr="0"/>
          <a:lstStyle>
            <a:lvl1pPr algn="l">
              <a:defRPr sz="900">
                <a:solidFill>
                  <a:schemeClr val="accent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795" r:id="rId2"/>
    <p:sldLayoutId id="2147483798" r:id="rId3"/>
    <p:sldLayoutId id="2147483870" r:id="rId4"/>
    <p:sldLayoutId id="2147483801" r:id="rId5"/>
    <p:sldLayoutId id="2147483871" r:id="rId6"/>
    <p:sldLayoutId id="2147483743" r:id="rId7"/>
    <p:sldLayoutId id="2147483881" r:id="rId8"/>
    <p:sldLayoutId id="2147483732" r:id="rId9"/>
    <p:sldLayoutId id="2147483755" r:id="rId10"/>
    <p:sldLayoutId id="2147483820" r:id="rId11"/>
    <p:sldLayoutId id="2147483900" r:id="rId12"/>
    <p:sldLayoutId id="2147483821" r:id="rId13"/>
    <p:sldLayoutId id="2147483744" r:id="rId14"/>
    <p:sldLayoutId id="2147483901" r:id="rId15"/>
    <p:sldLayoutId id="2147483902" r:id="rId16"/>
    <p:sldLayoutId id="2147483913" r:id="rId17"/>
    <p:sldLayoutId id="2147483903" r:id="rId18"/>
    <p:sldLayoutId id="2147483904" r:id="rId19"/>
    <p:sldLayoutId id="2147483905" r:id="rId20"/>
    <p:sldLayoutId id="2147483906" r:id="rId21"/>
    <p:sldLayoutId id="2147483907" r:id="rId22"/>
    <p:sldLayoutId id="2147483908" r:id="rId23"/>
    <p:sldLayoutId id="2147483886" r:id="rId24"/>
    <p:sldLayoutId id="2147483912" r:id="rId25"/>
    <p:sldLayoutId id="2147483861" r:id="rId26"/>
    <p:sldLayoutId id="2147483868" r:id="rId27"/>
    <p:sldLayoutId id="2147483862" r:id="rId28"/>
    <p:sldLayoutId id="2147483863" r:id="rId29"/>
    <p:sldLayoutId id="2147483864" r:id="rId30"/>
    <p:sldLayoutId id="2147483865" r:id="rId31"/>
    <p:sldLayoutId id="2147483867" r:id="rId32"/>
    <p:sldLayoutId id="2147483887" r:id="rId33"/>
    <p:sldLayoutId id="2147483873" r:id="rId34"/>
    <p:sldLayoutId id="2147483869" r:id="rId35"/>
    <p:sldLayoutId id="2147483731" r:id="rId36"/>
    <p:sldLayoutId id="2147483819" r:id="rId37"/>
    <p:sldLayoutId id="2147483807" r:id="rId38"/>
    <p:sldLayoutId id="2147483809" r:id="rId39"/>
    <p:sldLayoutId id="2147483811" r:id="rId40"/>
    <p:sldLayoutId id="2147483813" r:id="rId41"/>
    <p:sldLayoutId id="2147483817" r:id="rId42"/>
    <p:sldLayoutId id="2147483914" r:id="rId43"/>
    <p:sldLayoutId id="2147483909" r:id="rId44"/>
    <p:sldLayoutId id="2147483910" r:id="rId45"/>
    <p:sldLayoutId id="2147483911" r:id="rId46"/>
    <p:sldLayoutId id="2147483890" r:id="rId47"/>
    <p:sldLayoutId id="2147483891" r:id="rId48"/>
    <p:sldLayoutId id="2147483892" r:id="rId49"/>
    <p:sldLayoutId id="2147483894" r:id="rId50"/>
    <p:sldLayoutId id="2147483893" r:id="rId51"/>
    <p:sldLayoutId id="2147483895" r:id="rId52"/>
    <p:sldLayoutId id="2147483896" r:id="rId53"/>
    <p:sldLayoutId id="2147483897" r:id="rId54"/>
    <p:sldLayoutId id="2147483898" r:id="rId55"/>
    <p:sldLayoutId id="2147483850" r:id="rId56"/>
    <p:sldLayoutId id="2147483885" r:id="rId57"/>
    <p:sldLayoutId id="2147483851" r:id="rId58"/>
    <p:sldLayoutId id="2147483852" r:id="rId59"/>
    <p:sldLayoutId id="2147483853" r:id="rId60"/>
    <p:sldLayoutId id="2147483854" r:id="rId61"/>
    <p:sldLayoutId id="2147483856" r:id="rId62"/>
    <p:sldLayoutId id="2147483858" r:id="rId63"/>
    <p:sldLayoutId id="2147483859" r:id="rId64"/>
    <p:sldLayoutId id="2147483860" r:id="rId65"/>
    <p:sldLayoutId id="2147483883" r:id="rId66"/>
    <p:sldLayoutId id="2147483899" r:id="rId67"/>
    <p:sldLayoutId id="2147483872" r:id="rId68"/>
    <p:sldLayoutId id="2147483889" r:id="rId69"/>
    <p:sldLayoutId id="2147483751" r:id="rId70"/>
  </p:sldLayoutIdLst>
  <p:hf hdr="0" ftr="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400" b="1" kern="1200" cap="none" baseline="0">
          <a:solidFill>
            <a:schemeClr val="tx1"/>
          </a:solidFill>
          <a:latin typeface="+mj-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000" kern="1200">
          <a:solidFill>
            <a:schemeClr val="tx1"/>
          </a:solidFill>
          <a:latin typeface="+mj-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20000"/>
        </a:lnSpc>
        <a:spcBef>
          <a:spcPts val="500"/>
        </a:spcBef>
        <a:spcAft>
          <a:spcPts val="5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2000" kern="1200" baseline="0">
          <a:solidFill>
            <a:schemeClr val="tx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0" userDrawn="1">
          <p15:clr>
            <a:srgbClr val="F26B43"/>
          </p15:clr>
        </p15:guide>
        <p15:guide id="2" pos="819" userDrawn="1">
          <p15:clr>
            <a:srgbClr val="A4A3A4"/>
          </p15:clr>
        </p15:guide>
        <p15:guide id="4" orient="horz" pos="570" userDrawn="1">
          <p15:clr>
            <a:srgbClr val="F26B43"/>
          </p15:clr>
        </p15:guide>
        <p15:guide id="5" pos="933" userDrawn="1">
          <p15:clr>
            <a:srgbClr val="A4A3A4"/>
          </p15:clr>
        </p15:guide>
        <p15:guide id="6" pos="1411" userDrawn="1">
          <p15:clr>
            <a:srgbClr val="A4A3A4"/>
          </p15:clr>
        </p15:guide>
        <p15:guide id="7" pos="1525" userDrawn="1">
          <p15:clr>
            <a:srgbClr val="A4A3A4"/>
          </p15:clr>
        </p15:guide>
        <p15:guide id="8" pos="2004" userDrawn="1">
          <p15:clr>
            <a:srgbClr val="A4A3A4"/>
          </p15:clr>
        </p15:guide>
        <p15:guide id="9" pos="2118" userDrawn="1">
          <p15:clr>
            <a:srgbClr val="A4A3A4"/>
          </p15:clr>
        </p15:guide>
        <p15:guide id="10" pos="2593" userDrawn="1">
          <p15:clr>
            <a:srgbClr val="A4A3A4"/>
          </p15:clr>
        </p15:guide>
        <p15:guide id="11" pos="2711" userDrawn="1">
          <p15:clr>
            <a:srgbClr val="A4A3A4"/>
          </p15:clr>
        </p15:guide>
        <p15:guide id="12" pos="3190" userDrawn="1">
          <p15:clr>
            <a:srgbClr val="A4A3A4"/>
          </p15:clr>
        </p15:guide>
        <p15:guide id="13" pos="3304" userDrawn="1">
          <p15:clr>
            <a:srgbClr val="A4A3A4"/>
          </p15:clr>
        </p15:guide>
        <p15:guide id="14" pos="3783" userDrawn="1">
          <p15:clr>
            <a:srgbClr val="A4A3A4"/>
          </p15:clr>
        </p15:guide>
        <p15:guide id="15" pos="3897" userDrawn="1">
          <p15:clr>
            <a:srgbClr val="A4A3A4"/>
          </p15:clr>
        </p15:guide>
        <p15:guide id="16" pos="4376" userDrawn="1">
          <p15:clr>
            <a:srgbClr val="A4A3A4"/>
          </p15:clr>
        </p15:guide>
        <p15:guide id="17" pos="4490" userDrawn="1">
          <p15:clr>
            <a:srgbClr val="A4A3A4"/>
          </p15:clr>
        </p15:guide>
        <p15:guide id="18" pos="4969" userDrawn="1">
          <p15:clr>
            <a:srgbClr val="A4A3A4"/>
          </p15:clr>
        </p15:guide>
        <p15:guide id="19" pos="5083" userDrawn="1">
          <p15:clr>
            <a:srgbClr val="A4A3A4"/>
          </p15:clr>
        </p15:guide>
        <p15:guide id="20" pos="5562" userDrawn="1">
          <p15:clr>
            <a:srgbClr val="A4A3A4"/>
          </p15:clr>
        </p15:guide>
        <p15:guide id="21" pos="5676" userDrawn="1">
          <p15:clr>
            <a:srgbClr val="A4A3A4"/>
          </p15:clr>
        </p15:guide>
        <p15:guide id="22" pos="6155" userDrawn="1">
          <p15:clr>
            <a:srgbClr val="A4A3A4"/>
          </p15:clr>
        </p15:guide>
        <p15:guide id="23" pos="6269" userDrawn="1">
          <p15:clr>
            <a:srgbClr val="A4A3A4"/>
          </p15:clr>
        </p15:guide>
        <p15:guide id="24" pos="6748" userDrawn="1">
          <p15:clr>
            <a:srgbClr val="A4A3A4"/>
          </p15:clr>
        </p15:guide>
        <p15:guide id="25" pos="6862" userDrawn="1">
          <p15:clr>
            <a:srgbClr val="A4A3A4"/>
          </p15:clr>
        </p15:guide>
        <p15:guide id="26" pos="7340" userDrawn="1">
          <p15:clr>
            <a:srgbClr val="F26B43"/>
          </p15:clr>
        </p15:guide>
        <p15:guide id="27" orient="horz" pos="1247" userDrawn="1">
          <p15:clr>
            <a:srgbClr val="F26B43"/>
          </p15:clr>
        </p15:guide>
        <p15:guide id="28"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F1B7E3-6459-4D51-8924-6115BFFD6096}"/>
              </a:ext>
            </a:extLst>
          </p:cNvPr>
          <p:cNvSpPr>
            <a:spLocks noGrp="1"/>
          </p:cNvSpPr>
          <p:nvPr>
            <p:ph type="sldNum" sz="quarter" idx="17"/>
          </p:nvPr>
        </p:nvSpPr>
        <p:spPr/>
        <p:txBody>
          <a:bodyPr/>
          <a:lstStyle/>
          <a:p>
            <a:fld id="{23AA811B-2EBD-4900-905E-5BE206449611}" type="slidenum">
              <a:rPr lang="en-GB" smtClean="0"/>
              <a:pPr/>
              <a:t>1</a:t>
            </a:fld>
            <a:endParaRPr lang="en-GB" dirty="0"/>
          </a:p>
        </p:txBody>
      </p:sp>
      <p:sp>
        <p:nvSpPr>
          <p:cNvPr id="3" name="Title 2">
            <a:extLst>
              <a:ext uri="{FF2B5EF4-FFF2-40B4-BE49-F238E27FC236}">
                <a16:creationId xmlns:a16="http://schemas.microsoft.com/office/drawing/2014/main" id="{916F2F93-9B7C-4518-929C-F9F066A6F555}"/>
              </a:ext>
            </a:extLst>
          </p:cNvPr>
          <p:cNvSpPr>
            <a:spLocks noGrp="1"/>
          </p:cNvSpPr>
          <p:nvPr>
            <p:ph type="ctrTitle"/>
          </p:nvPr>
        </p:nvSpPr>
        <p:spPr/>
        <p:txBody>
          <a:bodyPr/>
          <a:lstStyle/>
          <a:p>
            <a:r>
              <a:rPr lang="en-GB" sz="5400" dirty="0"/>
              <a:t>Consumer Scotland: </a:t>
            </a:r>
            <a:br>
              <a:rPr lang="en-GB" sz="5400" dirty="0"/>
            </a:br>
            <a:r>
              <a:rPr lang="en-GB" sz="5400" dirty="0"/>
              <a:t>Energy Tracker</a:t>
            </a:r>
          </a:p>
        </p:txBody>
      </p:sp>
      <p:sp>
        <p:nvSpPr>
          <p:cNvPr id="4" name="Subtitle 3">
            <a:extLst>
              <a:ext uri="{FF2B5EF4-FFF2-40B4-BE49-F238E27FC236}">
                <a16:creationId xmlns:a16="http://schemas.microsoft.com/office/drawing/2014/main" id="{DD74BE48-404D-42CE-8669-491CA1105B92}"/>
              </a:ext>
            </a:extLst>
          </p:cNvPr>
          <p:cNvSpPr>
            <a:spLocks noGrp="1"/>
          </p:cNvSpPr>
          <p:nvPr>
            <p:ph type="subTitle" idx="1"/>
          </p:nvPr>
        </p:nvSpPr>
        <p:spPr/>
        <p:txBody>
          <a:bodyPr/>
          <a:lstStyle/>
          <a:p>
            <a:r>
              <a:rPr lang="en-GB" dirty="0"/>
              <a:t>Winter 2023-24</a:t>
            </a:r>
          </a:p>
        </p:txBody>
      </p:sp>
    </p:spTree>
    <p:extLst>
      <p:ext uri="{BB962C8B-B14F-4D97-AF65-F5344CB8AC3E}">
        <p14:creationId xmlns:p14="http://schemas.microsoft.com/office/powerpoint/2010/main" val="987375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C419633-215A-434E-A2FB-E56862C99F79}"/>
              </a:ext>
            </a:extLst>
          </p:cNvPr>
          <p:cNvSpPr>
            <a:spLocks noGrp="1"/>
          </p:cNvSpPr>
          <p:nvPr>
            <p:ph type="dt" sz="half" idx="10"/>
          </p:nvPr>
        </p:nvSpPr>
        <p:spPr/>
        <p:txBody>
          <a:bodyPr/>
          <a:lstStyle/>
          <a:p>
            <a:fld id="{6747DEF1-FAC7-4880-8A2A-1DEBD16DED9F}" type="datetime4">
              <a:rPr lang="en-GB" smtClean="0"/>
              <a:t>27 March 2024</a:t>
            </a:fld>
            <a:endParaRPr lang="en-GB" dirty="0"/>
          </a:p>
        </p:txBody>
      </p:sp>
      <p:sp>
        <p:nvSpPr>
          <p:cNvPr id="7" name="Title 5">
            <a:extLst>
              <a:ext uri="{FF2B5EF4-FFF2-40B4-BE49-F238E27FC236}">
                <a16:creationId xmlns:a16="http://schemas.microsoft.com/office/drawing/2014/main" id="{7DBB4CC7-CEE2-4D32-9C00-6E8E711A1E8E}"/>
              </a:ext>
            </a:extLst>
          </p:cNvPr>
          <p:cNvSpPr txBox="1">
            <a:spLocks/>
          </p:cNvSpPr>
          <p:nvPr/>
        </p:nvSpPr>
        <p:spPr>
          <a:xfrm>
            <a:off x="358425" y="1945425"/>
            <a:ext cx="11113200" cy="1072800"/>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GB" dirty="0"/>
              <a:t>Executive Summary</a:t>
            </a:r>
          </a:p>
        </p:txBody>
      </p:sp>
    </p:spTree>
    <p:extLst>
      <p:ext uri="{BB962C8B-B14F-4D97-AF65-F5344CB8AC3E}">
        <p14:creationId xmlns:p14="http://schemas.microsoft.com/office/powerpoint/2010/main" val="3012669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E03A3D2D-C0B0-46CF-900B-B1FC9C99D2BE}"/>
              </a:ext>
            </a:extLst>
          </p:cNvPr>
          <p:cNvSpPr>
            <a:spLocks noGrp="1"/>
          </p:cNvSpPr>
          <p:nvPr>
            <p:ph type="dt" sz="half" idx="10"/>
          </p:nvPr>
        </p:nvSpPr>
        <p:spPr/>
        <p:txBody>
          <a:bodyPr/>
          <a:lstStyle/>
          <a:p>
            <a:fld id="{6747DEF1-FAC7-4880-8A2A-1DEBD16DED9F}" type="datetime4">
              <a:rPr lang="en-GB" smtClean="0"/>
              <a:t>27 March 2024</a:t>
            </a:fld>
            <a:endParaRPr lang="en-GB" dirty="0"/>
          </a:p>
        </p:txBody>
      </p:sp>
      <p:sp>
        <p:nvSpPr>
          <p:cNvPr id="6" name="Title 5">
            <a:extLst>
              <a:ext uri="{FF2B5EF4-FFF2-40B4-BE49-F238E27FC236}">
                <a16:creationId xmlns:a16="http://schemas.microsoft.com/office/drawing/2014/main" id="{D3366B73-1EC4-4B11-BD53-5E2A02A41D67}"/>
              </a:ext>
            </a:extLst>
          </p:cNvPr>
          <p:cNvSpPr>
            <a:spLocks noGrp="1"/>
          </p:cNvSpPr>
          <p:nvPr>
            <p:ph type="title"/>
          </p:nvPr>
        </p:nvSpPr>
        <p:spPr>
          <a:xfrm>
            <a:off x="539400" y="440475"/>
            <a:ext cx="11113200" cy="401415"/>
          </a:xfrm>
        </p:spPr>
        <p:txBody>
          <a:bodyPr/>
          <a:lstStyle/>
          <a:p>
            <a:r>
              <a:rPr lang="en-GB" dirty="0"/>
              <a:t>Background</a:t>
            </a:r>
          </a:p>
        </p:txBody>
      </p:sp>
      <p:sp>
        <p:nvSpPr>
          <p:cNvPr id="8" name="Text Placeholder 1">
            <a:extLst>
              <a:ext uri="{FF2B5EF4-FFF2-40B4-BE49-F238E27FC236}">
                <a16:creationId xmlns:a16="http://schemas.microsoft.com/office/drawing/2014/main" id="{DC25AB7B-9372-407B-95B8-F83E2A6F7683}"/>
              </a:ext>
            </a:extLst>
          </p:cNvPr>
          <p:cNvSpPr txBox="1">
            <a:spLocks/>
          </p:cNvSpPr>
          <p:nvPr/>
        </p:nvSpPr>
        <p:spPr>
          <a:xfrm>
            <a:off x="374160" y="1546129"/>
            <a:ext cx="11113200" cy="2731467"/>
          </a:xfrm>
          <a:prstGeom prst="rect">
            <a:avLst/>
          </a:prstGeom>
        </p:spPr>
        <p:txBody>
          <a:bodyPr/>
          <a:lstStyle>
            <a:lvl1pPr marL="18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2pPr>
            <a:lvl3pPr marL="540000" indent="-180000" algn="l" defTabSz="914400" rtl="0" eaLnBrk="1" latinLnBrk="0" hangingPunct="1">
              <a:lnSpc>
                <a:spcPct val="120000"/>
              </a:lnSpc>
              <a:spcBef>
                <a:spcPts val="500"/>
              </a:spcBef>
              <a:spcAft>
                <a:spcPts val="500"/>
              </a:spcAft>
              <a:buFont typeface="Arial" panose="020B060402020202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400" b="1" kern="1200" cap="none" baseline="0">
                <a:solidFill>
                  <a:schemeClr val="tx1"/>
                </a:solidFill>
                <a:latin typeface="+mj-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000" kern="1200">
                <a:solidFill>
                  <a:schemeClr val="tx1"/>
                </a:solidFill>
                <a:latin typeface="+mj-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000" b="0" kern="1200" baseline="0">
                <a:solidFill>
                  <a:schemeClr val="tx1"/>
                </a:solidFill>
                <a:latin typeface="+mn-lt"/>
                <a:ea typeface="+mn-ea"/>
                <a:cs typeface="+mn-cs"/>
              </a:defRPr>
            </a:lvl7pPr>
            <a:lvl8pPr marL="180000" indent="-180000" algn="l" defTabSz="914400" rtl="0" eaLnBrk="1" latinLnBrk="0" hangingPunct="1">
              <a:lnSpc>
                <a:spcPct val="120000"/>
              </a:lnSpc>
              <a:spcBef>
                <a:spcPts val="500"/>
              </a:spcBef>
              <a:spcAft>
                <a:spcPts val="5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2000" kern="1200" baseline="0">
                <a:solidFill>
                  <a:schemeClr val="tx1"/>
                </a:solidFill>
                <a:latin typeface="+mj-lt"/>
                <a:ea typeface="+mn-ea"/>
                <a:cs typeface="+mn-cs"/>
              </a:defRPr>
            </a:lvl9pPr>
          </a:lstStyle>
          <a:p>
            <a:pPr marL="342900" indent="-342900"/>
            <a:r>
              <a:rPr lang="en-GB" sz="1600" dirty="0"/>
              <a:t>Fieldwork took place from the </a:t>
            </a:r>
            <a:r>
              <a:rPr lang="en-US" sz="1600" dirty="0"/>
              <a:t>25th January – 13</a:t>
            </a:r>
            <a:r>
              <a:rPr lang="en-US" sz="1600" baseline="30000" dirty="0"/>
              <a:t>th</a:t>
            </a:r>
            <a:r>
              <a:rPr lang="en-US" sz="1600" dirty="0"/>
              <a:t> February 2024.</a:t>
            </a:r>
          </a:p>
          <a:p>
            <a:pPr marL="342900" indent="-342900"/>
            <a:r>
              <a:rPr lang="en-US" sz="1600" dirty="0"/>
              <a:t>The sample consisted of 1,609 adults from Scotland aged 16 and over.</a:t>
            </a:r>
            <a:endParaRPr lang="en-GB" sz="1600" dirty="0"/>
          </a:p>
          <a:p>
            <a:pPr marL="342900" indent="-342900"/>
            <a:r>
              <a:rPr lang="en-GB" sz="1600" dirty="0"/>
              <a:t>The sample weighted to be representative of the Scottish population by age, gender, region, social grade, urban vs rural location and Scottish Index of Multiple Deprivation.</a:t>
            </a:r>
          </a:p>
          <a:p>
            <a:pPr marL="342900" indent="-342900"/>
            <a:r>
              <a:rPr lang="en-GB" sz="1600" dirty="0"/>
              <a:t>The sample included a boost of 80 to those living in a rural location, increasing the size of this audience to 382. The results were then weighted back to being representative at the data analysis stage.</a:t>
            </a:r>
          </a:p>
          <a:p>
            <a:pPr marL="342900" indent="-342900"/>
            <a:r>
              <a:rPr lang="en-GB" sz="1600" dirty="0"/>
              <a:t>Previous waves of the survey took place in the Spring, Autumn and Winter of 2022, and the Spring and Autumn of 2023: </a:t>
            </a:r>
          </a:p>
          <a:p>
            <a:pPr marL="702900" lvl="2" indent="-342900"/>
            <a:r>
              <a:rPr lang="en-GB" sz="1600" dirty="0"/>
              <a:t>Spring 2022: 25</a:t>
            </a:r>
            <a:r>
              <a:rPr lang="en-GB" sz="1600" baseline="30000" dirty="0"/>
              <a:t>th</a:t>
            </a:r>
            <a:r>
              <a:rPr lang="en-GB" sz="1600" dirty="0"/>
              <a:t> – 31</a:t>
            </a:r>
            <a:r>
              <a:rPr lang="en-GB" sz="1600" baseline="30000" dirty="0"/>
              <a:t>st</a:t>
            </a:r>
            <a:r>
              <a:rPr lang="en-GB" sz="1600" dirty="0"/>
              <a:t> March 2022</a:t>
            </a:r>
          </a:p>
          <a:p>
            <a:pPr marL="702900" lvl="2" indent="-342900"/>
            <a:r>
              <a:rPr lang="en-GB" sz="1600" dirty="0"/>
              <a:t>Autumn 2022: </a:t>
            </a:r>
            <a:r>
              <a:rPr lang="en-US" sz="1600" dirty="0"/>
              <a:t>27</a:t>
            </a:r>
            <a:r>
              <a:rPr lang="en-US" sz="1600" baseline="30000" dirty="0"/>
              <a:t>th</a:t>
            </a:r>
            <a:r>
              <a:rPr lang="en-US" sz="1600" dirty="0"/>
              <a:t> – 10</a:t>
            </a:r>
            <a:r>
              <a:rPr lang="en-US" sz="1600" baseline="30000" dirty="0"/>
              <a:t>th</a:t>
            </a:r>
            <a:r>
              <a:rPr lang="en-US" sz="1600" dirty="0"/>
              <a:t>  October 2022</a:t>
            </a:r>
          </a:p>
          <a:p>
            <a:pPr marL="702900" lvl="2" indent="-342900"/>
            <a:r>
              <a:rPr lang="en-US" sz="1600" dirty="0"/>
              <a:t>Winter 2022: 28</a:t>
            </a:r>
            <a:r>
              <a:rPr lang="en-US" sz="1600" baseline="30000" dirty="0"/>
              <a:t>th</a:t>
            </a:r>
            <a:r>
              <a:rPr lang="en-US" sz="1600" dirty="0"/>
              <a:t> November – 13</a:t>
            </a:r>
            <a:r>
              <a:rPr lang="en-US" sz="1600" baseline="30000" dirty="0"/>
              <a:t>th</a:t>
            </a:r>
            <a:r>
              <a:rPr lang="en-US" sz="1600" dirty="0"/>
              <a:t> December 2022</a:t>
            </a:r>
          </a:p>
          <a:p>
            <a:pPr marL="702900" lvl="2" indent="-342900"/>
            <a:r>
              <a:rPr lang="en-US" sz="1600" dirty="0"/>
              <a:t>Spring 2023: 2</a:t>
            </a:r>
            <a:r>
              <a:rPr lang="en-US" sz="1600" baseline="30000" dirty="0"/>
              <a:t>nd</a:t>
            </a:r>
            <a:r>
              <a:rPr lang="en-US" sz="1600" dirty="0"/>
              <a:t> – 18</a:t>
            </a:r>
            <a:r>
              <a:rPr lang="en-US" sz="1600" baseline="30000" dirty="0"/>
              <a:t>th</a:t>
            </a:r>
            <a:r>
              <a:rPr lang="en-US" sz="1600" dirty="0"/>
              <a:t> March 2023</a:t>
            </a:r>
          </a:p>
          <a:p>
            <a:pPr marL="702900" lvl="2" indent="-342900"/>
            <a:r>
              <a:rPr lang="en-US" sz="1600" dirty="0"/>
              <a:t>Autumn 2023: 2</a:t>
            </a:r>
            <a:r>
              <a:rPr lang="en-US" sz="1600" baseline="30000" dirty="0"/>
              <a:t>nd</a:t>
            </a:r>
            <a:r>
              <a:rPr lang="en-US" sz="1600" dirty="0"/>
              <a:t> – 18</a:t>
            </a:r>
            <a:r>
              <a:rPr lang="en-US" sz="1600" baseline="30000" dirty="0"/>
              <a:t>th</a:t>
            </a:r>
            <a:r>
              <a:rPr lang="en-US" sz="1600" dirty="0"/>
              <a:t> October 2023</a:t>
            </a:r>
          </a:p>
          <a:p>
            <a:pPr marL="360000" lvl="2" indent="0">
              <a:buNone/>
            </a:pPr>
            <a:r>
              <a:rPr lang="en-US" sz="1600" dirty="0"/>
              <a:t>Statistically significant differences wave on wave are shown through the following: </a:t>
            </a:r>
            <a:endParaRPr lang="en-GB" sz="1600" dirty="0"/>
          </a:p>
          <a:p>
            <a:pPr marL="0" indent="0">
              <a:buNone/>
            </a:pPr>
            <a:endParaRPr lang="en-US" sz="2000" dirty="0"/>
          </a:p>
        </p:txBody>
      </p:sp>
      <p:sp>
        <p:nvSpPr>
          <p:cNvPr id="12" name="TextBox 11">
            <a:extLst>
              <a:ext uri="{FF2B5EF4-FFF2-40B4-BE49-F238E27FC236}">
                <a16:creationId xmlns:a16="http://schemas.microsoft.com/office/drawing/2014/main" id="{59B09C71-8606-4BA5-B000-C38A7404AB44}"/>
              </a:ext>
            </a:extLst>
          </p:cNvPr>
          <p:cNvSpPr txBox="1"/>
          <p:nvPr/>
        </p:nvSpPr>
        <p:spPr>
          <a:xfrm>
            <a:off x="539400" y="1021123"/>
            <a:ext cx="10782720" cy="707886"/>
          </a:xfrm>
          <a:prstGeom prst="rect">
            <a:avLst/>
          </a:prstGeom>
          <a:noFill/>
        </p:spPr>
        <p:txBody>
          <a:bodyPr wrap="square" lIns="0" tIns="0" rIns="0" bIns="0" rtlCol="0">
            <a:spAutoFit/>
          </a:bodyPr>
          <a:lstStyle/>
          <a:p>
            <a:r>
              <a:rPr lang="en-GB" sz="1600" b="1" dirty="0"/>
              <a:t>This report presents quantitative findings from the Consumer Scotland energy tracker. Fieldwork was conducted using YouGov’s online research panel.</a:t>
            </a:r>
          </a:p>
          <a:p>
            <a:pPr algn="l"/>
            <a:endParaRPr lang="en-GB" sz="1400" dirty="0"/>
          </a:p>
        </p:txBody>
      </p:sp>
      <p:sp>
        <p:nvSpPr>
          <p:cNvPr id="2" name="Isosceles Triangle 1">
            <a:extLst>
              <a:ext uri="{FF2B5EF4-FFF2-40B4-BE49-F238E27FC236}">
                <a16:creationId xmlns:a16="http://schemas.microsoft.com/office/drawing/2014/main" id="{23AD48C0-FA25-5200-03ED-9164AE2FF754}"/>
              </a:ext>
            </a:extLst>
          </p:cNvPr>
          <p:cNvSpPr/>
          <p:nvPr/>
        </p:nvSpPr>
        <p:spPr>
          <a:xfrm>
            <a:off x="7607721" y="6417525"/>
            <a:ext cx="277107" cy="212960"/>
          </a:xfrm>
          <a:prstGeom prst="triangle">
            <a:avLst/>
          </a:prstGeom>
          <a:solidFill>
            <a:srgbClr val="00B05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Trebuchet MS" panose="020B0603020202020204" pitchFamily="34" charset="0"/>
            </a:endParaRPr>
          </a:p>
        </p:txBody>
      </p:sp>
      <p:sp>
        <p:nvSpPr>
          <p:cNvPr id="3" name="Isosceles Triangle 2">
            <a:extLst>
              <a:ext uri="{FF2B5EF4-FFF2-40B4-BE49-F238E27FC236}">
                <a16:creationId xmlns:a16="http://schemas.microsoft.com/office/drawing/2014/main" id="{694DB912-C1C5-FA06-1572-7F227B9F7F65}"/>
              </a:ext>
            </a:extLst>
          </p:cNvPr>
          <p:cNvSpPr/>
          <p:nvPr/>
        </p:nvSpPr>
        <p:spPr>
          <a:xfrm rot="10800000">
            <a:off x="7884828" y="6417525"/>
            <a:ext cx="277107" cy="212960"/>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Trebuchet MS" panose="020B0603020202020204" pitchFamily="34" charset="0"/>
            </a:endParaRPr>
          </a:p>
        </p:txBody>
      </p:sp>
    </p:spTree>
    <p:extLst>
      <p:ext uri="{BB962C8B-B14F-4D97-AF65-F5344CB8AC3E}">
        <p14:creationId xmlns:p14="http://schemas.microsoft.com/office/powerpoint/2010/main" val="3127957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E03A3D2D-C0B0-46CF-900B-B1FC9C99D2BE}"/>
              </a:ext>
            </a:extLst>
          </p:cNvPr>
          <p:cNvSpPr>
            <a:spLocks noGrp="1"/>
          </p:cNvSpPr>
          <p:nvPr>
            <p:ph type="dt" sz="half" idx="10"/>
          </p:nvPr>
        </p:nvSpPr>
        <p:spPr/>
        <p:txBody>
          <a:bodyPr/>
          <a:lstStyle/>
          <a:p>
            <a:fld id="{6747DEF1-FAC7-4880-8A2A-1DEBD16DED9F}" type="datetime4">
              <a:rPr lang="en-GB" smtClean="0"/>
              <a:t>27 March 2024</a:t>
            </a:fld>
            <a:endParaRPr lang="en-GB" dirty="0"/>
          </a:p>
        </p:txBody>
      </p:sp>
      <p:sp>
        <p:nvSpPr>
          <p:cNvPr id="6" name="Title 5">
            <a:extLst>
              <a:ext uri="{FF2B5EF4-FFF2-40B4-BE49-F238E27FC236}">
                <a16:creationId xmlns:a16="http://schemas.microsoft.com/office/drawing/2014/main" id="{D3366B73-1EC4-4B11-BD53-5E2A02A41D67}"/>
              </a:ext>
            </a:extLst>
          </p:cNvPr>
          <p:cNvSpPr>
            <a:spLocks noGrp="1"/>
          </p:cNvSpPr>
          <p:nvPr>
            <p:ph type="title"/>
          </p:nvPr>
        </p:nvSpPr>
        <p:spPr>
          <a:xfrm>
            <a:off x="539400" y="440475"/>
            <a:ext cx="11113200" cy="1072800"/>
          </a:xfrm>
        </p:spPr>
        <p:txBody>
          <a:bodyPr/>
          <a:lstStyle/>
          <a:p>
            <a:r>
              <a:rPr lang="en-GB" dirty="0"/>
              <a:t>Key Findings</a:t>
            </a:r>
          </a:p>
        </p:txBody>
      </p:sp>
      <p:sp>
        <p:nvSpPr>
          <p:cNvPr id="4" name="TextBox 3">
            <a:extLst>
              <a:ext uri="{FF2B5EF4-FFF2-40B4-BE49-F238E27FC236}">
                <a16:creationId xmlns:a16="http://schemas.microsoft.com/office/drawing/2014/main" id="{CACF6EF2-2A36-4521-BAEE-2E7EC51F3ED3}"/>
              </a:ext>
            </a:extLst>
          </p:cNvPr>
          <p:cNvSpPr txBox="1"/>
          <p:nvPr/>
        </p:nvSpPr>
        <p:spPr>
          <a:xfrm>
            <a:off x="516152" y="1082507"/>
            <a:ext cx="11043877" cy="4767908"/>
          </a:xfrm>
          <a:prstGeom prst="rect">
            <a:avLst/>
          </a:prstGeom>
          <a:noFill/>
        </p:spPr>
        <p:txBody>
          <a:bodyPr wrap="square" rtlCol="0">
            <a:spAutoFit/>
          </a:bodyPr>
          <a:lstStyle/>
          <a:p>
            <a:pPr>
              <a:lnSpc>
                <a:spcPct val="150000"/>
              </a:lnSpc>
            </a:pPr>
            <a:r>
              <a:rPr lang="en-GB" sz="1600" b="1" dirty="0"/>
              <a:t>Perceived energy affordability for people living in Scotland continues to improve in the Winter 2023-24 wave, with the proportion saying it is “difficult” for their household to keep up with their energy bills at its lowest level across waves. The proportion saying they are unable to heat their home due to financial concerns, as well as rationing household energy use, are also significantly lower than in Winter 2022. </a:t>
            </a:r>
          </a:p>
          <a:p>
            <a:pPr marL="285750" indent="-285750">
              <a:lnSpc>
                <a:spcPct val="150000"/>
              </a:lnSpc>
              <a:buFont typeface="Arial" panose="020B0604020202020204" pitchFamily="34" charset="0"/>
              <a:buChar char="•"/>
            </a:pPr>
            <a:r>
              <a:rPr lang="en-GB" sz="1400" dirty="0"/>
              <a:t>Seven in ten (69%) say they are able to manage their household finances well, while 29% are not managing well. Both of these are slight improvements compared to this time last year.</a:t>
            </a:r>
          </a:p>
          <a:p>
            <a:pPr marL="285750" indent="-285750">
              <a:lnSpc>
                <a:spcPct val="150000"/>
              </a:lnSpc>
              <a:buFont typeface="Arial" panose="020B0604020202020204" pitchFamily="34" charset="0"/>
              <a:buChar char="•"/>
            </a:pPr>
            <a:r>
              <a:rPr lang="en-GB" sz="1400" dirty="0"/>
              <a:t>Around a third (35%) say they are finding it easy to keep up with their household energy bills, while 26% say they are finding it difficult. These also represent moderate improvements compared to Winter 2022.</a:t>
            </a:r>
          </a:p>
          <a:p>
            <a:pPr marL="285750" indent="-285750">
              <a:lnSpc>
                <a:spcPct val="150000"/>
              </a:lnSpc>
              <a:buFont typeface="Arial" panose="020B0604020202020204" pitchFamily="34" charset="0"/>
              <a:buChar char="•"/>
            </a:pPr>
            <a:r>
              <a:rPr lang="en-GB" sz="1400" dirty="0"/>
              <a:t>36% state that they cannot afford to heat their home to a comfortable level, while three in five (54%) report they are rationing energy. These figures also represent wave-on wave improvements. Three in ten (29%) say they can’t heat their home to a comfortable level because of poor insulation/energy inefficiency, unchanged vs. the previous wave.</a:t>
            </a:r>
          </a:p>
          <a:p>
            <a:pPr marL="285750" indent="-285750">
              <a:lnSpc>
                <a:spcPct val="150000"/>
              </a:lnSpc>
              <a:buFont typeface="Arial" panose="020B0604020202020204" pitchFamily="34" charset="0"/>
              <a:buChar char="•"/>
            </a:pPr>
            <a:r>
              <a:rPr lang="en-GB" sz="1400" dirty="0"/>
              <a:t>The proportion reporting they are aware of at least form of financial support to help with the cost of energy is unchanged from Autumn 2023, at 69%. Of those aware of at least one form of support, half (50%) report that they/their household have received at least one type of support to help with the cost of energy.</a:t>
            </a:r>
          </a:p>
        </p:txBody>
      </p:sp>
    </p:spTree>
    <p:extLst>
      <p:ext uri="{BB962C8B-B14F-4D97-AF65-F5344CB8AC3E}">
        <p14:creationId xmlns:p14="http://schemas.microsoft.com/office/powerpoint/2010/main" val="3420302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C419633-215A-434E-A2FB-E56862C99F79}"/>
              </a:ext>
            </a:extLst>
          </p:cNvPr>
          <p:cNvSpPr>
            <a:spLocks noGrp="1"/>
          </p:cNvSpPr>
          <p:nvPr>
            <p:ph type="dt" sz="half" idx="10"/>
          </p:nvPr>
        </p:nvSpPr>
        <p:spPr/>
        <p:txBody>
          <a:bodyPr/>
          <a:lstStyle/>
          <a:p>
            <a:fld id="{6747DEF1-FAC7-4880-8A2A-1DEBD16DED9F}" type="datetime4">
              <a:rPr lang="en-GB" smtClean="0"/>
              <a:t>27 March 2024</a:t>
            </a:fld>
            <a:endParaRPr lang="en-GB" dirty="0"/>
          </a:p>
        </p:txBody>
      </p:sp>
      <p:sp>
        <p:nvSpPr>
          <p:cNvPr id="7" name="Title 5">
            <a:extLst>
              <a:ext uri="{FF2B5EF4-FFF2-40B4-BE49-F238E27FC236}">
                <a16:creationId xmlns:a16="http://schemas.microsoft.com/office/drawing/2014/main" id="{7DBB4CC7-CEE2-4D32-9C00-6E8E711A1E8E}"/>
              </a:ext>
            </a:extLst>
          </p:cNvPr>
          <p:cNvSpPr txBox="1">
            <a:spLocks/>
          </p:cNvSpPr>
          <p:nvPr/>
        </p:nvSpPr>
        <p:spPr>
          <a:xfrm>
            <a:off x="358425" y="1945425"/>
            <a:ext cx="11113200" cy="1072800"/>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GB" dirty="0"/>
              <a:t>Affordability</a:t>
            </a:r>
          </a:p>
        </p:txBody>
      </p:sp>
    </p:spTree>
    <p:extLst>
      <p:ext uri="{BB962C8B-B14F-4D97-AF65-F5344CB8AC3E}">
        <p14:creationId xmlns:p14="http://schemas.microsoft.com/office/powerpoint/2010/main" val="4143698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5B52B3-36AE-48BD-B448-92A9632E6365}"/>
              </a:ext>
            </a:extLst>
          </p:cNvPr>
          <p:cNvSpPr>
            <a:spLocks noGrp="1"/>
          </p:cNvSpPr>
          <p:nvPr>
            <p:ph type="dt" sz="half" idx="24"/>
          </p:nvPr>
        </p:nvSpPr>
        <p:spPr/>
        <p:txBody>
          <a:bodyPr/>
          <a:lstStyle/>
          <a:p>
            <a:fld id="{3F7C0E1F-6018-4F2E-AED1-0654E9DD39C2}" type="datetime4">
              <a:rPr lang="en-GB" smtClean="0"/>
              <a:t>27 March 2024</a:t>
            </a:fld>
            <a:endParaRPr lang="en-GB" dirty="0"/>
          </a:p>
        </p:txBody>
      </p:sp>
      <p:sp>
        <p:nvSpPr>
          <p:cNvPr id="3" name="Title 2">
            <a:extLst>
              <a:ext uri="{FF2B5EF4-FFF2-40B4-BE49-F238E27FC236}">
                <a16:creationId xmlns:a16="http://schemas.microsoft.com/office/drawing/2014/main" id="{3990C9BB-D04A-4DF3-9E93-6DD5AC02FC97}"/>
              </a:ext>
            </a:extLst>
          </p:cNvPr>
          <p:cNvSpPr>
            <a:spLocks noGrp="1"/>
          </p:cNvSpPr>
          <p:nvPr>
            <p:ph type="title"/>
          </p:nvPr>
        </p:nvSpPr>
        <p:spPr>
          <a:xfrm>
            <a:off x="416175" y="326175"/>
            <a:ext cx="10658225" cy="1072800"/>
          </a:xfrm>
        </p:spPr>
        <p:txBody>
          <a:bodyPr/>
          <a:lstStyle/>
          <a:p>
            <a:r>
              <a:rPr lang="en-US" sz="2400" dirty="0"/>
              <a:t>Three in ten report their household is not managing well financially; this is a slight decrease compared to this time last year</a:t>
            </a:r>
            <a:endParaRPr lang="en-GB" sz="2400" dirty="0"/>
          </a:p>
        </p:txBody>
      </p:sp>
      <p:graphicFrame>
        <p:nvGraphicFramePr>
          <p:cNvPr id="4" name="Chart Placeholder 3">
            <a:extLst>
              <a:ext uri="{FF2B5EF4-FFF2-40B4-BE49-F238E27FC236}">
                <a16:creationId xmlns:a16="http://schemas.microsoft.com/office/drawing/2014/main" id="{3542CF9C-F058-68E2-04EB-25C1891768EB}"/>
              </a:ext>
            </a:extLst>
          </p:cNvPr>
          <p:cNvGraphicFramePr>
            <a:graphicFrameLocks/>
          </p:cNvGraphicFramePr>
          <p:nvPr>
            <p:extLst>
              <p:ext uri="{D42A27DB-BD31-4B8C-83A1-F6EECF244321}">
                <p14:modId xmlns:p14="http://schemas.microsoft.com/office/powerpoint/2010/main" val="3372134646"/>
              </p:ext>
            </p:extLst>
          </p:nvPr>
        </p:nvGraphicFramePr>
        <p:xfrm>
          <a:off x="416176" y="1931776"/>
          <a:ext cx="5502596" cy="4444406"/>
        </p:xfrm>
        <a:graphic>
          <a:graphicData uri="http://schemas.openxmlformats.org/drawingml/2006/chart">
            <c:chart xmlns:c="http://schemas.openxmlformats.org/drawingml/2006/chart" xmlns:r="http://schemas.openxmlformats.org/officeDocument/2006/relationships" r:id="rId2"/>
          </a:graphicData>
        </a:graphic>
      </p:graphicFrame>
      <p:sp>
        <p:nvSpPr>
          <p:cNvPr id="8" name="Subtitle 6">
            <a:extLst>
              <a:ext uri="{FF2B5EF4-FFF2-40B4-BE49-F238E27FC236}">
                <a16:creationId xmlns:a16="http://schemas.microsoft.com/office/drawing/2014/main" id="{12B52EF2-03E0-631E-D398-E3FB69EC986B}"/>
              </a:ext>
            </a:extLst>
          </p:cNvPr>
          <p:cNvSpPr txBox="1">
            <a:spLocks/>
          </p:cNvSpPr>
          <p:nvPr/>
        </p:nvSpPr>
        <p:spPr>
          <a:xfrm>
            <a:off x="539999" y="6376182"/>
            <a:ext cx="9642226" cy="32941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HF1. Which of these phrases best describes how you and your household are managing financially these days? Base: All (Winter 2022 n=1,621, Spring 2023 n=1,579, Autumn 2023 n=1,589, Winter 2023-24 n=1,609)</a:t>
            </a:r>
          </a:p>
        </p:txBody>
      </p:sp>
      <p:sp>
        <p:nvSpPr>
          <p:cNvPr id="9" name="Title 2">
            <a:extLst>
              <a:ext uri="{FF2B5EF4-FFF2-40B4-BE49-F238E27FC236}">
                <a16:creationId xmlns:a16="http://schemas.microsoft.com/office/drawing/2014/main" id="{0E353AFB-CA2A-75B9-2C6F-E4E47792FC77}"/>
              </a:ext>
            </a:extLst>
          </p:cNvPr>
          <p:cNvSpPr txBox="1">
            <a:spLocks/>
          </p:cNvSpPr>
          <p:nvPr/>
        </p:nvSpPr>
        <p:spPr bwMode="white">
          <a:xfrm>
            <a:off x="177800" y="1554609"/>
            <a:ext cx="5454650" cy="2008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t>How well household is managing financially</a:t>
            </a:r>
            <a:endParaRPr lang="en-US" sz="1800" dirty="0">
              <a:latin typeface="+mj-lt"/>
            </a:endParaRPr>
          </a:p>
        </p:txBody>
      </p:sp>
      <p:sp>
        <p:nvSpPr>
          <p:cNvPr id="10" name="Title 2">
            <a:extLst>
              <a:ext uri="{FF2B5EF4-FFF2-40B4-BE49-F238E27FC236}">
                <a16:creationId xmlns:a16="http://schemas.microsoft.com/office/drawing/2014/main" id="{8FB1BBB9-4401-59A6-02C0-324DF4D6A683}"/>
              </a:ext>
            </a:extLst>
          </p:cNvPr>
          <p:cNvSpPr txBox="1">
            <a:spLocks/>
          </p:cNvSpPr>
          <p:nvPr/>
        </p:nvSpPr>
        <p:spPr bwMode="white">
          <a:xfrm>
            <a:off x="6248400" y="1541855"/>
            <a:ext cx="5454650" cy="2008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a:defRPr sz="1600" b="1" i="0" u="none" strike="noStrike" kern="1200" baseline="0">
                <a:solidFill>
                  <a:srgbClr val="000000"/>
                </a:solidFill>
                <a:latin typeface="+mj-lt"/>
                <a:ea typeface="+mn-ea"/>
                <a:cs typeface="+mn-cs"/>
              </a:defRPr>
            </a:pPr>
            <a:r>
              <a:rPr lang="en-US" sz="1800" dirty="0">
                <a:latin typeface="+mj-lt"/>
              </a:rPr>
              <a:t>Those most likely to not be managing:</a:t>
            </a:r>
          </a:p>
        </p:txBody>
      </p:sp>
      <p:sp>
        <p:nvSpPr>
          <p:cNvPr id="12" name="Rectangle: Rounded Corners 11">
            <a:extLst>
              <a:ext uri="{FF2B5EF4-FFF2-40B4-BE49-F238E27FC236}">
                <a16:creationId xmlns:a16="http://schemas.microsoft.com/office/drawing/2014/main" id="{BBCC0D7C-47FD-2311-CD74-36362A860BC7}"/>
              </a:ext>
            </a:extLst>
          </p:cNvPr>
          <p:cNvSpPr/>
          <p:nvPr/>
        </p:nvSpPr>
        <p:spPr>
          <a:xfrm>
            <a:off x="6515565" y="1931776"/>
            <a:ext cx="5187485" cy="3134569"/>
          </a:xfrm>
          <a:prstGeom prst="roundRect">
            <a:avLst/>
          </a:prstGeom>
          <a:solidFill>
            <a:schemeClr val="accent1"/>
          </a:solidFill>
          <a:ln>
            <a:solidFill>
              <a:schemeClr val="accent1"/>
            </a:solidFill>
          </a:ln>
        </p:spPr>
        <p:style>
          <a:lnRef idx="2">
            <a:schemeClr val="accent3"/>
          </a:lnRef>
          <a:fillRef idx="1">
            <a:schemeClr val="lt1"/>
          </a:fillRef>
          <a:effectRef idx="0">
            <a:schemeClr val="accent3"/>
          </a:effectRef>
          <a:fontRef idx="minor">
            <a:schemeClr val="dk1"/>
          </a:fontRef>
        </p:style>
        <p:txBody>
          <a:bodyPr lIns="72000" tIns="36000" rIns="72000" bIns="36000" rtlCol="0" anchor="ctr"/>
          <a:lstStyle/>
          <a:p>
            <a:pPr algn="ctr"/>
            <a:r>
              <a:rPr lang="en-GB" sz="1300" noProof="0" dirty="0">
                <a:solidFill>
                  <a:schemeClr val="bg1"/>
                </a:solidFill>
              </a:rPr>
              <a:t>Those aged 16-34 (34%) and 35-54 (36%) are more likely to report that they are not managing well than those aged over 55 (</a:t>
            </a:r>
            <a:r>
              <a:rPr lang="en-GB" sz="1300" dirty="0">
                <a:solidFill>
                  <a:schemeClr val="bg1"/>
                </a:solidFill>
              </a:rPr>
              <a:t>19</a:t>
            </a:r>
            <a:r>
              <a:rPr lang="en-GB" sz="1300" noProof="0" dirty="0">
                <a:solidFill>
                  <a:schemeClr val="bg1"/>
                </a:solidFill>
              </a:rPr>
              <a:t>%).</a:t>
            </a:r>
          </a:p>
          <a:p>
            <a:pPr algn="ctr"/>
            <a:endParaRPr lang="en-GB" sz="1300" noProof="0" dirty="0">
              <a:solidFill>
                <a:schemeClr val="bg1"/>
              </a:solidFill>
            </a:endParaRPr>
          </a:p>
          <a:p>
            <a:pPr algn="ctr"/>
            <a:r>
              <a:rPr lang="en-GB" sz="1300" dirty="0">
                <a:solidFill>
                  <a:schemeClr val="bg1"/>
                </a:solidFill>
              </a:rPr>
              <a:t>Those of a lower social grade (C2DE: 37%) are also more likely to say this, compared to those in social grade ABC1 (19%). Women are more likely to report they are not managing well (33%) compared to men (24%). </a:t>
            </a:r>
          </a:p>
          <a:p>
            <a:pPr algn="ctr"/>
            <a:endParaRPr lang="en-GB" sz="1300" dirty="0">
              <a:solidFill>
                <a:schemeClr val="bg1"/>
              </a:solidFill>
            </a:endParaRPr>
          </a:p>
          <a:p>
            <a:pPr algn="ctr"/>
            <a:r>
              <a:rPr lang="en-GB" sz="1300" dirty="0">
                <a:solidFill>
                  <a:schemeClr val="bg1"/>
                </a:solidFill>
              </a:rPr>
              <a:t>Those with a disability or long term health condition are more likely to report they are not managing well than those without (38% vs 23%). Among those with a disability or long term health condition, those who report being limited a lot are more likely to report they are not managing well (50%) compared to those who are limited a little (30%).</a:t>
            </a:r>
          </a:p>
        </p:txBody>
      </p:sp>
      <p:sp>
        <p:nvSpPr>
          <p:cNvPr id="13" name="Rectangle: Rounded Corners 12">
            <a:extLst>
              <a:ext uri="{FF2B5EF4-FFF2-40B4-BE49-F238E27FC236}">
                <a16:creationId xmlns:a16="http://schemas.microsoft.com/office/drawing/2014/main" id="{26713948-C47E-9FB8-76F7-AD494BB50905}"/>
              </a:ext>
            </a:extLst>
          </p:cNvPr>
          <p:cNvSpPr/>
          <p:nvPr/>
        </p:nvSpPr>
        <p:spPr>
          <a:xfrm>
            <a:off x="6515567" y="5153875"/>
            <a:ext cx="5187483" cy="1011476"/>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2400" b="1" dirty="0">
                <a:latin typeface="+mj-lt"/>
              </a:rPr>
              <a:t>38% </a:t>
            </a:r>
          </a:p>
          <a:p>
            <a:pPr algn="ctr"/>
            <a:r>
              <a:rPr lang="en-GB" sz="1600" dirty="0"/>
              <a:t>Of those not managing well report that they expect their household to be managing worse in three months’ time.</a:t>
            </a:r>
            <a:endParaRPr lang="en-GB" sz="1600" noProof="0" dirty="0"/>
          </a:p>
        </p:txBody>
      </p:sp>
      <p:sp>
        <p:nvSpPr>
          <p:cNvPr id="11" name="Oval 10">
            <a:extLst>
              <a:ext uri="{FF2B5EF4-FFF2-40B4-BE49-F238E27FC236}">
                <a16:creationId xmlns:a16="http://schemas.microsoft.com/office/drawing/2014/main" id="{E39824B3-46F1-80C9-2F83-E7E79D0F8479}"/>
              </a:ext>
            </a:extLst>
          </p:cNvPr>
          <p:cNvSpPr/>
          <p:nvPr/>
        </p:nvSpPr>
        <p:spPr>
          <a:xfrm rot="1471661">
            <a:off x="941827" y="2558247"/>
            <a:ext cx="666480" cy="39659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b="1" noProof="0" dirty="0">
                <a:latin typeface="+mj-lt"/>
              </a:rPr>
              <a:t>33%</a:t>
            </a:r>
          </a:p>
        </p:txBody>
      </p:sp>
      <p:sp>
        <p:nvSpPr>
          <p:cNvPr id="15" name="Oval 14">
            <a:extLst>
              <a:ext uri="{FF2B5EF4-FFF2-40B4-BE49-F238E27FC236}">
                <a16:creationId xmlns:a16="http://schemas.microsoft.com/office/drawing/2014/main" id="{2A71D80C-3F5A-83AD-8DC6-2FF983AB71E6}"/>
              </a:ext>
            </a:extLst>
          </p:cNvPr>
          <p:cNvSpPr/>
          <p:nvPr/>
        </p:nvSpPr>
        <p:spPr>
          <a:xfrm rot="1471661">
            <a:off x="2767648" y="2558245"/>
            <a:ext cx="666480" cy="39659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b="1" noProof="0" dirty="0">
                <a:latin typeface="+mj-lt"/>
              </a:rPr>
              <a:t>31%</a:t>
            </a:r>
          </a:p>
        </p:txBody>
      </p:sp>
      <p:sp>
        <p:nvSpPr>
          <p:cNvPr id="18" name="Oval 17">
            <a:extLst>
              <a:ext uri="{FF2B5EF4-FFF2-40B4-BE49-F238E27FC236}">
                <a16:creationId xmlns:a16="http://schemas.microsoft.com/office/drawing/2014/main" id="{3D1D5845-1A5F-9012-33DE-87DDC9B4AC0A}"/>
              </a:ext>
            </a:extLst>
          </p:cNvPr>
          <p:cNvSpPr/>
          <p:nvPr/>
        </p:nvSpPr>
        <p:spPr>
          <a:xfrm rot="1471661">
            <a:off x="920470" y="5434982"/>
            <a:ext cx="666480" cy="396597"/>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b="1" dirty="0">
                <a:latin typeface="+mj-lt"/>
              </a:rPr>
              <a:t>6</a:t>
            </a:r>
            <a:r>
              <a:rPr lang="en-GB" sz="1200" b="1" noProof="0" dirty="0">
                <a:latin typeface="+mj-lt"/>
              </a:rPr>
              <a:t>3%</a:t>
            </a:r>
          </a:p>
        </p:txBody>
      </p:sp>
      <p:sp>
        <p:nvSpPr>
          <p:cNvPr id="19" name="Oval 18">
            <a:extLst>
              <a:ext uri="{FF2B5EF4-FFF2-40B4-BE49-F238E27FC236}">
                <a16:creationId xmlns:a16="http://schemas.microsoft.com/office/drawing/2014/main" id="{5BC360F7-CD24-8020-2370-CC8262F2D88A}"/>
              </a:ext>
            </a:extLst>
          </p:cNvPr>
          <p:cNvSpPr/>
          <p:nvPr/>
        </p:nvSpPr>
        <p:spPr>
          <a:xfrm rot="1471661">
            <a:off x="2767649" y="5434981"/>
            <a:ext cx="666480" cy="396597"/>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b="1" dirty="0">
                <a:latin typeface="+mj-lt"/>
              </a:rPr>
              <a:t>67</a:t>
            </a:r>
            <a:r>
              <a:rPr lang="en-GB" sz="1200" b="1" noProof="0" dirty="0">
                <a:latin typeface="+mj-lt"/>
              </a:rPr>
              <a:t>%</a:t>
            </a:r>
          </a:p>
        </p:txBody>
      </p:sp>
      <p:sp>
        <p:nvSpPr>
          <p:cNvPr id="5" name="Oval 4">
            <a:extLst>
              <a:ext uri="{FF2B5EF4-FFF2-40B4-BE49-F238E27FC236}">
                <a16:creationId xmlns:a16="http://schemas.microsoft.com/office/drawing/2014/main" id="{62D5C355-0A17-3607-9D36-0FBD70E8587F}"/>
              </a:ext>
            </a:extLst>
          </p:cNvPr>
          <p:cNvSpPr/>
          <p:nvPr/>
        </p:nvSpPr>
        <p:spPr>
          <a:xfrm rot="1471661">
            <a:off x="1860549" y="2558246"/>
            <a:ext cx="666480" cy="39659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b="1" noProof="0" dirty="0">
                <a:latin typeface="+mj-lt"/>
              </a:rPr>
              <a:t>3</a:t>
            </a:r>
            <a:r>
              <a:rPr lang="en-GB" sz="1200" b="1" dirty="0">
                <a:latin typeface="+mj-lt"/>
              </a:rPr>
              <a:t>3</a:t>
            </a:r>
            <a:r>
              <a:rPr lang="en-GB" sz="1200" b="1" noProof="0" dirty="0">
                <a:latin typeface="+mj-lt"/>
              </a:rPr>
              <a:t>%</a:t>
            </a:r>
          </a:p>
        </p:txBody>
      </p:sp>
      <p:sp>
        <p:nvSpPr>
          <p:cNvPr id="6" name="Oval 5">
            <a:extLst>
              <a:ext uri="{FF2B5EF4-FFF2-40B4-BE49-F238E27FC236}">
                <a16:creationId xmlns:a16="http://schemas.microsoft.com/office/drawing/2014/main" id="{B3327CAF-641A-DADC-2AD4-A5E033410410}"/>
              </a:ext>
            </a:extLst>
          </p:cNvPr>
          <p:cNvSpPr/>
          <p:nvPr/>
        </p:nvSpPr>
        <p:spPr>
          <a:xfrm rot="1471661">
            <a:off x="1785366" y="5434982"/>
            <a:ext cx="666480" cy="396597"/>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b="1" dirty="0">
                <a:latin typeface="+mj-lt"/>
              </a:rPr>
              <a:t>64</a:t>
            </a:r>
            <a:r>
              <a:rPr lang="en-GB" sz="1200" b="1" noProof="0" dirty="0">
                <a:latin typeface="+mj-lt"/>
              </a:rPr>
              <a:t>%</a:t>
            </a:r>
          </a:p>
        </p:txBody>
      </p:sp>
      <p:sp>
        <p:nvSpPr>
          <p:cNvPr id="14" name="Oval 13">
            <a:extLst>
              <a:ext uri="{FF2B5EF4-FFF2-40B4-BE49-F238E27FC236}">
                <a16:creationId xmlns:a16="http://schemas.microsoft.com/office/drawing/2014/main" id="{7C2CD9E2-AB51-AC3F-B34B-6EC42E721A7F}"/>
              </a:ext>
            </a:extLst>
          </p:cNvPr>
          <p:cNvSpPr/>
          <p:nvPr/>
        </p:nvSpPr>
        <p:spPr>
          <a:xfrm rot="1471661">
            <a:off x="3681085" y="5455054"/>
            <a:ext cx="675207" cy="377472"/>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b="1" dirty="0">
                <a:latin typeface="+mj-lt"/>
              </a:rPr>
              <a:t>69</a:t>
            </a:r>
            <a:r>
              <a:rPr lang="en-GB" sz="1200" b="1" noProof="0" dirty="0">
                <a:latin typeface="+mj-lt"/>
              </a:rPr>
              <a:t>%</a:t>
            </a:r>
          </a:p>
        </p:txBody>
      </p:sp>
      <p:sp>
        <p:nvSpPr>
          <p:cNvPr id="16" name="Oval 15">
            <a:extLst>
              <a:ext uri="{FF2B5EF4-FFF2-40B4-BE49-F238E27FC236}">
                <a16:creationId xmlns:a16="http://schemas.microsoft.com/office/drawing/2014/main" id="{F2259FFE-6E41-3D5C-1AB1-F4EF7CD5EAAE}"/>
              </a:ext>
            </a:extLst>
          </p:cNvPr>
          <p:cNvSpPr/>
          <p:nvPr/>
        </p:nvSpPr>
        <p:spPr>
          <a:xfrm rot="1471661">
            <a:off x="3749930" y="2558245"/>
            <a:ext cx="666480" cy="39659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b="1" dirty="0">
                <a:latin typeface="+mj-lt"/>
              </a:rPr>
              <a:t>29</a:t>
            </a:r>
            <a:r>
              <a:rPr lang="en-GB" sz="1200" b="1" noProof="0" dirty="0">
                <a:latin typeface="+mj-lt"/>
              </a:rPr>
              <a:t>%</a:t>
            </a:r>
          </a:p>
        </p:txBody>
      </p:sp>
    </p:spTree>
    <p:extLst>
      <p:ext uri="{BB962C8B-B14F-4D97-AF65-F5344CB8AC3E}">
        <p14:creationId xmlns:p14="http://schemas.microsoft.com/office/powerpoint/2010/main" val="113475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D9C455-7FA9-E655-0DEE-A93A301E6E5E}"/>
              </a:ext>
            </a:extLst>
          </p:cNvPr>
          <p:cNvSpPr>
            <a:spLocks noGrp="1"/>
          </p:cNvSpPr>
          <p:nvPr>
            <p:ph type="dt" sz="half" idx="24"/>
          </p:nvPr>
        </p:nvSpPr>
        <p:spPr/>
        <p:txBody>
          <a:bodyPr/>
          <a:lstStyle/>
          <a:p>
            <a:fld id="{AB44A5F2-D7C3-4E5F-BC14-7E4A5342BEC9}" type="datetime4">
              <a:rPr lang="en-GB" smtClean="0"/>
              <a:t>27 March 2024</a:t>
            </a:fld>
            <a:endParaRPr lang="en-GB" dirty="0"/>
          </a:p>
        </p:txBody>
      </p:sp>
      <p:sp>
        <p:nvSpPr>
          <p:cNvPr id="3" name="Title 2">
            <a:extLst>
              <a:ext uri="{FF2B5EF4-FFF2-40B4-BE49-F238E27FC236}">
                <a16:creationId xmlns:a16="http://schemas.microsoft.com/office/drawing/2014/main" id="{DEE3C912-283D-66DE-3FA2-F82BD8D8F91F}"/>
              </a:ext>
            </a:extLst>
          </p:cNvPr>
          <p:cNvSpPr>
            <a:spLocks noGrp="1"/>
          </p:cNvSpPr>
          <p:nvPr>
            <p:ph type="title"/>
          </p:nvPr>
        </p:nvSpPr>
        <p:spPr>
          <a:xfrm>
            <a:off x="165100" y="244100"/>
            <a:ext cx="2528150" cy="1620000"/>
          </a:xfrm>
        </p:spPr>
        <p:txBody>
          <a:bodyPr/>
          <a:lstStyle/>
          <a:p>
            <a:r>
              <a:rPr lang="en-US" sz="2400" dirty="0"/>
              <a:t>The proportion who say it is difficult to keep up with energy bills has decreased compared with Autumn 2023 and is lower compared with this time last year</a:t>
            </a:r>
            <a:br>
              <a:rPr lang="en-US" sz="2400" dirty="0"/>
            </a:br>
            <a:br>
              <a:rPr lang="en-US" sz="1600" dirty="0"/>
            </a:br>
            <a:r>
              <a:rPr lang="en-US" sz="1600" dirty="0"/>
              <a:t>Women (29%), those aged 35-54 (33%) those with a disability (35%) and those in households with incomes below £20,000 (36%) are more likely to say this. </a:t>
            </a:r>
            <a:endParaRPr lang="en-GB" sz="2400" dirty="0"/>
          </a:p>
        </p:txBody>
      </p:sp>
      <p:graphicFrame>
        <p:nvGraphicFramePr>
          <p:cNvPr id="7" name="Chart Placeholder 3">
            <a:extLst>
              <a:ext uri="{FF2B5EF4-FFF2-40B4-BE49-F238E27FC236}">
                <a16:creationId xmlns:a16="http://schemas.microsoft.com/office/drawing/2014/main" id="{5AF9B1DB-F1AA-6C1D-05E0-5861803C42BF}"/>
              </a:ext>
            </a:extLst>
          </p:cNvPr>
          <p:cNvGraphicFramePr>
            <a:graphicFrameLocks/>
          </p:cNvGraphicFramePr>
          <p:nvPr>
            <p:extLst>
              <p:ext uri="{D42A27DB-BD31-4B8C-83A1-F6EECF244321}">
                <p14:modId xmlns:p14="http://schemas.microsoft.com/office/powerpoint/2010/main" val="563443011"/>
              </p:ext>
            </p:extLst>
          </p:nvPr>
        </p:nvGraphicFramePr>
        <p:xfrm>
          <a:off x="3492529" y="1041009"/>
          <a:ext cx="8148793" cy="5073822"/>
        </p:xfrm>
        <a:graphic>
          <a:graphicData uri="http://schemas.openxmlformats.org/drawingml/2006/chart">
            <c:chart xmlns:c="http://schemas.openxmlformats.org/drawingml/2006/chart" xmlns:r="http://schemas.openxmlformats.org/officeDocument/2006/relationships" r:id="rId2"/>
          </a:graphicData>
        </a:graphic>
      </p:graphicFrame>
      <p:sp>
        <p:nvSpPr>
          <p:cNvPr id="13" name="Title 2">
            <a:extLst>
              <a:ext uri="{FF2B5EF4-FFF2-40B4-BE49-F238E27FC236}">
                <a16:creationId xmlns:a16="http://schemas.microsoft.com/office/drawing/2014/main" id="{CC64335F-111D-7BE6-1CD5-1EFD9C7029BD}"/>
              </a:ext>
            </a:extLst>
          </p:cNvPr>
          <p:cNvSpPr txBox="1">
            <a:spLocks/>
          </p:cNvSpPr>
          <p:nvPr/>
        </p:nvSpPr>
        <p:spPr bwMode="white">
          <a:xfrm>
            <a:off x="4152900" y="783375"/>
            <a:ext cx="7124700" cy="2707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latin typeface="+mj-lt"/>
              </a:rPr>
              <a:t>Ability to keep up with energy bills</a:t>
            </a:r>
          </a:p>
        </p:txBody>
      </p:sp>
      <p:sp>
        <p:nvSpPr>
          <p:cNvPr id="14" name="Subtitle 6">
            <a:extLst>
              <a:ext uri="{FF2B5EF4-FFF2-40B4-BE49-F238E27FC236}">
                <a16:creationId xmlns:a16="http://schemas.microsoft.com/office/drawing/2014/main" id="{9B7D8241-8066-896A-7869-466CFFC466B4}"/>
              </a:ext>
            </a:extLst>
          </p:cNvPr>
          <p:cNvSpPr txBox="1">
            <a:spLocks/>
          </p:cNvSpPr>
          <p:nvPr/>
        </p:nvSpPr>
        <p:spPr>
          <a:xfrm>
            <a:off x="3238051" y="6333152"/>
            <a:ext cx="8842787" cy="32941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AFF3. How easy or difficult is it for your household to keep up with your energy bills nowadays? Is it… Base: All (Spring 2022 n=2,012, Autumn 2022 n=1,586, Winter 2022 n=1,621, Spring 2023 n=1,579, Autumn 2023 n=1,589, Winter 2023-24 n=1,609)</a:t>
            </a:r>
          </a:p>
        </p:txBody>
      </p:sp>
      <p:sp>
        <p:nvSpPr>
          <p:cNvPr id="23" name="Oval 22">
            <a:extLst>
              <a:ext uri="{FF2B5EF4-FFF2-40B4-BE49-F238E27FC236}">
                <a16:creationId xmlns:a16="http://schemas.microsoft.com/office/drawing/2014/main" id="{7D5B57FD-4238-74EA-01C6-E2E521CDB0CE}"/>
              </a:ext>
            </a:extLst>
          </p:cNvPr>
          <p:cNvSpPr/>
          <p:nvPr/>
        </p:nvSpPr>
        <p:spPr>
          <a:xfrm rot="1471661">
            <a:off x="10400029" y="5148196"/>
            <a:ext cx="821933" cy="4173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noProof="0" dirty="0">
                <a:latin typeface="+mj-lt"/>
              </a:rPr>
              <a:t>33%</a:t>
            </a:r>
          </a:p>
        </p:txBody>
      </p:sp>
      <p:sp>
        <p:nvSpPr>
          <p:cNvPr id="24" name="Oval 23">
            <a:extLst>
              <a:ext uri="{FF2B5EF4-FFF2-40B4-BE49-F238E27FC236}">
                <a16:creationId xmlns:a16="http://schemas.microsoft.com/office/drawing/2014/main" id="{9DE4F513-81C9-8AA9-D114-9CA540249BE2}"/>
              </a:ext>
            </a:extLst>
          </p:cNvPr>
          <p:cNvSpPr/>
          <p:nvPr/>
        </p:nvSpPr>
        <p:spPr>
          <a:xfrm rot="1471661">
            <a:off x="10400030" y="3622737"/>
            <a:ext cx="821933" cy="4173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noProof="0" dirty="0">
                <a:latin typeface="+mj-lt"/>
              </a:rPr>
              <a:t>35%</a:t>
            </a:r>
          </a:p>
        </p:txBody>
      </p:sp>
      <p:sp>
        <p:nvSpPr>
          <p:cNvPr id="25" name="Oval 24">
            <a:extLst>
              <a:ext uri="{FF2B5EF4-FFF2-40B4-BE49-F238E27FC236}">
                <a16:creationId xmlns:a16="http://schemas.microsoft.com/office/drawing/2014/main" id="{0DAEBE0C-D35D-DC7F-E9D8-3781FCE9DBD2}"/>
              </a:ext>
            </a:extLst>
          </p:cNvPr>
          <p:cNvSpPr/>
          <p:nvPr/>
        </p:nvSpPr>
        <p:spPr>
          <a:xfrm rot="1471661">
            <a:off x="4664655" y="3591423"/>
            <a:ext cx="821933" cy="417323"/>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dirty="0">
                <a:latin typeface="+mj-lt"/>
              </a:rPr>
              <a:t>24</a:t>
            </a:r>
            <a:r>
              <a:rPr lang="en-GB" sz="1600" b="1" noProof="0" dirty="0">
                <a:latin typeface="+mj-lt"/>
              </a:rPr>
              <a:t>%</a:t>
            </a:r>
          </a:p>
        </p:txBody>
      </p:sp>
      <p:sp>
        <p:nvSpPr>
          <p:cNvPr id="26" name="Oval 25">
            <a:extLst>
              <a:ext uri="{FF2B5EF4-FFF2-40B4-BE49-F238E27FC236}">
                <a16:creationId xmlns:a16="http://schemas.microsoft.com/office/drawing/2014/main" id="{842F85B4-8FAC-1D5B-AB57-C9E9EBFB2FF8}"/>
              </a:ext>
            </a:extLst>
          </p:cNvPr>
          <p:cNvSpPr/>
          <p:nvPr/>
        </p:nvSpPr>
        <p:spPr>
          <a:xfrm rot="1471661">
            <a:off x="4670969" y="5095808"/>
            <a:ext cx="821933" cy="417323"/>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noProof="0" dirty="0">
                <a:latin typeface="+mj-lt"/>
              </a:rPr>
              <a:t>31%</a:t>
            </a:r>
          </a:p>
        </p:txBody>
      </p:sp>
      <p:sp>
        <p:nvSpPr>
          <p:cNvPr id="27" name="Oval 26">
            <a:extLst>
              <a:ext uri="{FF2B5EF4-FFF2-40B4-BE49-F238E27FC236}">
                <a16:creationId xmlns:a16="http://schemas.microsoft.com/office/drawing/2014/main" id="{F3744E94-6C2C-9A46-C102-468FF4C770E9}"/>
              </a:ext>
            </a:extLst>
          </p:cNvPr>
          <p:cNvSpPr/>
          <p:nvPr/>
        </p:nvSpPr>
        <p:spPr>
          <a:xfrm rot="1471661">
            <a:off x="4670968" y="4343615"/>
            <a:ext cx="821933" cy="417323"/>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dirty="0">
                <a:latin typeface="+mj-lt"/>
              </a:rPr>
              <a:t>25</a:t>
            </a:r>
            <a:r>
              <a:rPr lang="en-GB" sz="1600" b="1" noProof="0" dirty="0">
                <a:latin typeface="+mj-lt"/>
              </a:rPr>
              <a:t>%</a:t>
            </a:r>
          </a:p>
        </p:txBody>
      </p:sp>
      <p:sp>
        <p:nvSpPr>
          <p:cNvPr id="28" name="Oval 27">
            <a:extLst>
              <a:ext uri="{FF2B5EF4-FFF2-40B4-BE49-F238E27FC236}">
                <a16:creationId xmlns:a16="http://schemas.microsoft.com/office/drawing/2014/main" id="{DA8D7E87-8702-7AEC-7846-14FC6550059F}"/>
              </a:ext>
            </a:extLst>
          </p:cNvPr>
          <p:cNvSpPr/>
          <p:nvPr/>
        </p:nvSpPr>
        <p:spPr>
          <a:xfrm rot="1471661">
            <a:off x="10320841" y="4343613"/>
            <a:ext cx="821933" cy="4173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noProof="0" dirty="0">
                <a:latin typeface="+mj-lt"/>
              </a:rPr>
              <a:t>35%</a:t>
            </a:r>
          </a:p>
        </p:txBody>
      </p:sp>
      <p:sp>
        <p:nvSpPr>
          <p:cNvPr id="4" name="Oval 3">
            <a:extLst>
              <a:ext uri="{FF2B5EF4-FFF2-40B4-BE49-F238E27FC236}">
                <a16:creationId xmlns:a16="http://schemas.microsoft.com/office/drawing/2014/main" id="{BD0482FD-049B-B790-4B85-0826BE4C7B96}"/>
              </a:ext>
            </a:extLst>
          </p:cNvPr>
          <p:cNvSpPr/>
          <p:nvPr/>
        </p:nvSpPr>
        <p:spPr>
          <a:xfrm rot="1471661">
            <a:off x="4664655" y="2849255"/>
            <a:ext cx="821933" cy="417323"/>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dirty="0">
                <a:latin typeface="+mj-lt"/>
              </a:rPr>
              <a:t>27</a:t>
            </a:r>
            <a:r>
              <a:rPr lang="en-GB" sz="1600" b="1" noProof="0" dirty="0">
                <a:latin typeface="+mj-lt"/>
              </a:rPr>
              <a:t>%</a:t>
            </a:r>
          </a:p>
        </p:txBody>
      </p:sp>
      <p:sp>
        <p:nvSpPr>
          <p:cNvPr id="9" name="Oval 8">
            <a:extLst>
              <a:ext uri="{FF2B5EF4-FFF2-40B4-BE49-F238E27FC236}">
                <a16:creationId xmlns:a16="http://schemas.microsoft.com/office/drawing/2014/main" id="{1DCA9044-554B-6EC4-E5FE-861DCE9E1013}"/>
              </a:ext>
            </a:extLst>
          </p:cNvPr>
          <p:cNvSpPr/>
          <p:nvPr/>
        </p:nvSpPr>
        <p:spPr>
          <a:xfrm rot="1471661">
            <a:off x="10432502" y="2869607"/>
            <a:ext cx="821933" cy="4173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noProof="0" dirty="0">
                <a:latin typeface="+mj-lt"/>
              </a:rPr>
              <a:t>36%</a:t>
            </a:r>
          </a:p>
        </p:txBody>
      </p:sp>
      <p:sp>
        <p:nvSpPr>
          <p:cNvPr id="5" name="Oval 4">
            <a:extLst>
              <a:ext uri="{FF2B5EF4-FFF2-40B4-BE49-F238E27FC236}">
                <a16:creationId xmlns:a16="http://schemas.microsoft.com/office/drawing/2014/main" id="{78D93735-FC02-81A7-F228-8E5C3FA07BF6}"/>
              </a:ext>
            </a:extLst>
          </p:cNvPr>
          <p:cNvSpPr/>
          <p:nvPr/>
        </p:nvSpPr>
        <p:spPr>
          <a:xfrm rot="1471661">
            <a:off x="4764645" y="2097062"/>
            <a:ext cx="821933" cy="417323"/>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noProof="0" dirty="0">
                <a:latin typeface="+mj-lt"/>
              </a:rPr>
              <a:t>34%</a:t>
            </a:r>
          </a:p>
        </p:txBody>
      </p:sp>
      <p:sp>
        <p:nvSpPr>
          <p:cNvPr id="6" name="Oval 5">
            <a:extLst>
              <a:ext uri="{FF2B5EF4-FFF2-40B4-BE49-F238E27FC236}">
                <a16:creationId xmlns:a16="http://schemas.microsoft.com/office/drawing/2014/main" id="{F76919D4-E84B-6A10-6639-1345A8656DFD}"/>
              </a:ext>
            </a:extLst>
          </p:cNvPr>
          <p:cNvSpPr/>
          <p:nvPr/>
        </p:nvSpPr>
        <p:spPr>
          <a:xfrm rot="1471661">
            <a:off x="10457156" y="2134732"/>
            <a:ext cx="901954" cy="380811"/>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dirty="0">
                <a:latin typeface="+mj-lt"/>
              </a:rPr>
              <a:t>30</a:t>
            </a:r>
            <a:r>
              <a:rPr lang="en-GB" sz="1600" b="1" noProof="0" dirty="0">
                <a:latin typeface="+mj-lt"/>
              </a:rPr>
              <a:t>%</a:t>
            </a:r>
          </a:p>
        </p:txBody>
      </p:sp>
      <p:sp>
        <p:nvSpPr>
          <p:cNvPr id="8" name="Isosceles Triangle 7">
            <a:extLst>
              <a:ext uri="{FF2B5EF4-FFF2-40B4-BE49-F238E27FC236}">
                <a16:creationId xmlns:a16="http://schemas.microsoft.com/office/drawing/2014/main" id="{B5F29D66-A3A4-E5C5-7CAD-A55DDEC8D6F8}"/>
              </a:ext>
            </a:extLst>
          </p:cNvPr>
          <p:cNvSpPr/>
          <p:nvPr/>
        </p:nvSpPr>
        <p:spPr>
          <a:xfrm>
            <a:off x="5415957" y="1682181"/>
            <a:ext cx="126481" cy="106325"/>
          </a:xfrm>
          <a:prstGeom prst="triangle">
            <a:avLst/>
          </a:prstGeom>
          <a:solidFill>
            <a:srgbClr val="00B05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11" name="Oval 10">
            <a:extLst>
              <a:ext uri="{FF2B5EF4-FFF2-40B4-BE49-F238E27FC236}">
                <a16:creationId xmlns:a16="http://schemas.microsoft.com/office/drawing/2014/main" id="{B24AA6AF-8714-3281-0400-B69943004078}"/>
              </a:ext>
            </a:extLst>
          </p:cNvPr>
          <p:cNvSpPr/>
          <p:nvPr/>
        </p:nvSpPr>
        <p:spPr>
          <a:xfrm rot="1471661">
            <a:off x="4824382" y="1446497"/>
            <a:ext cx="821933" cy="417323"/>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noProof="0" dirty="0">
                <a:latin typeface="+mj-lt"/>
              </a:rPr>
              <a:t>35%</a:t>
            </a:r>
          </a:p>
        </p:txBody>
      </p:sp>
      <p:sp>
        <p:nvSpPr>
          <p:cNvPr id="12" name="Oval 11">
            <a:extLst>
              <a:ext uri="{FF2B5EF4-FFF2-40B4-BE49-F238E27FC236}">
                <a16:creationId xmlns:a16="http://schemas.microsoft.com/office/drawing/2014/main" id="{CDD40913-8962-FB32-1ADE-29EA760F87EC}"/>
              </a:ext>
            </a:extLst>
          </p:cNvPr>
          <p:cNvSpPr/>
          <p:nvPr/>
        </p:nvSpPr>
        <p:spPr>
          <a:xfrm rot="1471661">
            <a:off x="10471921" y="1392209"/>
            <a:ext cx="830217" cy="43635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noProof="0" dirty="0">
                <a:latin typeface="+mj-lt"/>
              </a:rPr>
              <a:t>26%</a:t>
            </a:r>
          </a:p>
        </p:txBody>
      </p:sp>
    </p:spTree>
    <p:extLst>
      <p:ext uri="{BB962C8B-B14F-4D97-AF65-F5344CB8AC3E}">
        <p14:creationId xmlns:p14="http://schemas.microsoft.com/office/powerpoint/2010/main" val="3782074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98DC92-53F5-F4E8-405E-BDE506EC43D1}"/>
              </a:ext>
            </a:extLst>
          </p:cNvPr>
          <p:cNvSpPr>
            <a:spLocks noGrp="1"/>
          </p:cNvSpPr>
          <p:nvPr>
            <p:ph type="dt" sz="half" idx="10"/>
          </p:nvPr>
        </p:nvSpPr>
        <p:spPr/>
        <p:txBody>
          <a:bodyPr/>
          <a:lstStyle/>
          <a:p>
            <a:fld id="{812BC358-6338-4871-A0DE-89297635BC3B}" type="datetime4">
              <a:rPr lang="en-GB" smtClean="0"/>
              <a:t>27 March 2024</a:t>
            </a:fld>
            <a:endParaRPr lang="en-GB" dirty="0"/>
          </a:p>
        </p:txBody>
      </p:sp>
      <p:sp>
        <p:nvSpPr>
          <p:cNvPr id="3" name="Title 2">
            <a:extLst>
              <a:ext uri="{FF2B5EF4-FFF2-40B4-BE49-F238E27FC236}">
                <a16:creationId xmlns:a16="http://schemas.microsoft.com/office/drawing/2014/main" id="{B9597A7C-CA76-14EC-A461-73959140FEAE}"/>
              </a:ext>
            </a:extLst>
          </p:cNvPr>
          <p:cNvSpPr>
            <a:spLocks noGrp="1"/>
          </p:cNvSpPr>
          <p:nvPr>
            <p:ph type="title"/>
          </p:nvPr>
        </p:nvSpPr>
        <p:spPr>
          <a:xfrm>
            <a:off x="396784" y="240069"/>
            <a:ext cx="11062577" cy="742192"/>
          </a:xfrm>
        </p:spPr>
        <p:txBody>
          <a:bodyPr/>
          <a:lstStyle/>
          <a:p>
            <a:r>
              <a:rPr lang="en-GB" sz="2000" dirty="0"/>
              <a:t>The proportion who feel it is more difficult to keep up with energy bills compared with this time last year has decreased compared with Winter 2022.</a:t>
            </a:r>
          </a:p>
        </p:txBody>
      </p:sp>
      <p:graphicFrame>
        <p:nvGraphicFramePr>
          <p:cNvPr id="6" name="Chart 5">
            <a:extLst>
              <a:ext uri="{FF2B5EF4-FFF2-40B4-BE49-F238E27FC236}">
                <a16:creationId xmlns:a16="http://schemas.microsoft.com/office/drawing/2014/main" id="{BDA5EB4E-1500-8871-02C1-22A9D950B959}"/>
              </a:ext>
            </a:extLst>
          </p:cNvPr>
          <p:cNvGraphicFramePr/>
          <p:nvPr>
            <p:extLst>
              <p:ext uri="{D42A27DB-BD31-4B8C-83A1-F6EECF244321}">
                <p14:modId xmlns:p14="http://schemas.microsoft.com/office/powerpoint/2010/main" val="3036866249"/>
              </p:ext>
            </p:extLst>
          </p:nvPr>
        </p:nvGraphicFramePr>
        <p:xfrm>
          <a:off x="6001567" y="2034659"/>
          <a:ext cx="5701074" cy="40367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Placeholder 3">
            <a:extLst>
              <a:ext uri="{FF2B5EF4-FFF2-40B4-BE49-F238E27FC236}">
                <a16:creationId xmlns:a16="http://schemas.microsoft.com/office/drawing/2014/main" id="{C8D8FF32-E194-AA03-319E-FFC826E52CA7}"/>
              </a:ext>
            </a:extLst>
          </p:cNvPr>
          <p:cNvGraphicFramePr>
            <a:graphicFrameLocks/>
          </p:cNvGraphicFramePr>
          <p:nvPr>
            <p:extLst>
              <p:ext uri="{D42A27DB-BD31-4B8C-83A1-F6EECF244321}">
                <p14:modId xmlns:p14="http://schemas.microsoft.com/office/powerpoint/2010/main" val="1355765040"/>
              </p:ext>
            </p:extLst>
          </p:nvPr>
        </p:nvGraphicFramePr>
        <p:xfrm>
          <a:off x="237584" y="2194680"/>
          <a:ext cx="7646679" cy="3985318"/>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a:extLst>
              <a:ext uri="{FF2B5EF4-FFF2-40B4-BE49-F238E27FC236}">
                <a16:creationId xmlns:a16="http://schemas.microsoft.com/office/drawing/2014/main" id="{0DA03618-A881-D00B-3AC0-C8D8C1ED8E05}"/>
              </a:ext>
            </a:extLst>
          </p:cNvPr>
          <p:cNvCxnSpPr>
            <a:cxnSpLocks/>
          </p:cNvCxnSpPr>
          <p:nvPr/>
        </p:nvCxnSpPr>
        <p:spPr>
          <a:xfrm flipH="1" flipV="1">
            <a:off x="6011179" y="1694094"/>
            <a:ext cx="0" cy="449580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itle 2">
            <a:extLst>
              <a:ext uri="{FF2B5EF4-FFF2-40B4-BE49-F238E27FC236}">
                <a16:creationId xmlns:a16="http://schemas.microsoft.com/office/drawing/2014/main" id="{C4305B16-BE33-1AC0-2E7A-E730F332EC3D}"/>
              </a:ext>
            </a:extLst>
          </p:cNvPr>
          <p:cNvSpPr txBox="1">
            <a:spLocks/>
          </p:cNvSpPr>
          <p:nvPr/>
        </p:nvSpPr>
        <p:spPr bwMode="white">
          <a:xfrm>
            <a:off x="217241" y="1342628"/>
            <a:ext cx="5226223" cy="23030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t>Ability to keep up with energy bills compared with this time last year</a:t>
            </a:r>
            <a:endParaRPr lang="en-US" sz="1800" dirty="0">
              <a:latin typeface="+mj-lt"/>
            </a:endParaRPr>
          </a:p>
        </p:txBody>
      </p:sp>
      <p:sp>
        <p:nvSpPr>
          <p:cNvPr id="10" name="Title 2">
            <a:extLst>
              <a:ext uri="{FF2B5EF4-FFF2-40B4-BE49-F238E27FC236}">
                <a16:creationId xmlns:a16="http://schemas.microsoft.com/office/drawing/2014/main" id="{3467C5FA-FB17-F49C-D226-2520D9C85541}"/>
              </a:ext>
            </a:extLst>
          </p:cNvPr>
          <p:cNvSpPr txBox="1">
            <a:spLocks/>
          </p:cNvSpPr>
          <p:nvPr/>
        </p:nvSpPr>
        <p:spPr bwMode="white">
          <a:xfrm>
            <a:off x="5895947" y="1349114"/>
            <a:ext cx="5350661" cy="23030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t>Ways of cutting back on spending to pay for energy bills</a:t>
            </a:r>
            <a:endParaRPr lang="en-US" sz="1800" dirty="0">
              <a:latin typeface="+mj-lt"/>
            </a:endParaRPr>
          </a:p>
        </p:txBody>
      </p:sp>
      <p:sp>
        <p:nvSpPr>
          <p:cNvPr id="12" name="Subtitle 6">
            <a:extLst>
              <a:ext uri="{FF2B5EF4-FFF2-40B4-BE49-F238E27FC236}">
                <a16:creationId xmlns:a16="http://schemas.microsoft.com/office/drawing/2014/main" id="{4FAF7AAC-BCEA-1912-BC85-D84037F7E781}"/>
              </a:ext>
            </a:extLst>
          </p:cNvPr>
          <p:cNvSpPr txBox="1">
            <a:spLocks/>
          </p:cNvSpPr>
          <p:nvPr/>
        </p:nvSpPr>
        <p:spPr>
          <a:xfrm>
            <a:off x="133351" y="6407150"/>
            <a:ext cx="11947488" cy="25542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AFF4. And compared with this time last year, how much easier or more difficult is it for your household to keep up with your energy bills nowadays? Is it…</a:t>
            </a:r>
          </a:p>
          <a:p>
            <a:r>
              <a:rPr lang="en-US" dirty="0">
                <a:solidFill>
                  <a:schemeClr val="tx1"/>
                </a:solidFill>
              </a:rPr>
              <a:t>AFF5. Are you having to cut back your spending on any of these things in order to afford to pay your energy bills nowadays? Please tick all that apply</a:t>
            </a:r>
          </a:p>
          <a:p>
            <a:pPr>
              <a:buNone/>
            </a:pPr>
            <a:r>
              <a:rPr lang="en-US" dirty="0">
                <a:solidFill>
                  <a:schemeClr val="tx1"/>
                </a:solidFill>
              </a:rPr>
              <a:t>Base: All (Spring 2022 n=2,012, Autumn 2022 n=1,586, Winter 2022 n=1,621, Spring 2023 n=1,579, Autumn 2023 n=1,589, Winter 2023-24 n=1,609)</a:t>
            </a:r>
          </a:p>
        </p:txBody>
      </p:sp>
      <p:sp>
        <p:nvSpPr>
          <p:cNvPr id="23" name="Isosceles Triangle 22">
            <a:extLst>
              <a:ext uri="{FF2B5EF4-FFF2-40B4-BE49-F238E27FC236}">
                <a16:creationId xmlns:a16="http://schemas.microsoft.com/office/drawing/2014/main" id="{8311346C-2857-384B-1CA6-4D8E89EDF0E3}"/>
              </a:ext>
            </a:extLst>
          </p:cNvPr>
          <p:cNvSpPr/>
          <p:nvPr/>
        </p:nvSpPr>
        <p:spPr>
          <a:xfrm rot="10800000">
            <a:off x="10336658" y="2375767"/>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24" name="Isosceles Triangle 23">
            <a:extLst>
              <a:ext uri="{FF2B5EF4-FFF2-40B4-BE49-F238E27FC236}">
                <a16:creationId xmlns:a16="http://schemas.microsoft.com/office/drawing/2014/main" id="{70FC461E-EE32-F7E2-3174-0DE80715B68C}"/>
              </a:ext>
            </a:extLst>
          </p:cNvPr>
          <p:cNvSpPr/>
          <p:nvPr/>
        </p:nvSpPr>
        <p:spPr>
          <a:xfrm rot="10800000">
            <a:off x="9947068" y="3170095"/>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25" name="Isosceles Triangle 24">
            <a:extLst>
              <a:ext uri="{FF2B5EF4-FFF2-40B4-BE49-F238E27FC236}">
                <a16:creationId xmlns:a16="http://schemas.microsoft.com/office/drawing/2014/main" id="{F28755B9-8BA0-2B89-B007-A77C02ADEC6F}"/>
              </a:ext>
            </a:extLst>
          </p:cNvPr>
          <p:cNvSpPr/>
          <p:nvPr/>
        </p:nvSpPr>
        <p:spPr>
          <a:xfrm rot="10800000">
            <a:off x="10325818" y="2764709"/>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26" name="Isosceles Triangle 25">
            <a:extLst>
              <a:ext uri="{FF2B5EF4-FFF2-40B4-BE49-F238E27FC236}">
                <a16:creationId xmlns:a16="http://schemas.microsoft.com/office/drawing/2014/main" id="{099C4D40-73FB-3E39-DB05-079E705F860D}"/>
              </a:ext>
            </a:extLst>
          </p:cNvPr>
          <p:cNvSpPr/>
          <p:nvPr/>
        </p:nvSpPr>
        <p:spPr>
          <a:xfrm rot="10800000">
            <a:off x="9418758" y="3558374"/>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27" name="Isosceles Triangle 26">
            <a:extLst>
              <a:ext uri="{FF2B5EF4-FFF2-40B4-BE49-F238E27FC236}">
                <a16:creationId xmlns:a16="http://schemas.microsoft.com/office/drawing/2014/main" id="{17F13F5B-B5B9-081F-5B7C-1F05221231F8}"/>
              </a:ext>
            </a:extLst>
          </p:cNvPr>
          <p:cNvSpPr/>
          <p:nvPr/>
        </p:nvSpPr>
        <p:spPr>
          <a:xfrm>
            <a:off x="9786659" y="5881549"/>
            <a:ext cx="126481" cy="106325"/>
          </a:xfrm>
          <a:prstGeom prst="triangle">
            <a:avLst/>
          </a:prstGeom>
          <a:solidFill>
            <a:srgbClr val="00B05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4" name="Isosceles Triangle 3">
            <a:extLst>
              <a:ext uri="{FF2B5EF4-FFF2-40B4-BE49-F238E27FC236}">
                <a16:creationId xmlns:a16="http://schemas.microsoft.com/office/drawing/2014/main" id="{711A9199-B02D-9122-817D-B19A5BDB8C9C}"/>
              </a:ext>
            </a:extLst>
          </p:cNvPr>
          <p:cNvSpPr/>
          <p:nvPr/>
        </p:nvSpPr>
        <p:spPr>
          <a:xfrm rot="10800000">
            <a:off x="8552048" y="4741255"/>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5" name="Isosceles Triangle 4">
            <a:extLst>
              <a:ext uri="{FF2B5EF4-FFF2-40B4-BE49-F238E27FC236}">
                <a16:creationId xmlns:a16="http://schemas.microsoft.com/office/drawing/2014/main" id="{3C378059-60BD-304D-88A1-AE32C8F60339}"/>
              </a:ext>
            </a:extLst>
          </p:cNvPr>
          <p:cNvSpPr/>
          <p:nvPr/>
        </p:nvSpPr>
        <p:spPr>
          <a:xfrm rot="10800000">
            <a:off x="9461177" y="3947317"/>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11" name="Isosceles Triangle 10">
            <a:extLst>
              <a:ext uri="{FF2B5EF4-FFF2-40B4-BE49-F238E27FC236}">
                <a16:creationId xmlns:a16="http://schemas.microsoft.com/office/drawing/2014/main" id="{8A11FC9F-635C-53E1-42FB-54C907E586AC}"/>
              </a:ext>
            </a:extLst>
          </p:cNvPr>
          <p:cNvSpPr/>
          <p:nvPr/>
        </p:nvSpPr>
        <p:spPr>
          <a:xfrm rot="10800000">
            <a:off x="8725623" y="5129382"/>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Tree>
    <p:extLst>
      <p:ext uri="{BB962C8B-B14F-4D97-AF65-F5344CB8AC3E}">
        <p14:creationId xmlns:p14="http://schemas.microsoft.com/office/powerpoint/2010/main" val="1754537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18FCFE06-1629-25F3-F9AD-01B3610E893A}"/>
              </a:ext>
            </a:extLst>
          </p:cNvPr>
          <p:cNvGraphicFramePr/>
          <p:nvPr>
            <p:extLst>
              <p:ext uri="{D42A27DB-BD31-4B8C-83A1-F6EECF244321}">
                <p14:modId xmlns:p14="http://schemas.microsoft.com/office/powerpoint/2010/main" val="1931257906"/>
              </p:ext>
            </p:extLst>
          </p:nvPr>
        </p:nvGraphicFramePr>
        <p:xfrm>
          <a:off x="6096000" y="1676734"/>
          <a:ext cx="5886450" cy="4995333"/>
        </p:xfrm>
        <a:graphic>
          <a:graphicData uri="http://schemas.openxmlformats.org/drawingml/2006/chart">
            <c:chart xmlns:c="http://schemas.openxmlformats.org/drawingml/2006/chart" xmlns:r="http://schemas.openxmlformats.org/officeDocument/2006/relationships" r:id="rId3"/>
          </a:graphicData>
        </a:graphic>
      </p:graphicFrame>
      <p:sp>
        <p:nvSpPr>
          <p:cNvPr id="2" name="Date Placeholder 1">
            <a:extLst>
              <a:ext uri="{FF2B5EF4-FFF2-40B4-BE49-F238E27FC236}">
                <a16:creationId xmlns:a16="http://schemas.microsoft.com/office/drawing/2014/main" id="{ED5B52B3-36AE-48BD-B448-92A9632E6365}"/>
              </a:ext>
            </a:extLst>
          </p:cNvPr>
          <p:cNvSpPr>
            <a:spLocks noGrp="1"/>
          </p:cNvSpPr>
          <p:nvPr>
            <p:ph type="dt" sz="half" idx="24"/>
          </p:nvPr>
        </p:nvSpPr>
        <p:spPr/>
        <p:txBody>
          <a:bodyPr/>
          <a:lstStyle/>
          <a:p>
            <a:fld id="{3F7C0E1F-6018-4F2E-AED1-0654E9DD39C2}" type="datetime4">
              <a:rPr lang="en-GB" smtClean="0"/>
              <a:t>27 March 2024</a:t>
            </a:fld>
            <a:endParaRPr lang="en-GB" dirty="0"/>
          </a:p>
        </p:txBody>
      </p:sp>
      <p:sp>
        <p:nvSpPr>
          <p:cNvPr id="3" name="Title 2">
            <a:extLst>
              <a:ext uri="{FF2B5EF4-FFF2-40B4-BE49-F238E27FC236}">
                <a16:creationId xmlns:a16="http://schemas.microsoft.com/office/drawing/2014/main" id="{3990C9BB-D04A-4DF3-9E93-6DD5AC02FC97}"/>
              </a:ext>
            </a:extLst>
          </p:cNvPr>
          <p:cNvSpPr>
            <a:spLocks noGrp="1"/>
          </p:cNvSpPr>
          <p:nvPr>
            <p:ph type="title"/>
          </p:nvPr>
        </p:nvSpPr>
        <p:spPr>
          <a:xfrm>
            <a:off x="552300" y="124000"/>
            <a:ext cx="10511247" cy="1072800"/>
          </a:xfrm>
        </p:spPr>
        <p:txBody>
          <a:bodyPr/>
          <a:lstStyle/>
          <a:p>
            <a:r>
              <a:rPr lang="en-US" sz="2400" dirty="0"/>
              <a:t>There has been a decrease in those who report being unable to heat their home and the rationing of energy use compared with Autumn 23 and is lower compared with this time last year </a:t>
            </a:r>
            <a:endParaRPr lang="en-GB" sz="2400" dirty="0"/>
          </a:p>
        </p:txBody>
      </p:sp>
      <p:cxnSp>
        <p:nvCxnSpPr>
          <p:cNvPr id="7" name="Straight Connector 6">
            <a:extLst>
              <a:ext uri="{FF2B5EF4-FFF2-40B4-BE49-F238E27FC236}">
                <a16:creationId xmlns:a16="http://schemas.microsoft.com/office/drawing/2014/main" id="{3A7F7188-3462-90D1-7482-BD290F24BB7E}"/>
              </a:ext>
            </a:extLst>
          </p:cNvPr>
          <p:cNvCxnSpPr>
            <a:cxnSpLocks/>
          </p:cNvCxnSpPr>
          <p:nvPr/>
        </p:nvCxnSpPr>
        <p:spPr>
          <a:xfrm flipH="1" flipV="1">
            <a:off x="6032500" y="1701800"/>
            <a:ext cx="0" cy="449580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Subtitle 6">
            <a:extLst>
              <a:ext uri="{FF2B5EF4-FFF2-40B4-BE49-F238E27FC236}">
                <a16:creationId xmlns:a16="http://schemas.microsoft.com/office/drawing/2014/main" id="{F01BC1DB-243F-A879-93BF-CC8DD5C1EE63}"/>
              </a:ext>
            </a:extLst>
          </p:cNvPr>
          <p:cNvSpPr txBox="1">
            <a:spLocks/>
          </p:cNvSpPr>
          <p:nvPr/>
        </p:nvSpPr>
        <p:spPr>
          <a:xfrm>
            <a:off x="133351" y="6600018"/>
            <a:ext cx="11947488" cy="25542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AFF9. To what extent do you agree or disagree with these statements: Base: All (Spring 2022 n=2,012, Autumn 2022 n=1,586, Winter 2022 n=1,621, Spring 2023 n=1,579, Autumn 2023 n=1,589, Winter 2023-24 n=1,609)</a:t>
            </a:r>
          </a:p>
          <a:p>
            <a:r>
              <a:rPr lang="en-US" dirty="0">
                <a:solidFill>
                  <a:schemeClr val="tx1"/>
                </a:solidFill>
              </a:rPr>
              <a:t>*This statement was only asked in Autumn 2023 and Winter 2023-24</a:t>
            </a:r>
          </a:p>
        </p:txBody>
      </p:sp>
      <p:sp>
        <p:nvSpPr>
          <p:cNvPr id="16" name="Title 2">
            <a:extLst>
              <a:ext uri="{FF2B5EF4-FFF2-40B4-BE49-F238E27FC236}">
                <a16:creationId xmlns:a16="http://schemas.microsoft.com/office/drawing/2014/main" id="{E1DC7908-C541-8A35-0048-729159C12080}"/>
              </a:ext>
            </a:extLst>
          </p:cNvPr>
          <p:cNvSpPr txBox="1">
            <a:spLocks/>
          </p:cNvSpPr>
          <p:nvPr/>
        </p:nvSpPr>
        <p:spPr bwMode="white">
          <a:xfrm>
            <a:off x="6085460" y="1375355"/>
            <a:ext cx="5454650" cy="2008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latin typeface="+mj-lt"/>
              </a:rPr>
              <a:t>Statements about affordability of energy bills in the present (net agree)</a:t>
            </a:r>
          </a:p>
        </p:txBody>
      </p:sp>
      <p:sp>
        <p:nvSpPr>
          <p:cNvPr id="5" name="Title 2">
            <a:extLst>
              <a:ext uri="{FF2B5EF4-FFF2-40B4-BE49-F238E27FC236}">
                <a16:creationId xmlns:a16="http://schemas.microsoft.com/office/drawing/2014/main" id="{F496CD1A-79A7-1C52-C2BE-DCF7713B0A36}"/>
              </a:ext>
            </a:extLst>
          </p:cNvPr>
          <p:cNvSpPr txBox="1">
            <a:spLocks/>
          </p:cNvSpPr>
          <p:nvPr/>
        </p:nvSpPr>
        <p:spPr bwMode="white">
          <a:xfrm>
            <a:off x="268566" y="1373645"/>
            <a:ext cx="5454650" cy="2008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latin typeface="+mj-lt"/>
              </a:rPr>
              <a:t>Statements about affordability of energy bills in the present</a:t>
            </a:r>
          </a:p>
        </p:txBody>
      </p:sp>
      <p:graphicFrame>
        <p:nvGraphicFramePr>
          <p:cNvPr id="8" name="Chart Placeholder 3">
            <a:extLst>
              <a:ext uri="{FF2B5EF4-FFF2-40B4-BE49-F238E27FC236}">
                <a16:creationId xmlns:a16="http://schemas.microsoft.com/office/drawing/2014/main" id="{DFF6E9FD-207C-FB15-C42A-E11A6B4D1727}"/>
              </a:ext>
            </a:extLst>
          </p:cNvPr>
          <p:cNvGraphicFramePr>
            <a:graphicFrameLocks/>
          </p:cNvGraphicFramePr>
          <p:nvPr>
            <p:extLst>
              <p:ext uri="{D42A27DB-BD31-4B8C-83A1-F6EECF244321}">
                <p14:modId xmlns:p14="http://schemas.microsoft.com/office/powerpoint/2010/main" val="3159756905"/>
              </p:ext>
            </p:extLst>
          </p:nvPr>
        </p:nvGraphicFramePr>
        <p:xfrm>
          <a:off x="133351" y="2085656"/>
          <a:ext cx="5805112" cy="4119935"/>
        </p:xfrm>
        <a:graphic>
          <a:graphicData uri="http://schemas.openxmlformats.org/drawingml/2006/chart">
            <c:chart xmlns:c="http://schemas.openxmlformats.org/drawingml/2006/chart" xmlns:r="http://schemas.openxmlformats.org/officeDocument/2006/relationships" r:id="rId4"/>
          </a:graphicData>
        </a:graphic>
      </p:graphicFrame>
      <p:sp>
        <p:nvSpPr>
          <p:cNvPr id="19" name="Oval 18">
            <a:extLst>
              <a:ext uri="{FF2B5EF4-FFF2-40B4-BE49-F238E27FC236}">
                <a16:creationId xmlns:a16="http://schemas.microsoft.com/office/drawing/2014/main" id="{3DAB59B7-BA2B-8D31-8B48-2C553D260AF5}"/>
              </a:ext>
            </a:extLst>
          </p:cNvPr>
          <p:cNvSpPr/>
          <p:nvPr/>
        </p:nvSpPr>
        <p:spPr>
          <a:xfrm rot="1353384">
            <a:off x="3046207" y="2766490"/>
            <a:ext cx="821933" cy="417323"/>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dirty="0">
                <a:latin typeface="+mj-lt"/>
              </a:rPr>
              <a:t>36</a:t>
            </a:r>
            <a:r>
              <a:rPr lang="en-GB" sz="1600" b="1" noProof="0" dirty="0">
                <a:latin typeface="+mj-lt"/>
              </a:rPr>
              <a:t>%</a:t>
            </a:r>
          </a:p>
        </p:txBody>
      </p:sp>
      <p:sp>
        <p:nvSpPr>
          <p:cNvPr id="23" name="Oval 22">
            <a:extLst>
              <a:ext uri="{FF2B5EF4-FFF2-40B4-BE49-F238E27FC236}">
                <a16:creationId xmlns:a16="http://schemas.microsoft.com/office/drawing/2014/main" id="{D660D416-BC6F-343A-4C96-77438FF084B7}"/>
              </a:ext>
            </a:extLst>
          </p:cNvPr>
          <p:cNvSpPr/>
          <p:nvPr/>
        </p:nvSpPr>
        <p:spPr>
          <a:xfrm rot="1374163">
            <a:off x="2908208" y="5037014"/>
            <a:ext cx="821933" cy="417323"/>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dirty="0">
                <a:latin typeface="+mj-lt"/>
              </a:rPr>
              <a:t>29</a:t>
            </a:r>
            <a:r>
              <a:rPr lang="en-GB" sz="1600" b="1" noProof="0" dirty="0">
                <a:latin typeface="+mj-lt"/>
              </a:rPr>
              <a:t>%</a:t>
            </a:r>
          </a:p>
        </p:txBody>
      </p:sp>
      <p:sp>
        <p:nvSpPr>
          <p:cNvPr id="10" name="Oval 9">
            <a:extLst>
              <a:ext uri="{FF2B5EF4-FFF2-40B4-BE49-F238E27FC236}">
                <a16:creationId xmlns:a16="http://schemas.microsoft.com/office/drawing/2014/main" id="{817BCBB6-E37D-45CC-4469-5F5FC9961A36}"/>
              </a:ext>
            </a:extLst>
          </p:cNvPr>
          <p:cNvSpPr/>
          <p:nvPr/>
        </p:nvSpPr>
        <p:spPr>
          <a:xfrm rot="1124551">
            <a:off x="4854444" y="2776087"/>
            <a:ext cx="881678" cy="4173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noProof="0" dirty="0">
                <a:latin typeface="+mj-lt"/>
              </a:rPr>
              <a:t>44%</a:t>
            </a:r>
          </a:p>
        </p:txBody>
      </p:sp>
      <p:sp>
        <p:nvSpPr>
          <p:cNvPr id="12" name="Oval 11">
            <a:extLst>
              <a:ext uri="{FF2B5EF4-FFF2-40B4-BE49-F238E27FC236}">
                <a16:creationId xmlns:a16="http://schemas.microsoft.com/office/drawing/2014/main" id="{7DD10C3C-4821-32E0-0F74-86521E4CB300}"/>
              </a:ext>
            </a:extLst>
          </p:cNvPr>
          <p:cNvSpPr/>
          <p:nvPr/>
        </p:nvSpPr>
        <p:spPr>
          <a:xfrm rot="1413866">
            <a:off x="2999647" y="3884513"/>
            <a:ext cx="923577" cy="418019"/>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noProof="0" dirty="0">
                <a:latin typeface="+mj-lt"/>
              </a:rPr>
              <a:t>54%</a:t>
            </a:r>
          </a:p>
        </p:txBody>
      </p:sp>
      <p:sp>
        <p:nvSpPr>
          <p:cNvPr id="14" name="Oval 13">
            <a:extLst>
              <a:ext uri="{FF2B5EF4-FFF2-40B4-BE49-F238E27FC236}">
                <a16:creationId xmlns:a16="http://schemas.microsoft.com/office/drawing/2014/main" id="{7C1F31D7-1AE2-7999-F834-AD44100EED3C}"/>
              </a:ext>
            </a:extLst>
          </p:cNvPr>
          <p:cNvSpPr/>
          <p:nvPr/>
        </p:nvSpPr>
        <p:spPr>
          <a:xfrm rot="1420855">
            <a:off x="4934800" y="3833440"/>
            <a:ext cx="861198" cy="4173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dirty="0">
                <a:latin typeface="+mj-lt"/>
              </a:rPr>
              <a:t>30</a:t>
            </a:r>
            <a:r>
              <a:rPr lang="en-GB" sz="1600" b="1" noProof="0" dirty="0">
                <a:latin typeface="+mj-lt"/>
              </a:rPr>
              <a:t>%</a:t>
            </a:r>
          </a:p>
        </p:txBody>
      </p:sp>
      <p:sp>
        <p:nvSpPr>
          <p:cNvPr id="20" name="Oval 19">
            <a:extLst>
              <a:ext uri="{FF2B5EF4-FFF2-40B4-BE49-F238E27FC236}">
                <a16:creationId xmlns:a16="http://schemas.microsoft.com/office/drawing/2014/main" id="{DC2A0072-9BA0-ECAE-F0EF-32D1C6D8DAD7}"/>
              </a:ext>
            </a:extLst>
          </p:cNvPr>
          <p:cNvSpPr/>
          <p:nvPr/>
        </p:nvSpPr>
        <p:spPr>
          <a:xfrm rot="1397774">
            <a:off x="4684979" y="5083970"/>
            <a:ext cx="888348" cy="41732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b="1" dirty="0">
                <a:latin typeface="+mj-lt"/>
              </a:rPr>
              <a:t>50</a:t>
            </a:r>
            <a:r>
              <a:rPr lang="en-GB" sz="1600" b="1" noProof="0" dirty="0">
                <a:latin typeface="+mj-lt"/>
              </a:rPr>
              <a:t>%</a:t>
            </a:r>
          </a:p>
        </p:txBody>
      </p:sp>
      <p:sp>
        <p:nvSpPr>
          <p:cNvPr id="4" name="Isosceles Triangle 3">
            <a:extLst>
              <a:ext uri="{FF2B5EF4-FFF2-40B4-BE49-F238E27FC236}">
                <a16:creationId xmlns:a16="http://schemas.microsoft.com/office/drawing/2014/main" id="{049A1523-C3C2-A274-1BA5-F0F747DA1BBF}"/>
              </a:ext>
            </a:extLst>
          </p:cNvPr>
          <p:cNvSpPr/>
          <p:nvPr/>
        </p:nvSpPr>
        <p:spPr>
          <a:xfrm rot="10800000">
            <a:off x="7811192" y="3756583"/>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9" name="Isosceles Triangle 8">
            <a:extLst>
              <a:ext uri="{FF2B5EF4-FFF2-40B4-BE49-F238E27FC236}">
                <a16:creationId xmlns:a16="http://schemas.microsoft.com/office/drawing/2014/main" id="{0BF4F1EA-EE5E-8F65-D11A-F0EF73803E6E}"/>
              </a:ext>
            </a:extLst>
          </p:cNvPr>
          <p:cNvSpPr/>
          <p:nvPr/>
        </p:nvSpPr>
        <p:spPr>
          <a:xfrm rot="10800000">
            <a:off x="9686429" y="2878423"/>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Tree>
    <p:extLst>
      <p:ext uri="{BB962C8B-B14F-4D97-AF65-F5344CB8AC3E}">
        <p14:creationId xmlns:p14="http://schemas.microsoft.com/office/powerpoint/2010/main" val="1771203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E0577B-0891-583F-260D-EDFCF638367F}"/>
              </a:ext>
            </a:extLst>
          </p:cNvPr>
          <p:cNvSpPr>
            <a:spLocks noGrp="1"/>
          </p:cNvSpPr>
          <p:nvPr>
            <p:ph type="dt" sz="half" idx="24"/>
          </p:nvPr>
        </p:nvSpPr>
        <p:spPr/>
        <p:txBody>
          <a:bodyPr/>
          <a:lstStyle/>
          <a:p>
            <a:fld id="{AB44A5F2-D7C3-4E5F-BC14-7E4A5342BEC9}" type="datetime4">
              <a:rPr lang="en-GB" smtClean="0"/>
              <a:t>27 March 2024</a:t>
            </a:fld>
            <a:endParaRPr lang="en-GB" dirty="0"/>
          </a:p>
        </p:txBody>
      </p:sp>
      <p:sp>
        <p:nvSpPr>
          <p:cNvPr id="3" name="Title 2">
            <a:extLst>
              <a:ext uri="{FF2B5EF4-FFF2-40B4-BE49-F238E27FC236}">
                <a16:creationId xmlns:a16="http://schemas.microsoft.com/office/drawing/2014/main" id="{11814152-8A73-3ABC-4D71-449A2A79B613}"/>
              </a:ext>
            </a:extLst>
          </p:cNvPr>
          <p:cNvSpPr>
            <a:spLocks noGrp="1"/>
          </p:cNvSpPr>
          <p:nvPr>
            <p:ph type="title"/>
          </p:nvPr>
        </p:nvSpPr>
        <p:spPr>
          <a:xfrm>
            <a:off x="198319" y="337416"/>
            <a:ext cx="2559900" cy="1620000"/>
          </a:xfrm>
        </p:spPr>
        <p:txBody>
          <a:bodyPr/>
          <a:lstStyle/>
          <a:p>
            <a:r>
              <a:rPr lang="en-US" sz="2000" dirty="0"/>
              <a:t>The proportion agreeing their household will have to ration energy and won’t be able to afford to heat their home due to financial concerns has decreased, likely as a result of being asked to think about the approaching </a:t>
            </a:r>
            <a:r>
              <a:rPr lang="en-US" sz="2000" u="sng" dirty="0"/>
              <a:t>summer</a:t>
            </a:r>
            <a:r>
              <a:rPr lang="en-US" sz="2000" dirty="0"/>
              <a:t> time instead of </a:t>
            </a:r>
            <a:r>
              <a:rPr lang="en-US" sz="2000" u="sng" dirty="0"/>
              <a:t>winter</a:t>
            </a:r>
            <a:br>
              <a:rPr lang="en-US" sz="2400" dirty="0"/>
            </a:br>
            <a:br>
              <a:rPr lang="en-US" sz="2400" dirty="0"/>
            </a:br>
            <a:r>
              <a:rPr lang="en-US" sz="1600" dirty="0"/>
              <a:t>Women (42%), those aged 35-54 (42%), those with a disability (44%), and those in households with incomes under £20,000 (51%) are most likely to say their household will have to ration energy use. </a:t>
            </a:r>
            <a:endParaRPr lang="en-GB" sz="1200" dirty="0"/>
          </a:p>
        </p:txBody>
      </p:sp>
      <p:sp>
        <p:nvSpPr>
          <p:cNvPr id="6" name="Slide Number Placeholder 5">
            <a:extLst>
              <a:ext uri="{FF2B5EF4-FFF2-40B4-BE49-F238E27FC236}">
                <a16:creationId xmlns:a16="http://schemas.microsoft.com/office/drawing/2014/main" id="{3DD3B72E-4C04-B0F4-A7B7-63E2C1CDE1F9}"/>
              </a:ext>
            </a:extLst>
          </p:cNvPr>
          <p:cNvSpPr>
            <a:spLocks noGrp="1"/>
          </p:cNvSpPr>
          <p:nvPr>
            <p:ph type="sldNum" sz="quarter" idx="26"/>
          </p:nvPr>
        </p:nvSpPr>
        <p:spPr/>
        <p:txBody>
          <a:bodyPr/>
          <a:lstStyle/>
          <a:p>
            <a:fld id="{23AA811B-2EBD-4900-905E-5BE206449611}" type="slidenum">
              <a:rPr lang="en-GB" smtClean="0"/>
              <a:pPr/>
              <a:t>10</a:t>
            </a:fld>
            <a:endParaRPr lang="en-GB" dirty="0"/>
          </a:p>
        </p:txBody>
      </p:sp>
      <p:graphicFrame>
        <p:nvGraphicFramePr>
          <p:cNvPr id="4" name="Chart Placeholder 3">
            <a:extLst>
              <a:ext uri="{FF2B5EF4-FFF2-40B4-BE49-F238E27FC236}">
                <a16:creationId xmlns:a16="http://schemas.microsoft.com/office/drawing/2014/main" id="{23A271E6-E422-C785-7E52-C92C77AF89D3}"/>
              </a:ext>
            </a:extLst>
          </p:cNvPr>
          <p:cNvGraphicFramePr>
            <a:graphicFrameLocks/>
          </p:cNvGraphicFramePr>
          <p:nvPr>
            <p:extLst>
              <p:ext uri="{D42A27DB-BD31-4B8C-83A1-F6EECF244321}">
                <p14:modId xmlns:p14="http://schemas.microsoft.com/office/powerpoint/2010/main" val="853180087"/>
              </p:ext>
            </p:extLst>
          </p:nvPr>
        </p:nvGraphicFramePr>
        <p:xfrm>
          <a:off x="3492529" y="1041009"/>
          <a:ext cx="8148793" cy="5073822"/>
        </p:xfrm>
        <a:graphic>
          <a:graphicData uri="http://schemas.openxmlformats.org/drawingml/2006/chart">
            <c:chart xmlns:c="http://schemas.openxmlformats.org/drawingml/2006/chart" xmlns:r="http://schemas.openxmlformats.org/officeDocument/2006/relationships" r:id="rId3"/>
          </a:graphicData>
        </a:graphic>
      </p:graphicFrame>
      <p:sp>
        <p:nvSpPr>
          <p:cNvPr id="10" name="Subtitle 6">
            <a:extLst>
              <a:ext uri="{FF2B5EF4-FFF2-40B4-BE49-F238E27FC236}">
                <a16:creationId xmlns:a16="http://schemas.microsoft.com/office/drawing/2014/main" id="{307A5A78-420E-98E6-354E-277785350152}"/>
              </a:ext>
            </a:extLst>
          </p:cNvPr>
          <p:cNvSpPr txBox="1">
            <a:spLocks/>
          </p:cNvSpPr>
          <p:nvPr/>
        </p:nvSpPr>
        <p:spPr>
          <a:xfrm>
            <a:off x="3238051" y="6333152"/>
            <a:ext cx="8842787" cy="32941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AFF14. Thinking about the approaching summer time* and cost of your energy, to what extent do you agree or disagree, if at all, with these statements:</a:t>
            </a:r>
          </a:p>
          <a:p>
            <a:r>
              <a:rPr lang="en-US" dirty="0">
                <a:solidFill>
                  <a:schemeClr val="tx1"/>
                </a:solidFill>
              </a:rPr>
              <a:t>*This question previously asked about the winter time</a:t>
            </a:r>
          </a:p>
          <a:p>
            <a:r>
              <a:rPr lang="en-US" dirty="0">
                <a:solidFill>
                  <a:schemeClr val="tx1"/>
                </a:solidFill>
              </a:rPr>
              <a:t>Base: All (Winter 2022 n=1,621, Spring 2023 n=1,579, Autumn 2023 n=1,589, Winter 2023-24 n=1,609)</a:t>
            </a:r>
          </a:p>
        </p:txBody>
      </p:sp>
      <p:sp>
        <p:nvSpPr>
          <p:cNvPr id="17" name="Title 2">
            <a:extLst>
              <a:ext uri="{FF2B5EF4-FFF2-40B4-BE49-F238E27FC236}">
                <a16:creationId xmlns:a16="http://schemas.microsoft.com/office/drawing/2014/main" id="{AEBE9763-3C90-2C92-AD8B-4F38D1BD9A34}"/>
              </a:ext>
            </a:extLst>
          </p:cNvPr>
          <p:cNvSpPr txBox="1">
            <a:spLocks/>
          </p:cNvSpPr>
          <p:nvPr/>
        </p:nvSpPr>
        <p:spPr bwMode="white">
          <a:xfrm>
            <a:off x="4152900" y="783375"/>
            <a:ext cx="7124700" cy="2707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latin typeface="+mj-lt"/>
              </a:rPr>
              <a:t>Statements about affordability of energy bills in the future</a:t>
            </a:r>
          </a:p>
        </p:txBody>
      </p:sp>
      <p:sp>
        <p:nvSpPr>
          <p:cNvPr id="18" name="TextBox 17">
            <a:extLst>
              <a:ext uri="{FF2B5EF4-FFF2-40B4-BE49-F238E27FC236}">
                <a16:creationId xmlns:a16="http://schemas.microsoft.com/office/drawing/2014/main" id="{63948903-1AF2-0FF7-A9A8-B84198D4A05A}"/>
              </a:ext>
            </a:extLst>
          </p:cNvPr>
          <p:cNvSpPr txBox="1"/>
          <p:nvPr/>
        </p:nvSpPr>
        <p:spPr>
          <a:xfrm>
            <a:off x="3282745" y="4109310"/>
            <a:ext cx="1438275" cy="1600438"/>
          </a:xfrm>
          <a:prstGeom prst="rect">
            <a:avLst/>
          </a:prstGeom>
          <a:noFill/>
        </p:spPr>
        <p:txBody>
          <a:bodyPr wrap="square">
            <a:spAutoFit/>
          </a:bodyPr>
          <a:lstStyle/>
          <a:p>
            <a:r>
              <a:rPr lang="en-US" sz="1400" dirty="0"/>
              <a:t>My/our household will have to ration my/our energy use because of financial concerns</a:t>
            </a:r>
            <a:endParaRPr lang="en-GB" sz="1400" dirty="0"/>
          </a:p>
        </p:txBody>
      </p:sp>
      <p:sp>
        <p:nvSpPr>
          <p:cNvPr id="20" name="TextBox 19">
            <a:extLst>
              <a:ext uri="{FF2B5EF4-FFF2-40B4-BE49-F238E27FC236}">
                <a16:creationId xmlns:a16="http://schemas.microsoft.com/office/drawing/2014/main" id="{86148760-8BF3-EF66-3475-881ADF449959}"/>
              </a:ext>
            </a:extLst>
          </p:cNvPr>
          <p:cNvSpPr txBox="1"/>
          <p:nvPr/>
        </p:nvSpPr>
        <p:spPr>
          <a:xfrm>
            <a:off x="3235838" y="1503030"/>
            <a:ext cx="1475968" cy="1815882"/>
          </a:xfrm>
          <a:prstGeom prst="rect">
            <a:avLst/>
          </a:prstGeom>
          <a:noFill/>
        </p:spPr>
        <p:txBody>
          <a:bodyPr wrap="square">
            <a:spAutoFit/>
          </a:bodyPr>
          <a:lstStyle/>
          <a:p>
            <a:r>
              <a:rPr lang="en-US" sz="1400" dirty="0"/>
              <a:t>I/we won't be able to afford to heat my/our home to a comfortable level because of financial concerns</a:t>
            </a:r>
            <a:endParaRPr lang="en-GB" sz="1400" dirty="0"/>
          </a:p>
        </p:txBody>
      </p:sp>
      <p:sp>
        <p:nvSpPr>
          <p:cNvPr id="21" name="Oval 20">
            <a:extLst>
              <a:ext uri="{FF2B5EF4-FFF2-40B4-BE49-F238E27FC236}">
                <a16:creationId xmlns:a16="http://schemas.microsoft.com/office/drawing/2014/main" id="{FD46E740-BE74-929C-F644-A5F29FE1A3A3}"/>
              </a:ext>
            </a:extLst>
          </p:cNvPr>
          <p:cNvSpPr/>
          <p:nvPr/>
        </p:nvSpPr>
        <p:spPr>
          <a:xfrm rot="1471661">
            <a:off x="6484070" y="1420907"/>
            <a:ext cx="751141" cy="29888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dirty="0">
                <a:latin typeface="+mj-lt"/>
              </a:rPr>
              <a:t>45</a:t>
            </a:r>
            <a:r>
              <a:rPr lang="en-GB" sz="1400" b="1" noProof="0" dirty="0">
                <a:latin typeface="+mj-lt"/>
              </a:rPr>
              <a:t>%</a:t>
            </a:r>
          </a:p>
        </p:txBody>
      </p:sp>
      <p:sp>
        <p:nvSpPr>
          <p:cNvPr id="22" name="Oval 21">
            <a:extLst>
              <a:ext uri="{FF2B5EF4-FFF2-40B4-BE49-F238E27FC236}">
                <a16:creationId xmlns:a16="http://schemas.microsoft.com/office/drawing/2014/main" id="{60EC2475-A054-BE27-29B1-C71FA38CD2DD}"/>
              </a:ext>
            </a:extLst>
          </p:cNvPr>
          <p:cNvSpPr/>
          <p:nvPr/>
        </p:nvSpPr>
        <p:spPr>
          <a:xfrm rot="1471661">
            <a:off x="10337997" y="1454159"/>
            <a:ext cx="751141" cy="298888"/>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noProof="0" dirty="0">
                <a:latin typeface="+mj-lt"/>
              </a:rPr>
              <a:t>34%</a:t>
            </a:r>
          </a:p>
        </p:txBody>
      </p:sp>
      <p:sp>
        <p:nvSpPr>
          <p:cNvPr id="25" name="Oval 24">
            <a:extLst>
              <a:ext uri="{FF2B5EF4-FFF2-40B4-BE49-F238E27FC236}">
                <a16:creationId xmlns:a16="http://schemas.microsoft.com/office/drawing/2014/main" id="{E18D12EC-5851-EA5D-771E-7D42A7078380}"/>
              </a:ext>
            </a:extLst>
          </p:cNvPr>
          <p:cNvSpPr/>
          <p:nvPr/>
        </p:nvSpPr>
        <p:spPr>
          <a:xfrm rot="1471661">
            <a:off x="6384476" y="1922216"/>
            <a:ext cx="751141" cy="29888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dirty="0">
                <a:latin typeface="+mj-lt"/>
              </a:rPr>
              <a:t>42</a:t>
            </a:r>
            <a:r>
              <a:rPr lang="en-GB" sz="1400" b="1" noProof="0" dirty="0">
                <a:latin typeface="+mj-lt"/>
              </a:rPr>
              <a:t>%</a:t>
            </a:r>
          </a:p>
        </p:txBody>
      </p:sp>
      <p:sp>
        <p:nvSpPr>
          <p:cNvPr id="26" name="Oval 25">
            <a:extLst>
              <a:ext uri="{FF2B5EF4-FFF2-40B4-BE49-F238E27FC236}">
                <a16:creationId xmlns:a16="http://schemas.microsoft.com/office/drawing/2014/main" id="{B12EB30C-51ED-212D-3D7A-A797D79309C6}"/>
              </a:ext>
            </a:extLst>
          </p:cNvPr>
          <p:cNvSpPr/>
          <p:nvPr/>
        </p:nvSpPr>
        <p:spPr>
          <a:xfrm rot="1471661">
            <a:off x="10228078" y="1922660"/>
            <a:ext cx="751141" cy="298888"/>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noProof="0" dirty="0">
                <a:latin typeface="+mj-lt"/>
              </a:rPr>
              <a:t>3</a:t>
            </a:r>
            <a:r>
              <a:rPr lang="en-GB" sz="1400" b="1" dirty="0">
                <a:latin typeface="+mj-lt"/>
              </a:rPr>
              <a:t>5</a:t>
            </a:r>
            <a:r>
              <a:rPr lang="en-GB" sz="1400" b="1" noProof="0" dirty="0">
                <a:latin typeface="+mj-lt"/>
              </a:rPr>
              <a:t>%</a:t>
            </a:r>
          </a:p>
        </p:txBody>
      </p:sp>
      <p:sp>
        <p:nvSpPr>
          <p:cNvPr id="29" name="Oval 28">
            <a:extLst>
              <a:ext uri="{FF2B5EF4-FFF2-40B4-BE49-F238E27FC236}">
                <a16:creationId xmlns:a16="http://schemas.microsoft.com/office/drawing/2014/main" id="{CC580975-0AC1-11C8-E49F-35CF3C5CB471}"/>
              </a:ext>
            </a:extLst>
          </p:cNvPr>
          <p:cNvSpPr/>
          <p:nvPr/>
        </p:nvSpPr>
        <p:spPr>
          <a:xfrm rot="1471661">
            <a:off x="6803744" y="3987845"/>
            <a:ext cx="751141" cy="29888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noProof="0" dirty="0">
                <a:latin typeface="+mj-lt"/>
              </a:rPr>
              <a:t>6</a:t>
            </a:r>
            <a:r>
              <a:rPr lang="en-GB" sz="1400" b="1" dirty="0">
                <a:latin typeface="+mj-lt"/>
              </a:rPr>
              <a:t>1</a:t>
            </a:r>
            <a:r>
              <a:rPr lang="en-GB" sz="1400" b="1" noProof="0" dirty="0">
                <a:latin typeface="+mj-lt"/>
              </a:rPr>
              <a:t>%</a:t>
            </a:r>
          </a:p>
        </p:txBody>
      </p:sp>
      <p:sp>
        <p:nvSpPr>
          <p:cNvPr id="30" name="Oval 29">
            <a:extLst>
              <a:ext uri="{FF2B5EF4-FFF2-40B4-BE49-F238E27FC236}">
                <a16:creationId xmlns:a16="http://schemas.microsoft.com/office/drawing/2014/main" id="{5F86E991-4379-259A-4DFA-25CFEB137C26}"/>
              </a:ext>
            </a:extLst>
          </p:cNvPr>
          <p:cNvSpPr/>
          <p:nvPr/>
        </p:nvSpPr>
        <p:spPr>
          <a:xfrm rot="1471661">
            <a:off x="10571787" y="3824121"/>
            <a:ext cx="751141" cy="298888"/>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noProof="0" dirty="0">
                <a:latin typeface="+mj-lt"/>
              </a:rPr>
              <a:t>21%</a:t>
            </a:r>
          </a:p>
        </p:txBody>
      </p:sp>
      <p:sp>
        <p:nvSpPr>
          <p:cNvPr id="31" name="Oval 30">
            <a:extLst>
              <a:ext uri="{FF2B5EF4-FFF2-40B4-BE49-F238E27FC236}">
                <a16:creationId xmlns:a16="http://schemas.microsoft.com/office/drawing/2014/main" id="{F81BB134-CE70-5B2C-A218-AF26E87B93C8}"/>
              </a:ext>
            </a:extLst>
          </p:cNvPr>
          <p:cNvSpPr/>
          <p:nvPr/>
        </p:nvSpPr>
        <p:spPr>
          <a:xfrm rot="1471661">
            <a:off x="6683086" y="4504096"/>
            <a:ext cx="751141" cy="29888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dirty="0">
                <a:latin typeface="+mj-lt"/>
              </a:rPr>
              <a:t>58</a:t>
            </a:r>
            <a:r>
              <a:rPr lang="en-GB" sz="1400" b="1" noProof="0" dirty="0">
                <a:latin typeface="+mj-lt"/>
              </a:rPr>
              <a:t>%</a:t>
            </a:r>
          </a:p>
        </p:txBody>
      </p:sp>
      <p:sp>
        <p:nvSpPr>
          <p:cNvPr id="32" name="Oval 31">
            <a:extLst>
              <a:ext uri="{FF2B5EF4-FFF2-40B4-BE49-F238E27FC236}">
                <a16:creationId xmlns:a16="http://schemas.microsoft.com/office/drawing/2014/main" id="{43FA64C2-CDBC-BA71-C7D1-A37DB8E7ABA5}"/>
              </a:ext>
            </a:extLst>
          </p:cNvPr>
          <p:cNvSpPr/>
          <p:nvPr/>
        </p:nvSpPr>
        <p:spPr>
          <a:xfrm rot="1471661">
            <a:off x="10451129" y="4369169"/>
            <a:ext cx="751141" cy="298888"/>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noProof="0" dirty="0">
                <a:latin typeface="+mj-lt"/>
              </a:rPr>
              <a:t>2</a:t>
            </a:r>
            <a:r>
              <a:rPr lang="en-GB" sz="1400" b="1" dirty="0">
                <a:latin typeface="+mj-lt"/>
              </a:rPr>
              <a:t>4</a:t>
            </a:r>
            <a:r>
              <a:rPr lang="en-GB" sz="1400" b="1" noProof="0" dirty="0">
                <a:latin typeface="+mj-lt"/>
              </a:rPr>
              <a:t>%</a:t>
            </a:r>
          </a:p>
        </p:txBody>
      </p:sp>
      <p:sp>
        <p:nvSpPr>
          <p:cNvPr id="12" name="Oval 11">
            <a:extLst>
              <a:ext uri="{FF2B5EF4-FFF2-40B4-BE49-F238E27FC236}">
                <a16:creationId xmlns:a16="http://schemas.microsoft.com/office/drawing/2014/main" id="{4E751C88-F2EE-617F-F14F-474513767831}"/>
              </a:ext>
            </a:extLst>
          </p:cNvPr>
          <p:cNvSpPr/>
          <p:nvPr/>
        </p:nvSpPr>
        <p:spPr>
          <a:xfrm rot="1471661">
            <a:off x="6210929" y="2417125"/>
            <a:ext cx="751141" cy="29888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noProof="0" dirty="0">
                <a:latin typeface="+mj-lt"/>
              </a:rPr>
              <a:t>39%</a:t>
            </a:r>
          </a:p>
        </p:txBody>
      </p:sp>
      <p:sp>
        <p:nvSpPr>
          <p:cNvPr id="13" name="Oval 12">
            <a:extLst>
              <a:ext uri="{FF2B5EF4-FFF2-40B4-BE49-F238E27FC236}">
                <a16:creationId xmlns:a16="http://schemas.microsoft.com/office/drawing/2014/main" id="{98AA837B-B424-2B02-35C2-05A62DC8847E}"/>
              </a:ext>
            </a:extLst>
          </p:cNvPr>
          <p:cNvSpPr/>
          <p:nvPr/>
        </p:nvSpPr>
        <p:spPr>
          <a:xfrm rot="1471661">
            <a:off x="6484070" y="4942402"/>
            <a:ext cx="751141" cy="29888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dirty="0">
                <a:latin typeface="+mj-lt"/>
              </a:rPr>
              <a:t>53</a:t>
            </a:r>
            <a:r>
              <a:rPr lang="en-GB" sz="1400" b="1" noProof="0" dirty="0">
                <a:latin typeface="+mj-lt"/>
              </a:rPr>
              <a:t>%</a:t>
            </a:r>
          </a:p>
        </p:txBody>
      </p:sp>
      <p:sp>
        <p:nvSpPr>
          <p:cNvPr id="19" name="Oval 18">
            <a:extLst>
              <a:ext uri="{FF2B5EF4-FFF2-40B4-BE49-F238E27FC236}">
                <a16:creationId xmlns:a16="http://schemas.microsoft.com/office/drawing/2014/main" id="{D62336C2-85FC-91C7-7038-28981533B308}"/>
              </a:ext>
            </a:extLst>
          </p:cNvPr>
          <p:cNvSpPr/>
          <p:nvPr/>
        </p:nvSpPr>
        <p:spPr>
          <a:xfrm rot="1471661">
            <a:off x="10101483" y="2419322"/>
            <a:ext cx="812770" cy="336163"/>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dirty="0">
                <a:latin typeface="+mj-lt"/>
              </a:rPr>
              <a:t>40</a:t>
            </a:r>
            <a:r>
              <a:rPr lang="en-GB" sz="1400" b="1" noProof="0" dirty="0">
                <a:latin typeface="+mj-lt"/>
              </a:rPr>
              <a:t>%</a:t>
            </a:r>
          </a:p>
        </p:txBody>
      </p:sp>
      <p:sp>
        <p:nvSpPr>
          <p:cNvPr id="23" name="Oval 22">
            <a:extLst>
              <a:ext uri="{FF2B5EF4-FFF2-40B4-BE49-F238E27FC236}">
                <a16:creationId xmlns:a16="http://schemas.microsoft.com/office/drawing/2014/main" id="{926194BD-D763-D93A-48ED-DB3224C04332}"/>
              </a:ext>
            </a:extLst>
          </p:cNvPr>
          <p:cNvSpPr/>
          <p:nvPr/>
        </p:nvSpPr>
        <p:spPr>
          <a:xfrm rot="1471661">
            <a:off x="10293388" y="4888664"/>
            <a:ext cx="751141" cy="298888"/>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noProof="0" dirty="0">
                <a:latin typeface="+mj-lt"/>
              </a:rPr>
              <a:t>2</a:t>
            </a:r>
            <a:r>
              <a:rPr lang="en-GB" sz="1400" b="1" dirty="0">
                <a:latin typeface="+mj-lt"/>
              </a:rPr>
              <a:t>9</a:t>
            </a:r>
            <a:r>
              <a:rPr lang="en-GB" sz="1400" b="1" noProof="0" dirty="0">
                <a:latin typeface="+mj-lt"/>
              </a:rPr>
              <a:t>%</a:t>
            </a:r>
          </a:p>
        </p:txBody>
      </p:sp>
      <p:sp>
        <p:nvSpPr>
          <p:cNvPr id="14" name="Oval 13">
            <a:extLst>
              <a:ext uri="{FF2B5EF4-FFF2-40B4-BE49-F238E27FC236}">
                <a16:creationId xmlns:a16="http://schemas.microsoft.com/office/drawing/2014/main" id="{0B4F0BA0-1562-EBFA-A0A4-213990D949D7}"/>
              </a:ext>
            </a:extLst>
          </p:cNvPr>
          <p:cNvSpPr/>
          <p:nvPr/>
        </p:nvSpPr>
        <p:spPr>
          <a:xfrm rot="1325104">
            <a:off x="5788557" y="2808905"/>
            <a:ext cx="751141" cy="29888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dirty="0">
                <a:latin typeface="+mj-lt"/>
              </a:rPr>
              <a:t>22</a:t>
            </a:r>
            <a:r>
              <a:rPr lang="en-GB" sz="1400" b="1" noProof="0" dirty="0">
                <a:latin typeface="+mj-lt"/>
              </a:rPr>
              <a:t>%</a:t>
            </a:r>
          </a:p>
        </p:txBody>
      </p:sp>
      <p:sp>
        <p:nvSpPr>
          <p:cNvPr id="15" name="Oval 14">
            <a:extLst>
              <a:ext uri="{FF2B5EF4-FFF2-40B4-BE49-F238E27FC236}">
                <a16:creationId xmlns:a16="http://schemas.microsoft.com/office/drawing/2014/main" id="{72E68984-7EF1-F9F1-4D43-F6C6954EB0C3}"/>
              </a:ext>
            </a:extLst>
          </p:cNvPr>
          <p:cNvSpPr/>
          <p:nvPr/>
        </p:nvSpPr>
        <p:spPr>
          <a:xfrm rot="1471661">
            <a:off x="9858856" y="2848783"/>
            <a:ext cx="812770" cy="336163"/>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noProof="0" dirty="0">
                <a:latin typeface="+mj-lt"/>
              </a:rPr>
              <a:t>53%</a:t>
            </a:r>
          </a:p>
        </p:txBody>
      </p:sp>
      <p:sp>
        <p:nvSpPr>
          <p:cNvPr id="24" name="Isosceles Triangle 23">
            <a:extLst>
              <a:ext uri="{FF2B5EF4-FFF2-40B4-BE49-F238E27FC236}">
                <a16:creationId xmlns:a16="http://schemas.microsoft.com/office/drawing/2014/main" id="{223DEB60-5BFF-8438-64A3-411DEECEF2D3}"/>
              </a:ext>
            </a:extLst>
          </p:cNvPr>
          <p:cNvSpPr/>
          <p:nvPr/>
        </p:nvSpPr>
        <p:spPr>
          <a:xfrm>
            <a:off x="10444627" y="3054561"/>
            <a:ext cx="126481" cy="106325"/>
          </a:xfrm>
          <a:prstGeom prst="triangle">
            <a:avLst/>
          </a:prstGeom>
          <a:solidFill>
            <a:srgbClr val="00B05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33" name="Isosceles Triangle 32">
            <a:extLst>
              <a:ext uri="{FF2B5EF4-FFF2-40B4-BE49-F238E27FC236}">
                <a16:creationId xmlns:a16="http://schemas.microsoft.com/office/drawing/2014/main" id="{0B745FEF-EE87-F421-6AFD-4612DC1B0571}"/>
              </a:ext>
            </a:extLst>
          </p:cNvPr>
          <p:cNvSpPr/>
          <p:nvPr/>
        </p:nvSpPr>
        <p:spPr>
          <a:xfrm rot="10800000">
            <a:off x="6342276" y="2986934"/>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34" name="Oval 33">
            <a:extLst>
              <a:ext uri="{FF2B5EF4-FFF2-40B4-BE49-F238E27FC236}">
                <a16:creationId xmlns:a16="http://schemas.microsoft.com/office/drawing/2014/main" id="{94B19B3C-8AF3-BADD-C8D7-6059FA3CAD84}"/>
              </a:ext>
            </a:extLst>
          </p:cNvPr>
          <p:cNvSpPr/>
          <p:nvPr/>
        </p:nvSpPr>
        <p:spPr>
          <a:xfrm rot="1471661">
            <a:off x="6080350" y="5417224"/>
            <a:ext cx="751141" cy="29888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noProof="0" dirty="0">
                <a:latin typeface="+mj-lt"/>
              </a:rPr>
              <a:t>37%</a:t>
            </a:r>
          </a:p>
        </p:txBody>
      </p:sp>
      <p:sp>
        <p:nvSpPr>
          <p:cNvPr id="9" name="Isosceles Triangle 8">
            <a:extLst>
              <a:ext uri="{FF2B5EF4-FFF2-40B4-BE49-F238E27FC236}">
                <a16:creationId xmlns:a16="http://schemas.microsoft.com/office/drawing/2014/main" id="{0D35B4F2-F5E7-3D43-638B-2C38CB7F1822}"/>
              </a:ext>
            </a:extLst>
          </p:cNvPr>
          <p:cNvSpPr/>
          <p:nvPr/>
        </p:nvSpPr>
        <p:spPr>
          <a:xfrm rot="10800000">
            <a:off x="6633565" y="5619830"/>
            <a:ext cx="126481" cy="106325"/>
          </a:xfrm>
          <a:prstGeom prst="triangle">
            <a:avLst/>
          </a:prstGeom>
          <a:solidFill>
            <a:schemeClr val="accent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
        <p:nvSpPr>
          <p:cNvPr id="35" name="Oval 34">
            <a:extLst>
              <a:ext uri="{FF2B5EF4-FFF2-40B4-BE49-F238E27FC236}">
                <a16:creationId xmlns:a16="http://schemas.microsoft.com/office/drawing/2014/main" id="{96A106E9-149A-3529-5104-0E6790FFBD70}"/>
              </a:ext>
            </a:extLst>
          </p:cNvPr>
          <p:cNvSpPr/>
          <p:nvPr/>
        </p:nvSpPr>
        <p:spPr>
          <a:xfrm rot="1471661">
            <a:off x="9978223" y="5472404"/>
            <a:ext cx="751141" cy="298888"/>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dirty="0">
                <a:latin typeface="+mj-lt"/>
              </a:rPr>
              <a:t>41</a:t>
            </a:r>
            <a:r>
              <a:rPr lang="en-GB" sz="1400" b="1" noProof="0" dirty="0">
                <a:latin typeface="+mj-lt"/>
              </a:rPr>
              <a:t>%</a:t>
            </a:r>
          </a:p>
        </p:txBody>
      </p:sp>
      <p:sp>
        <p:nvSpPr>
          <p:cNvPr id="8" name="Isosceles Triangle 7">
            <a:extLst>
              <a:ext uri="{FF2B5EF4-FFF2-40B4-BE49-F238E27FC236}">
                <a16:creationId xmlns:a16="http://schemas.microsoft.com/office/drawing/2014/main" id="{10D2256C-319A-00A7-82F7-5FB9AE6223B3}"/>
              </a:ext>
            </a:extLst>
          </p:cNvPr>
          <p:cNvSpPr/>
          <p:nvPr/>
        </p:nvSpPr>
        <p:spPr>
          <a:xfrm>
            <a:off x="10507867" y="5628044"/>
            <a:ext cx="126481" cy="106325"/>
          </a:xfrm>
          <a:prstGeom prst="triangle">
            <a:avLst/>
          </a:prstGeom>
          <a:solidFill>
            <a:schemeClr val="accent4"/>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Tree>
    <p:extLst>
      <p:ext uri="{BB962C8B-B14F-4D97-AF65-F5344CB8AC3E}">
        <p14:creationId xmlns:p14="http://schemas.microsoft.com/office/powerpoint/2010/main" val="4225356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C419633-215A-434E-A2FB-E56862C99F79}"/>
              </a:ext>
            </a:extLst>
          </p:cNvPr>
          <p:cNvSpPr>
            <a:spLocks noGrp="1"/>
          </p:cNvSpPr>
          <p:nvPr>
            <p:ph type="dt" sz="half" idx="10"/>
          </p:nvPr>
        </p:nvSpPr>
        <p:spPr/>
        <p:txBody>
          <a:bodyPr/>
          <a:lstStyle/>
          <a:p>
            <a:fld id="{6747DEF1-FAC7-4880-8A2A-1DEBD16DED9F}" type="datetime4">
              <a:rPr lang="en-GB" smtClean="0"/>
              <a:t>27 March 2024</a:t>
            </a:fld>
            <a:endParaRPr lang="en-GB" dirty="0"/>
          </a:p>
        </p:txBody>
      </p:sp>
      <p:sp>
        <p:nvSpPr>
          <p:cNvPr id="7" name="Title 5">
            <a:extLst>
              <a:ext uri="{FF2B5EF4-FFF2-40B4-BE49-F238E27FC236}">
                <a16:creationId xmlns:a16="http://schemas.microsoft.com/office/drawing/2014/main" id="{7DBB4CC7-CEE2-4D32-9C00-6E8E711A1E8E}"/>
              </a:ext>
            </a:extLst>
          </p:cNvPr>
          <p:cNvSpPr txBox="1">
            <a:spLocks/>
          </p:cNvSpPr>
          <p:nvPr/>
        </p:nvSpPr>
        <p:spPr>
          <a:xfrm>
            <a:off x="358425" y="1945425"/>
            <a:ext cx="11113200" cy="1072800"/>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GB" dirty="0"/>
              <a:t>Service Satisfaction</a:t>
            </a:r>
          </a:p>
        </p:txBody>
      </p:sp>
    </p:spTree>
    <p:extLst>
      <p:ext uri="{BB962C8B-B14F-4D97-AF65-F5344CB8AC3E}">
        <p14:creationId xmlns:p14="http://schemas.microsoft.com/office/powerpoint/2010/main" val="1392305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D0F2C0-1C13-4317-8B8A-5E913A07BF96}"/>
              </a:ext>
            </a:extLst>
          </p:cNvPr>
          <p:cNvSpPr>
            <a:spLocks noGrp="1"/>
          </p:cNvSpPr>
          <p:nvPr>
            <p:ph type="dt" sz="half" idx="24"/>
          </p:nvPr>
        </p:nvSpPr>
        <p:spPr/>
        <p:txBody>
          <a:bodyPr/>
          <a:lstStyle/>
          <a:p>
            <a:fld id="{995AAEFB-805E-4E76-BAE2-4203F4619090}" type="datetime4">
              <a:rPr lang="en-GB" smtClean="0"/>
              <a:t>27 March 2024</a:t>
            </a:fld>
            <a:endParaRPr lang="en-GB" dirty="0"/>
          </a:p>
        </p:txBody>
      </p:sp>
      <p:sp>
        <p:nvSpPr>
          <p:cNvPr id="5" name="Title 4">
            <a:extLst>
              <a:ext uri="{FF2B5EF4-FFF2-40B4-BE49-F238E27FC236}">
                <a16:creationId xmlns:a16="http://schemas.microsoft.com/office/drawing/2014/main" id="{9F2E0D24-6205-4CF3-8216-00CEED32A639}"/>
              </a:ext>
            </a:extLst>
          </p:cNvPr>
          <p:cNvSpPr>
            <a:spLocks noGrp="1"/>
          </p:cNvSpPr>
          <p:nvPr>
            <p:ph type="title"/>
          </p:nvPr>
        </p:nvSpPr>
        <p:spPr>
          <a:xfrm>
            <a:off x="352425" y="287233"/>
            <a:ext cx="10801350" cy="1072800"/>
          </a:xfrm>
        </p:spPr>
        <p:txBody>
          <a:bodyPr/>
          <a:lstStyle/>
          <a:p>
            <a:r>
              <a:rPr lang="en-GB" sz="2000" dirty="0"/>
              <a:t>Approximately three in ten (31%) agree their supplier offers a good price for energy and nearly half (49%) say their supplier treats them fairly, marking an increase in both compared with this time last year</a:t>
            </a:r>
            <a:br>
              <a:rPr lang="en-GB" sz="2000" dirty="0"/>
            </a:br>
            <a:br>
              <a:rPr lang="en-GB" sz="2000" dirty="0"/>
            </a:br>
            <a:endParaRPr lang="en-GB" sz="2000" dirty="0"/>
          </a:p>
        </p:txBody>
      </p:sp>
      <p:sp>
        <p:nvSpPr>
          <p:cNvPr id="13" name="Subtitle 6">
            <a:extLst>
              <a:ext uri="{FF2B5EF4-FFF2-40B4-BE49-F238E27FC236}">
                <a16:creationId xmlns:a16="http://schemas.microsoft.com/office/drawing/2014/main" id="{C74E8C2F-2273-4FF8-8B57-BBED574DD66E}"/>
              </a:ext>
            </a:extLst>
          </p:cNvPr>
          <p:cNvSpPr txBox="1">
            <a:spLocks/>
          </p:cNvSpPr>
          <p:nvPr/>
        </p:nvSpPr>
        <p:spPr>
          <a:xfrm>
            <a:off x="539999" y="6376182"/>
            <a:ext cx="9642226" cy="32941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SER1. When thinking of your energy supplier, how much do you agree or disagree with the following statements? Base: All (Autumn 2022 n=1,586, Winter 2022 n=1,621, Spring 2023 n=1,579, Autumn n=1589, Winter 2023-24 n=1,609) and those who contacted their supplier (Autumn 2023 n=492, Winter 2023-24 n=510)</a:t>
            </a:r>
          </a:p>
          <a:p>
            <a:r>
              <a:rPr lang="en-US" dirty="0">
                <a:solidFill>
                  <a:schemeClr val="tx1"/>
                </a:solidFill>
              </a:rPr>
              <a:t>*This statement was added in Autumn 2023</a:t>
            </a:r>
          </a:p>
        </p:txBody>
      </p:sp>
      <p:graphicFrame>
        <p:nvGraphicFramePr>
          <p:cNvPr id="15" name="Chart Placeholder 3">
            <a:extLst>
              <a:ext uri="{FF2B5EF4-FFF2-40B4-BE49-F238E27FC236}">
                <a16:creationId xmlns:a16="http://schemas.microsoft.com/office/drawing/2014/main" id="{8BE62AAB-A46F-4173-AABC-DD5DFDACE60A}"/>
              </a:ext>
            </a:extLst>
          </p:cNvPr>
          <p:cNvGraphicFramePr>
            <a:graphicFrameLocks noGrp="1"/>
          </p:cNvGraphicFramePr>
          <p:nvPr>
            <p:ph idx="1"/>
            <p:extLst>
              <p:ext uri="{D42A27DB-BD31-4B8C-83A1-F6EECF244321}">
                <p14:modId xmlns:p14="http://schemas.microsoft.com/office/powerpoint/2010/main" val="1711374868"/>
              </p:ext>
            </p:extLst>
          </p:nvPr>
        </p:nvGraphicFramePr>
        <p:xfrm>
          <a:off x="0" y="1435880"/>
          <a:ext cx="12122092" cy="4864455"/>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5A1AF79D-FC53-C568-B204-6B6F4F99EDED}"/>
              </a:ext>
            </a:extLst>
          </p:cNvPr>
          <p:cNvCxnSpPr>
            <a:cxnSpLocks/>
          </p:cNvCxnSpPr>
          <p:nvPr/>
        </p:nvCxnSpPr>
        <p:spPr>
          <a:xfrm flipV="1">
            <a:off x="3610435" y="2064484"/>
            <a:ext cx="0" cy="2171956"/>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151E8A9-300D-AEA3-DE2A-2945A369A8FF}"/>
              </a:ext>
            </a:extLst>
          </p:cNvPr>
          <p:cNvCxnSpPr>
            <a:cxnSpLocks/>
          </p:cNvCxnSpPr>
          <p:nvPr/>
        </p:nvCxnSpPr>
        <p:spPr>
          <a:xfrm flipV="1">
            <a:off x="7154747" y="2064484"/>
            <a:ext cx="0" cy="2171956"/>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795BD61-8E21-9CDC-00D8-6F051E071330}"/>
              </a:ext>
            </a:extLst>
          </p:cNvPr>
          <p:cNvCxnSpPr>
            <a:cxnSpLocks/>
          </p:cNvCxnSpPr>
          <p:nvPr/>
        </p:nvCxnSpPr>
        <p:spPr>
          <a:xfrm flipV="1">
            <a:off x="10700853" y="2064484"/>
            <a:ext cx="0" cy="2171956"/>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8" name="Title 2">
            <a:extLst>
              <a:ext uri="{FF2B5EF4-FFF2-40B4-BE49-F238E27FC236}">
                <a16:creationId xmlns:a16="http://schemas.microsoft.com/office/drawing/2014/main" id="{AD99E1E5-E521-8575-0D3B-5CF25FFC6C06}"/>
              </a:ext>
            </a:extLst>
          </p:cNvPr>
          <p:cNvSpPr txBox="1">
            <a:spLocks/>
          </p:cNvSpPr>
          <p:nvPr/>
        </p:nvSpPr>
        <p:spPr bwMode="white">
          <a:xfrm>
            <a:off x="3464049" y="1372123"/>
            <a:ext cx="5454650" cy="2008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862" b="0" i="0" u="none" strike="noStrike" kern="1200" spc="0" baseline="0">
                <a:solidFill>
                  <a:srgbClr val="000000"/>
                </a:solidFill>
                <a:latin typeface="+mn-lt"/>
                <a:ea typeface="+mn-ea"/>
                <a:cs typeface="+mn-cs"/>
              </a:defRPr>
            </a:pPr>
            <a:r>
              <a:rPr lang="en-GB" sz="1800" dirty="0">
                <a:latin typeface="+mj-lt"/>
              </a:rPr>
              <a:t>Agreement statements about energy suppliers</a:t>
            </a:r>
          </a:p>
        </p:txBody>
      </p:sp>
    </p:spTree>
    <p:extLst>
      <p:ext uri="{BB962C8B-B14F-4D97-AF65-F5344CB8AC3E}">
        <p14:creationId xmlns:p14="http://schemas.microsoft.com/office/powerpoint/2010/main" val="4232386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D0F2C0-1C13-4317-8B8A-5E913A07BF96}"/>
              </a:ext>
            </a:extLst>
          </p:cNvPr>
          <p:cNvSpPr>
            <a:spLocks noGrp="1"/>
          </p:cNvSpPr>
          <p:nvPr>
            <p:ph type="dt" sz="half" idx="24"/>
          </p:nvPr>
        </p:nvSpPr>
        <p:spPr/>
        <p:txBody>
          <a:bodyPr/>
          <a:lstStyle/>
          <a:p>
            <a:fld id="{995AAEFB-805E-4E76-BAE2-4203F4619090}" type="datetime4">
              <a:rPr lang="en-GB" smtClean="0"/>
              <a:t>27 March 2024</a:t>
            </a:fld>
            <a:endParaRPr lang="en-GB" dirty="0"/>
          </a:p>
        </p:txBody>
      </p:sp>
      <p:sp>
        <p:nvSpPr>
          <p:cNvPr id="5" name="Title 4">
            <a:extLst>
              <a:ext uri="{FF2B5EF4-FFF2-40B4-BE49-F238E27FC236}">
                <a16:creationId xmlns:a16="http://schemas.microsoft.com/office/drawing/2014/main" id="{9F2E0D24-6205-4CF3-8216-00CEED32A639}"/>
              </a:ext>
            </a:extLst>
          </p:cNvPr>
          <p:cNvSpPr>
            <a:spLocks noGrp="1"/>
          </p:cNvSpPr>
          <p:nvPr>
            <p:ph type="title"/>
          </p:nvPr>
        </p:nvSpPr>
        <p:spPr>
          <a:xfrm>
            <a:off x="377592" y="299323"/>
            <a:ext cx="10801350" cy="1072800"/>
          </a:xfrm>
        </p:spPr>
        <p:txBody>
          <a:bodyPr/>
          <a:lstStyle/>
          <a:p>
            <a:r>
              <a:rPr lang="en-GB" sz="2000" dirty="0"/>
              <a:t>Over half report their energy bills provide guidance on what to do if worried about paying the bill and their supplier makes it easy for them to get in contact if they need to, with both having increased compared with this time last year</a:t>
            </a:r>
            <a:br>
              <a:rPr lang="en-GB" sz="2000" dirty="0"/>
            </a:br>
            <a:br>
              <a:rPr lang="en-GB" sz="2000" dirty="0"/>
            </a:br>
            <a:endParaRPr lang="en-GB" sz="2000" dirty="0"/>
          </a:p>
        </p:txBody>
      </p:sp>
      <p:graphicFrame>
        <p:nvGraphicFramePr>
          <p:cNvPr id="15" name="Chart Placeholder 3">
            <a:extLst>
              <a:ext uri="{FF2B5EF4-FFF2-40B4-BE49-F238E27FC236}">
                <a16:creationId xmlns:a16="http://schemas.microsoft.com/office/drawing/2014/main" id="{8BE62AAB-A46F-4173-AABC-DD5DFDACE60A}"/>
              </a:ext>
            </a:extLst>
          </p:cNvPr>
          <p:cNvGraphicFramePr>
            <a:graphicFrameLocks noGrp="1"/>
          </p:cNvGraphicFramePr>
          <p:nvPr>
            <p:ph idx="1"/>
            <p:extLst>
              <p:ext uri="{D42A27DB-BD31-4B8C-83A1-F6EECF244321}">
                <p14:modId xmlns:p14="http://schemas.microsoft.com/office/powerpoint/2010/main" val="226840534"/>
              </p:ext>
            </p:extLst>
          </p:nvPr>
        </p:nvGraphicFramePr>
        <p:xfrm>
          <a:off x="100016" y="1440984"/>
          <a:ext cx="12049127" cy="4864455"/>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5A1AF79D-FC53-C568-B204-6B6F4F99EDED}"/>
              </a:ext>
            </a:extLst>
          </p:cNvPr>
          <p:cNvCxnSpPr/>
          <p:nvPr/>
        </p:nvCxnSpPr>
        <p:spPr>
          <a:xfrm flipV="1">
            <a:off x="4107222" y="2257430"/>
            <a:ext cx="0" cy="252000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EF03B50-6A20-3C4E-9F20-9CA0D5066A72}"/>
              </a:ext>
            </a:extLst>
          </p:cNvPr>
          <p:cNvCxnSpPr/>
          <p:nvPr/>
        </p:nvCxnSpPr>
        <p:spPr>
          <a:xfrm flipV="1">
            <a:off x="8099252" y="2257430"/>
            <a:ext cx="0" cy="252000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8" name="Title 2">
            <a:extLst>
              <a:ext uri="{FF2B5EF4-FFF2-40B4-BE49-F238E27FC236}">
                <a16:creationId xmlns:a16="http://schemas.microsoft.com/office/drawing/2014/main" id="{AD99E1E5-E521-8575-0D3B-5CF25FFC6C06}"/>
              </a:ext>
            </a:extLst>
          </p:cNvPr>
          <p:cNvSpPr txBox="1">
            <a:spLocks/>
          </p:cNvSpPr>
          <p:nvPr/>
        </p:nvSpPr>
        <p:spPr bwMode="white">
          <a:xfrm>
            <a:off x="3464049" y="1372123"/>
            <a:ext cx="5454650" cy="2008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862" b="0" i="0" u="none" strike="noStrike" kern="1200" spc="0" baseline="0">
                <a:solidFill>
                  <a:srgbClr val="000000"/>
                </a:solidFill>
                <a:latin typeface="+mn-lt"/>
                <a:ea typeface="+mn-ea"/>
                <a:cs typeface="+mn-cs"/>
              </a:defRPr>
            </a:pPr>
            <a:r>
              <a:rPr lang="en-GB" sz="1800" dirty="0">
                <a:latin typeface="+mj-lt"/>
              </a:rPr>
              <a:t>Agreement statements about energy suppliers</a:t>
            </a:r>
          </a:p>
        </p:txBody>
      </p:sp>
      <p:sp>
        <p:nvSpPr>
          <p:cNvPr id="3" name="Subtitle 6">
            <a:extLst>
              <a:ext uri="{FF2B5EF4-FFF2-40B4-BE49-F238E27FC236}">
                <a16:creationId xmlns:a16="http://schemas.microsoft.com/office/drawing/2014/main" id="{956C70FD-7CA0-02FF-E6DC-10C00CE40DB0}"/>
              </a:ext>
            </a:extLst>
          </p:cNvPr>
          <p:cNvSpPr txBox="1">
            <a:spLocks/>
          </p:cNvSpPr>
          <p:nvPr/>
        </p:nvSpPr>
        <p:spPr>
          <a:xfrm>
            <a:off x="539999" y="6376182"/>
            <a:ext cx="9642226" cy="32941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SER1. When thinking of your energy supplier, how much do you agree or disagree with the following statements? Base: All (Spring 2022 n=2,012, Autumn 2022 n=1,586, Winter 2022 n=1,621, Spring 2023 n=1,579, Autumn 2023 n=1,589, Winter 2023-24 n=1,609)</a:t>
            </a:r>
          </a:p>
        </p:txBody>
      </p:sp>
    </p:spTree>
    <p:extLst>
      <p:ext uri="{BB962C8B-B14F-4D97-AF65-F5344CB8AC3E}">
        <p14:creationId xmlns:p14="http://schemas.microsoft.com/office/powerpoint/2010/main" val="1880088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E0577B-0891-583F-260D-EDFCF638367F}"/>
              </a:ext>
            </a:extLst>
          </p:cNvPr>
          <p:cNvSpPr>
            <a:spLocks noGrp="1"/>
          </p:cNvSpPr>
          <p:nvPr>
            <p:ph type="dt" sz="half" idx="24"/>
          </p:nvPr>
        </p:nvSpPr>
        <p:spPr/>
        <p:txBody>
          <a:bodyPr/>
          <a:lstStyle/>
          <a:p>
            <a:fld id="{AB44A5F2-D7C3-4E5F-BC14-7E4A5342BEC9}" type="datetime4">
              <a:rPr lang="en-GB" smtClean="0"/>
              <a:t>27 March 2024</a:t>
            </a:fld>
            <a:endParaRPr lang="en-GB" dirty="0"/>
          </a:p>
        </p:txBody>
      </p:sp>
      <p:sp>
        <p:nvSpPr>
          <p:cNvPr id="3" name="Title 2">
            <a:extLst>
              <a:ext uri="{FF2B5EF4-FFF2-40B4-BE49-F238E27FC236}">
                <a16:creationId xmlns:a16="http://schemas.microsoft.com/office/drawing/2014/main" id="{11814152-8A73-3ABC-4D71-449A2A79B613}"/>
              </a:ext>
            </a:extLst>
          </p:cNvPr>
          <p:cNvSpPr>
            <a:spLocks noGrp="1"/>
          </p:cNvSpPr>
          <p:nvPr>
            <p:ph type="title"/>
          </p:nvPr>
        </p:nvSpPr>
        <p:spPr>
          <a:xfrm>
            <a:off x="177799" y="559218"/>
            <a:ext cx="2572600" cy="1620000"/>
          </a:xfrm>
        </p:spPr>
        <p:txBody>
          <a:bodyPr/>
          <a:lstStyle/>
          <a:p>
            <a:r>
              <a:rPr lang="en-GB" sz="2400" dirty="0"/>
              <a:t>Metrics such as ease of contact, being treated fairly and offering a good price have stayed consistent compared to last wave</a:t>
            </a:r>
            <a:endParaRPr lang="en-GB" sz="1600" dirty="0"/>
          </a:p>
        </p:txBody>
      </p:sp>
      <p:sp>
        <p:nvSpPr>
          <p:cNvPr id="6" name="Slide Number Placeholder 5">
            <a:extLst>
              <a:ext uri="{FF2B5EF4-FFF2-40B4-BE49-F238E27FC236}">
                <a16:creationId xmlns:a16="http://schemas.microsoft.com/office/drawing/2014/main" id="{3DD3B72E-4C04-B0F4-A7B7-63E2C1CDE1F9}"/>
              </a:ext>
            </a:extLst>
          </p:cNvPr>
          <p:cNvSpPr>
            <a:spLocks noGrp="1"/>
          </p:cNvSpPr>
          <p:nvPr>
            <p:ph type="sldNum" sz="quarter" idx="26"/>
          </p:nvPr>
        </p:nvSpPr>
        <p:spPr/>
        <p:txBody>
          <a:bodyPr/>
          <a:lstStyle/>
          <a:p>
            <a:fld id="{23AA811B-2EBD-4900-905E-5BE206449611}" type="slidenum">
              <a:rPr lang="en-GB" smtClean="0"/>
              <a:pPr/>
              <a:t>14</a:t>
            </a:fld>
            <a:endParaRPr lang="en-GB" dirty="0"/>
          </a:p>
        </p:txBody>
      </p:sp>
      <p:sp>
        <p:nvSpPr>
          <p:cNvPr id="7" name="Subtitle 6">
            <a:extLst>
              <a:ext uri="{FF2B5EF4-FFF2-40B4-BE49-F238E27FC236}">
                <a16:creationId xmlns:a16="http://schemas.microsoft.com/office/drawing/2014/main" id="{6E8148E2-2C3E-B553-8F6B-04D47010AF0D}"/>
              </a:ext>
            </a:extLst>
          </p:cNvPr>
          <p:cNvSpPr txBox="1">
            <a:spLocks/>
          </p:cNvSpPr>
          <p:nvPr/>
        </p:nvSpPr>
        <p:spPr>
          <a:xfrm>
            <a:off x="3371850" y="6434759"/>
            <a:ext cx="8477250" cy="31846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SER1. When thinking of your energy supplier, how much do you agree or disagree with the following statements? Base: All (Autumn 2022 n=1,586, Winter 2022 n=1,621, Spring 2023 n=1,579, Autumn n=1,589, Winter 2023-24 n=1,609) </a:t>
            </a:r>
          </a:p>
          <a:p>
            <a:r>
              <a:rPr lang="en-US" dirty="0">
                <a:solidFill>
                  <a:schemeClr val="tx1"/>
                </a:solidFill>
              </a:rPr>
              <a:t>*This statement was only asked in Autumn 2023 and Winter 2023-24</a:t>
            </a:r>
          </a:p>
          <a:p>
            <a:endParaRPr lang="en-US" dirty="0">
              <a:solidFill>
                <a:schemeClr val="tx1"/>
              </a:solidFill>
            </a:endParaRPr>
          </a:p>
        </p:txBody>
      </p:sp>
      <p:graphicFrame>
        <p:nvGraphicFramePr>
          <p:cNvPr id="8" name="Chart 7">
            <a:extLst>
              <a:ext uri="{FF2B5EF4-FFF2-40B4-BE49-F238E27FC236}">
                <a16:creationId xmlns:a16="http://schemas.microsoft.com/office/drawing/2014/main" id="{C73E7687-1D33-197C-EF27-26711BA30ED6}"/>
              </a:ext>
            </a:extLst>
          </p:cNvPr>
          <p:cNvGraphicFramePr/>
          <p:nvPr>
            <p:extLst>
              <p:ext uri="{D42A27DB-BD31-4B8C-83A1-F6EECF244321}">
                <p14:modId xmlns:p14="http://schemas.microsoft.com/office/powerpoint/2010/main" val="3843013295"/>
              </p:ext>
            </p:extLst>
          </p:nvPr>
        </p:nvGraphicFramePr>
        <p:xfrm>
          <a:off x="3721100" y="617027"/>
          <a:ext cx="7536926" cy="5623946"/>
        </p:xfrm>
        <a:graphic>
          <a:graphicData uri="http://schemas.openxmlformats.org/drawingml/2006/chart">
            <c:chart xmlns:c="http://schemas.openxmlformats.org/drawingml/2006/chart" xmlns:r="http://schemas.openxmlformats.org/officeDocument/2006/relationships" r:id="rId2"/>
          </a:graphicData>
        </a:graphic>
      </p:graphicFrame>
      <p:sp>
        <p:nvSpPr>
          <p:cNvPr id="14" name="Title 2">
            <a:extLst>
              <a:ext uri="{FF2B5EF4-FFF2-40B4-BE49-F238E27FC236}">
                <a16:creationId xmlns:a16="http://schemas.microsoft.com/office/drawing/2014/main" id="{87BB63F3-D3B7-D3B4-E923-4DADD63EC6A8}"/>
              </a:ext>
            </a:extLst>
          </p:cNvPr>
          <p:cNvSpPr txBox="1">
            <a:spLocks/>
          </p:cNvSpPr>
          <p:nvPr/>
        </p:nvSpPr>
        <p:spPr bwMode="white">
          <a:xfrm>
            <a:off x="4821362" y="662504"/>
            <a:ext cx="5454650" cy="2008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862" b="0" i="0" u="none" strike="noStrike" kern="1200" spc="0" baseline="0">
                <a:solidFill>
                  <a:srgbClr val="000000"/>
                </a:solidFill>
                <a:latin typeface="+mn-lt"/>
                <a:ea typeface="+mn-ea"/>
                <a:cs typeface="+mn-cs"/>
              </a:defRPr>
            </a:pPr>
            <a:r>
              <a:rPr lang="en-GB" sz="1800" dirty="0">
                <a:latin typeface="+mj-lt"/>
              </a:rPr>
              <a:t>Agreement statements about energy suppliers (net agree)</a:t>
            </a:r>
          </a:p>
        </p:txBody>
      </p:sp>
    </p:spTree>
    <p:extLst>
      <p:ext uri="{BB962C8B-B14F-4D97-AF65-F5344CB8AC3E}">
        <p14:creationId xmlns:p14="http://schemas.microsoft.com/office/powerpoint/2010/main" val="956122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C419633-215A-434E-A2FB-E56862C99F79}"/>
              </a:ext>
            </a:extLst>
          </p:cNvPr>
          <p:cNvSpPr>
            <a:spLocks noGrp="1"/>
          </p:cNvSpPr>
          <p:nvPr>
            <p:ph type="dt" sz="half" idx="10"/>
          </p:nvPr>
        </p:nvSpPr>
        <p:spPr/>
        <p:txBody>
          <a:bodyPr/>
          <a:lstStyle/>
          <a:p>
            <a:fld id="{6747DEF1-FAC7-4880-8A2A-1DEBD16DED9F}" type="datetime4">
              <a:rPr lang="en-GB" smtClean="0"/>
              <a:t>27 March 2024</a:t>
            </a:fld>
            <a:endParaRPr lang="en-GB" dirty="0"/>
          </a:p>
        </p:txBody>
      </p:sp>
      <p:sp>
        <p:nvSpPr>
          <p:cNvPr id="7" name="Title 5">
            <a:extLst>
              <a:ext uri="{FF2B5EF4-FFF2-40B4-BE49-F238E27FC236}">
                <a16:creationId xmlns:a16="http://schemas.microsoft.com/office/drawing/2014/main" id="{7DBB4CC7-CEE2-4D32-9C00-6E8E711A1E8E}"/>
              </a:ext>
            </a:extLst>
          </p:cNvPr>
          <p:cNvSpPr txBox="1">
            <a:spLocks/>
          </p:cNvSpPr>
          <p:nvPr/>
        </p:nvSpPr>
        <p:spPr>
          <a:xfrm>
            <a:off x="358425" y="1945425"/>
            <a:ext cx="11113200" cy="1072800"/>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GB" dirty="0"/>
              <a:t>Financial Support</a:t>
            </a:r>
          </a:p>
        </p:txBody>
      </p:sp>
    </p:spTree>
    <p:extLst>
      <p:ext uri="{BB962C8B-B14F-4D97-AF65-F5344CB8AC3E}">
        <p14:creationId xmlns:p14="http://schemas.microsoft.com/office/powerpoint/2010/main" val="768082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D8041147-7EC5-92EC-0422-323EB73198F0}"/>
              </a:ext>
            </a:extLst>
          </p:cNvPr>
          <p:cNvGraphicFramePr/>
          <p:nvPr/>
        </p:nvGraphicFramePr>
        <p:xfrm>
          <a:off x="2808826" y="935679"/>
          <a:ext cx="8611332" cy="5328440"/>
        </p:xfrm>
        <a:graphic>
          <a:graphicData uri="http://schemas.openxmlformats.org/drawingml/2006/chart">
            <c:chart xmlns:c="http://schemas.openxmlformats.org/drawingml/2006/chart" xmlns:r="http://schemas.openxmlformats.org/officeDocument/2006/relationships" r:id="rId2"/>
          </a:graphicData>
        </a:graphic>
      </p:graphicFrame>
      <p:sp>
        <p:nvSpPr>
          <p:cNvPr id="2" name="Date Placeholder 1">
            <a:extLst>
              <a:ext uri="{FF2B5EF4-FFF2-40B4-BE49-F238E27FC236}">
                <a16:creationId xmlns:a16="http://schemas.microsoft.com/office/drawing/2014/main" id="{8ED805D3-9C00-DD25-3891-2E734DA8E916}"/>
              </a:ext>
            </a:extLst>
          </p:cNvPr>
          <p:cNvSpPr>
            <a:spLocks noGrp="1"/>
          </p:cNvSpPr>
          <p:nvPr>
            <p:ph type="dt" sz="half" idx="24"/>
          </p:nvPr>
        </p:nvSpPr>
        <p:spPr/>
        <p:txBody>
          <a:bodyPr/>
          <a:lstStyle/>
          <a:p>
            <a:fld id="{AB44A5F2-D7C3-4E5F-BC14-7E4A5342BEC9}" type="datetime4">
              <a:rPr lang="en-GB" smtClean="0"/>
              <a:t>27 March 2024</a:t>
            </a:fld>
            <a:endParaRPr lang="en-GB" dirty="0"/>
          </a:p>
        </p:txBody>
      </p:sp>
      <p:sp>
        <p:nvSpPr>
          <p:cNvPr id="3" name="Title 2">
            <a:extLst>
              <a:ext uri="{FF2B5EF4-FFF2-40B4-BE49-F238E27FC236}">
                <a16:creationId xmlns:a16="http://schemas.microsoft.com/office/drawing/2014/main" id="{6745876D-2E0F-7BFE-D5DD-4444780B6594}"/>
              </a:ext>
            </a:extLst>
          </p:cNvPr>
          <p:cNvSpPr>
            <a:spLocks noGrp="1"/>
          </p:cNvSpPr>
          <p:nvPr>
            <p:ph type="title"/>
          </p:nvPr>
        </p:nvSpPr>
        <p:spPr>
          <a:xfrm>
            <a:off x="212897" y="497337"/>
            <a:ext cx="2533424" cy="1620000"/>
          </a:xfrm>
        </p:spPr>
        <p:txBody>
          <a:bodyPr/>
          <a:lstStyle/>
          <a:p>
            <a:r>
              <a:rPr lang="en-US" sz="2400" dirty="0"/>
              <a:t>Following a decline between Spring and Autumn 2023, awareness of at least one form of financial support is unchanged this wave (69%)</a:t>
            </a:r>
            <a:br>
              <a:rPr lang="en-US" sz="2400" dirty="0"/>
            </a:br>
            <a:br>
              <a:rPr lang="en-US" sz="2400" dirty="0"/>
            </a:br>
            <a:r>
              <a:rPr lang="en-US" sz="1600" dirty="0"/>
              <a:t>There have also been no statistically significant changes in awareness of individual forms of support wave-on-wave.</a:t>
            </a:r>
            <a:endParaRPr lang="en-GB" sz="2400" dirty="0">
              <a:highlight>
                <a:srgbClr val="FFFF00"/>
              </a:highlight>
            </a:endParaRPr>
          </a:p>
        </p:txBody>
      </p:sp>
      <p:sp>
        <p:nvSpPr>
          <p:cNvPr id="6" name="Slide Number Placeholder 5">
            <a:extLst>
              <a:ext uri="{FF2B5EF4-FFF2-40B4-BE49-F238E27FC236}">
                <a16:creationId xmlns:a16="http://schemas.microsoft.com/office/drawing/2014/main" id="{9EBEBC33-1FAE-F673-2858-DBCFC97D0883}"/>
              </a:ext>
            </a:extLst>
          </p:cNvPr>
          <p:cNvSpPr>
            <a:spLocks noGrp="1"/>
          </p:cNvSpPr>
          <p:nvPr>
            <p:ph type="sldNum" sz="quarter" idx="26"/>
          </p:nvPr>
        </p:nvSpPr>
        <p:spPr/>
        <p:txBody>
          <a:bodyPr/>
          <a:lstStyle/>
          <a:p>
            <a:fld id="{23AA811B-2EBD-4900-905E-5BE206449611}" type="slidenum">
              <a:rPr lang="en-GB" smtClean="0"/>
              <a:pPr/>
              <a:t>16</a:t>
            </a:fld>
            <a:endParaRPr lang="en-GB" dirty="0"/>
          </a:p>
        </p:txBody>
      </p:sp>
      <p:sp>
        <p:nvSpPr>
          <p:cNvPr id="8" name="Title 2">
            <a:extLst>
              <a:ext uri="{FF2B5EF4-FFF2-40B4-BE49-F238E27FC236}">
                <a16:creationId xmlns:a16="http://schemas.microsoft.com/office/drawing/2014/main" id="{CD1115A6-E3A0-F7AF-F497-A056D5DEE235}"/>
              </a:ext>
            </a:extLst>
          </p:cNvPr>
          <p:cNvSpPr txBox="1">
            <a:spLocks/>
          </p:cNvSpPr>
          <p:nvPr/>
        </p:nvSpPr>
        <p:spPr bwMode="white">
          <a:xfrm>
            <a:off x="4543066" y="646602"/>
            <a:ext cx="5454650" cy="2008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latin typeface="+mj-lt"/>
              </a:rPr>
              <a:t>Awareness of forms </a:t>
            </a:r>
            <a:r>
              <a:rPr lang="en-US" sz="1800" dirty="0"/>
              <a:t>of </a:t>
            </a:r>
            <a:r>
              <a:rPr lang="en-US" sz="1800" dirty="0">
                <a:latin typeface="+mj-lt"/>
              </a:rPr>
              <a:t>financial support</a:t>
            </a:r>
          </a:p>
        </p:txBody>
      </p:sp>
      <p:sp>
        <p:nvSpPr>
          <p:cNvPr id="9" name="Subtitle 6">
            <a:extLst>
              <a:ext uri="{FF2B5EF4-FFF2-40B4-BE49-F238E27FC236}">
                <a16:creationId xmlns:a16="http://schemas.microsoft.com/office/drawing/2014/main" id="{566A4C08-4F17-B061-1B67-8E420F938C70}"/>
              </a:ext>
            </a:extLst>
          </p:cNvPr>
          <p:cNvSpPr txBox="1">
            <a:spLocks/>
          </p:cNvSpPr>
          <p:nvPr/>
        </p:nvSpPr>
        <p:spPr>
          <a:xfrm>
            <a:off x="3371850" y="6434759"/>
            <a:ext cx="8477250" cy="31846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APP16a. Have you heard of the any of the following forms of financial support that could be available to help your household with the cost of energy or energy efficiency improvements? Please tick all that apply.* Base: All (Autumn 2023 n=1,589; Winter 2023-24 n=1,609)</a:t>
            </a:r>
          </a:p>
          <a:p>
            <a:r>
              <a:rPr lang="en-US" dirty="0">
                <a:solidFill>
                  <a:schemeClr val="tx1"/>
                </a:solidFill>
              </a:rPr>
              <a:t>*Question changed this wave to no longer ask about financial support available to help with the cost of energy </a:t>
            </a:r>
            <a:r>
              <a:rPr lang="en-US" b="1" dirty="0">
                <a:solidFill>
                  <a:schemeClr val="tx1"/>
                </a:solidFill>
              </a:rPr>
              <a:t>this winter</a:t>
            </a:r>
          </a:p>
          <a:p>
            <a:pPr>
              <a:buNone/>
            </a:pPr>
            <a:endParaRPr lang="en-US" dirty="0">
              <a:solidFill>
                <a:schemeClr val="tx1"/>
              </a:solidFill>
            </a:endParaRPr>
          </a:p>
        </p:txBody>
      </p:sp>
      <p:sp>
        <p:nvSpPr>
          <p:cNvPr id="10" name="Rectangle: Rounded Corners 9">
            <a:extLst>
              <a:ext uri="{FF2B5EF4-FFF2-40B4-BE49-F238E27FC236}">
                <a16:creationId xmlns:a16="http://schemas.microsoft.com/office/drawing/2014/main" id="{498527FF-3E02-B6B8-42DC-2490AD1529C4}"/>
              </a:ext>
            </a:extLst>
          </p:cNvPr>
          <p:cNvSpPr/>
          <p:nvPr/>
        </p:nvSpPr>
        <p:spPr>
          <a:xfrm>
            <a:off x="7934325" y="2104182"/>
            <a:ext cx="4044778" cy="2167942"/>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1400" dirty="0">
              <a:solidFill>
                <a:schemeClr val="bg1"/>
              </a:solidFill>
            </a:endParaRPr>
          </a:p>
          <a:p>
            <a:pPr algn="ctr"/>
            <a:endParaRPr lang="en-GB" sz="1400" dirty="0">
              <a:solidFill>
                <a:schemeClr val="bg1"/>
              </a:solidFill>
            </a:endParaRPr>
          </a:p>
          <a:p>
            <a:pPr algn="ctr"/>
            <a:r>
              <a:rPr lang="en-GB" sz="1400" dirty="0">
                <a:solidFill>
                  <a:schemeClr val="bg1"/>
                </a:solidFill>
              </a:rPr>
              <a:t>Age remains a key factor in awareness, with 77% of those aged 55+ having heard of at least one, compared to 64% of under 55s. This gap is driven by higher awareness of a few specific forms of support among older people.</a:t>
            </a:r>
          </a:p>
          <a:p>
            <a:pPr algn="ctr"/>
            <a:endParaRPr lang="en-GB" sz="1400" dirty="0">
              <a:solidFill>
                <a:schemeClr val="bg1"/>
              </a:solidFill>
            </a:endParaRPr>
          </a:p>
          <a:p>
            <a:pPr algn="ctr"/>
            <a:r>
              <a:rPr lang="en-GB" sz="1400" dirty="0">
                <a:solidFill>
                  <a:schemeClr val="bg1"/>
                </a:solidFill>
              </a:rPr>
              <a:t>85% of those in the lowest income bracket (&lt;£20,000) are aware of at least one of these, compared to 58% in households earning £60,000+.</a:t>
            </a:r>
          </a:p>
          <a:p>
            <a:pPr algn="ctr"/>
            <a:endParaRPr lang="en-GB" sz="1400" dirty="0">
              <a:solidFill>
                <a:schemeClr val="bg1"/>
              </a:solidFill>
            </a:endParaRPr>
          </a:p>
          <a:p>
            <a:pPr algn="ctr"/>
            <a:endParaRPr lang="en-GB" sz="1400" dirty="0">
              <a:solidFill>
                <a:schemeClr val="bg1"/>
              </a:solidFill>
            </a:endParaRPr>
          </a:p>
        </p:txBody>
      </p:sp>
      <p:sp>
        <p:nvSpPr>
          <p:cNvPr id="12" name="Rectangle: Rounded Corners 11">
            <a:extLst>
              <a:ext uri="{FF2B5EF4-FFF2-40B4-BE49-F238E27FC236}">
                <a16:creationId xmlns:a16="http://schemas.microsoft.com/office/drawing/2014/main" id="{7CDA741B-BE17-FAA0-2EAA-38BA78F4F614}"/>
              </a:ext>
            </a:extLst>
          </p:cNvPr>
          <p:cNvSpPr/>
          <p:nvPr/>
        </p:nvSpPr>
        <p:spPr>
          <a:xfrm>
            <a:off x="7934326" y="4357444"/>
            <a:ext cx="4044778" cy="1226078"/>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dirty="0">
                <a:solidFill>
                  <a:schemeClr val="bg1"/>
                </a:solidFill>
              </a:rPr>
              <a:t>Unlike the previous wave, there is no gap in overall awareness between those in energy debt/arrears and those not (71% vs.70%), driven by declines in reported awareness in certain forms of support among the former group.</a:t>
            </a:r>
            <a:endParaRPr lang="en-GB" sz="1400" noProof="0" dirty="0">
              <a:solidFill>
                <a:schemeClr val="bg1"/>
              </a:solidFill>
            </a:endParaRPr>
          </a:p>
        </p:txBody>
      </p:sp>
    </p:spTree>
    <p:extLst>
      <p:ext uri="{BB962C8B-B14F-4D97-AF65-F5344CB8AC3E}">
        <p14:creationId xmlns:p14="http://schemas.microsoft.com/office/powerpoint/2010/main" val="3899378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D8041147-7EC5-92EC-0422-323EB73198F0}"/>
              </a:ext>
            </a:extLst>
          </p:cNvPr>
          <p:cNvGraphicFramePr/>
          <p:nvPr/>
        </p:nvGraphicFramePr>
        <p:xfrm>
          <a:off x="2808826" y="935679"/>
          <a:ext cx="9040274" cy="5328440"/>
        </p:xfrm>
        <a:graphic>
          <a:graphicData uri="http://schemas.openxmlformats.org/drawingml/2006/chart">
            <c:chart xmlns:c="http://schemas.openxmlformats.org/drawingml/2006/chart" xmlns:r="http://schemas.openxmlformats.org/officeDocument/2006/relationships" r:id="rId2"/>
          </a:graphicData>
        </a:graphic>
      </p:graphicFrame>
      <p:sp>
        <p:nvSpPr>
          <p:cNvPr id="2" name="Date Placeholder 1">
            <a:extLst>
              <a:ext uri="{FF2B5EF4-FFF2-40B4-BE49-F238E27FC236}">
                <a16:creationId xmlns:a16="http://schemas.microsoft.com/office/drawing/2014/main" id="{8ED805D3-9C00-DD25-3891-2E734DA8E916}"/>
              </a:ext>
            </a:extLst>
          </p:cNvPr>
          <p:cNvSpPr>
            <a:spLocks noGrp="1"/>
          </p:cNvSpPr>
          <p:nvPr>
            <p:ph type="dt" sz="half" idx="24"/>
          </p:nvPr>
        </p:nvSpPr>
        <p:spPr/>
        <p:txBody>
          <a:bodyPr/>
          <a:lstStyle/>
          <a:p>
            <a:fld id="{AB44A5F2-D7C3-4E5F-BC14-7E4A5342BEC9}" type="datetime4">
              <a:rPr lang="en-GB" smtClean="0"/>
              <a:t>27 March 2024</a:t>
            </a:fld>
            <a:endParaRPr lang="en-GB" dirty="0"/>
          </a:p>
        </p:txBody>
      </p:sp>
      <p:sp>
        <p:nvSpPr>
          <p:cNvPr id="3" name="Title 2">
            <a:extLst>
              <a:ext uri="{FF2B5EF4-FFF2-40B4-BE49-F238E27FC236}">
                <a16:creationId xmlns:a16="http://schemas.microsoft.com/office/drawing/2014/main" id="{6745876D-2E0F-7BFE-D5DD-4444780B6594}"/>
              </a:ext>
            </a:extLst>
          </p:cNvPr>
          <p:cNvSpPr>
            <a:spLocks noGrp="1"/>
          </p:cNvSpPr>
          <p:nvPr>
            <p:ph type="title"/>
          </p:nvPr>
        </p:nvSpPr>
        <p:spPr>
          <a:xfrm>
            <a:off x="212896" y="497337"/>
            <a:ext cx="2678349" cy="1620000"/>
          </a:xfrm>
        </p:spPr>
        <p:txBody>
          <a:bodyPr/>
          <a:lstStyle/>
          <a:p>
            <a:r>
              <a:rPr lang="en-US" sz="2400" dirty="0"/>
              <a:t>Approximately a third (34%) of Scottish adults report that their household has received at least one of these forms of financial support</a:t>
            </a:r>
            <a:br>
              <a:rPr lang="en-US" sz="2400" dirty="0"/>
            </a:br>
            <a:br>
              <a:rPr lang="en-US" sz="1600" dirty="0"/>
            </a:br>
            <a:r>
              <a:rPr lang="en-US" sz="1600" dirty="0"/>
              <a:t>This is again unchanged from the Autumn 2023 wave.</a:t>
            </a:r>
            <a:br>
              <a:rPr lang="en-US" sz="1600" dirty="0"/>
            </a:br>
            <a:endParaRPr lang="en-GB" sz="2400" dirty="0">
              <a:highlight>
                <a:srgbClr val="FFFF00"/>
              </a:highlight>
            </a:endParaRPr>
          </a:p>
        </p:txBody>
      </p:sp>
      <p:sp>
        <p:nvSpPr>
          <p:cNvPr id="6" name="Slide Number Placeholder 5">
            <a:extLst>
              <a:ext uri="{FF2B5EF4-FFF2-40B4-BE49-F238E27FC236}">
                <a16:creationId xmlns:a16="http://schemas.microsoft.com/office/drawing/2014/main" id="{9EBEBC33-1FAE-F673-2858-DBCFC97D0883}"/>
              </a:ext>
            </a:extLst>
          </p:cNvPr>
          <p:cNvSpPr>
            <a:spLocks noGrp="1"/>
          </p:cNvSpPr>
          <p:nvPr>
            <p:ph type="sldNum" sz="quarter" idx="26"/>
          </p:nvPr>
        </p:nvSpPr>
        <p:spPr/>
        <p:txBody>
          <a:bodyPr/>
          <a:lstStyle/>
          <a:p>
            <a:fld id="{23AA811B-2EBD-4900-905E-5BE206449611}" type="slidenum">
              <a:rPr lang="en-GB" smtClean="0"/>
              <a:pPr/>
              <a:t>17</a:t>
            </a:fld>
            <a:endParaRPr lang="en-GB" dirty="0"/>
          </a:p>
        </p:txBody>
      </p:sp>
      <p:sp>
        <p:nvSpPr>
          <p:cNvPr id="8" name="Title 2">
            <a:extLst>
              <a:ext uri="{FF2B5EF4-FFF2-40B4-BE49-F238E27FC236}">
                <a16:creationId xmlns:a16="http://schemas.microsoft.com/office/drawing/2014/main" id="{CD1115A6-E3A0-F7AF-F497-A056D5DEE235}"/>
              </a:ext>
            </a:extLst>
          </p:cNvPr>
          <p:cNvSpPr txBox="1">
            <a:spLocks/>
          </p:cNvSpPr>
          <p:nvPr/>
        </p:nvSpPr>
        <p:spPr bwMode="white">
          <a:xfrm>
            <a:off x="4543066" y="646602"/>
            <a:ext cx="5454650" cy="2008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latin typeface="+mj-lt"/>
              </a:rPr>
              <a:t>Received forms </a:t>
            </a:r>
            <a:r>
              <a:rPr lang="en-US" sz="1800" dirty="0"/>
              <a:t>of </a:t>
            </a:r>
            <a:r>
              <a:rPr lang="en-US" sz="1800" dirty="0">
                <a:latin typeface="+mj-lt"/>
              </a:rPr>
              <a:t>financial support</a:t>
            </a:r>
          </a:p>
          <a:p>
            <a:pPr algn="ctr" rtl="0">
              <a:defRPr sz="1600" b="1" i="0" u="none" strike="noStrike" kern="1200" baseline="0">
                <a:solidFill>
                  <a:srgbClr val="000000"/>
                </a:solidFill>
                <a:latin typeface="+mj-lt"/>
                <a:ea typeface="+mn-ea"/>
                <a:cs typeface="+mn-cs"/>
              </a:defRPr>
            </a:pPr>
            <a:r>
              <a:rPr lang="en-US" sz="1400" dirty="0"/>
              <a:t>(among those aware of each form of support)</a:t>
            </a:r>
            <a:endParaRPr lang="en-US" sz="1200" dirty="0">
              <a:latin typeface="+mj-lt"/>
            </a:endParaRPr>
          </a:p>
        </p:txBody>
      </p:sp>
      <p:sp>
        <p:nvSpPr>
          <p:cNvPr id="9" name="Subtitle 6">
            <a:extLst>
              <a:ext uri="{FF2B5EF4-FFF2-40B4-BE49-F238E27FC236}">
                <a16:creationId xmlns:a16="http://schemas.microsoft.com/office/drawing/2014/main" id="{566A4C08-4F17-B061-1B67-8E420F938C70}"/>
              </a:ext>
            </a:extLst>
          </p:cNvPr>
          <p:cNvSpPr txBox="1">
            <a:spLocks/>
          </p:cNvSpPr>
          <p:nvPr/>
        </p:nvSpPr>
        <p:spPr>
          <a:xfrm>
            <a:off x="3371850" y="6434759"/>
            <a:ext cx="8477250" cy="31846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APP16b. Have you or anyone in your household received any of the following forms of financial support to help your household with the cost of energy or energy efficiency improvements ? Please tick all that apply. Base: All who have heard of each form of financial support (Autumn 2023 n=1,107; Winter 2023-24 n=1,109)</a:t>
            </a:r>
          </a:p>
        </p:txBody>
      </p:sp>
      <p:sp>
        <p:nvSpPr>
          <p:cNvPr id="10" name="Rectangle: Rounded Corners 9">
            <a:extLst>
              <a:ext uri="{FF2B5EF4-FFF2-40B4-BE49-F238E27FC236}">
                <a16:creationId xmlns:a16="http://schemas.microsoft.com/office/drawing/2014/main" id="{498527FF-3E02-B6B8-42DC-2490AD1529C4}"/>
              </a:ext>
            </a:extLst>
          </p:cNvPr>
          <p:cNvSpPr/>
          <p:nvPr/>
        </p:nvSpPr>
        <p:spPr>
          <a:xfrm>
            <a:off x="8206391" y="1431155"/>
            <a:ext cx="3750200" cy="1943797"/>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dirty="0">
                <a:solidFill>
                  <a:schemeClr val="bg1"/>
                </a:solidFill>
              </a:rPr>
              <a:t>As with awareness, age remains a key driver in use of support; 65% of those aged 55 and older report having received at least one of these (34% of 16-34 year olds).</a:t>
            </a:r>
          </a:p>
          <a:p>
            <a:pPr algn="ctr"/>
            <a:endParaRPr lang="en-GB" sz="1400" dirty="0">
              <a:solidFill>
                <a:schemeClr val="bg1"/>
              </a:solidFill>
            </a:endParaRPr>
          </a:p>
          <a:p>
            <a:pPr algn="ctr"/>
            <a:r>
              <a:rPr lang="en-GB" sz="1400" dirty="0">
                <a:solidFill>
                  <a:schemeClr val="bg1"/>
                </a:solidFill>
              </a:rPr>
              <a:t>Those with a disability (70%) are also twice as likely to say this (35% of those without), though this is linked closely to age.</a:t>
            </a:r>
            <a:endParaRPr lang="en-GB" sz="1400" noProof="0" dirty="0">
              <a:solidFill>
                <a:schemeClr val="bg1"/>
              </a:solidFill>
            </a:endParaRPr>
          </a:p>
        </p:txBody>
      </p:sp>
      <p:sp>
        <p:nvSpPr>
          <p:cNvPr id="12" name="Rectangle: Rounded Corners 11">
            <a:extLst>
              <a:ext uri="{FF2B5EF4-FFF2-40B4-BE49-F238E27FC236}">
                <a16:creationId xmlns:a16="http://schemas.microsoft.com/office/drawing/2014/main" id="{7CDA741B-BE17-FAA0-2EAA-38BA78F4F614}"/>
              </a:ext>
            </a:extLst>
          </p:cNvPr>
          <p:cNvSpPr/>
          <p:nvPr/>
        </p:nvSpPr>
        <p:spPr>
          <a:xfrm>
            <a:off x="8206391" y="3433745"/>
            <a:ext cx="3795223" cy="1943796"/>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noProof="0" dirty="0">
                <a:solidFill>
                  <a:schemeClr val="bg1"/>
                </a:solidFill>
              </a:rPr>
              <a:t>Three in four (</a:t>
            </a:r>
            <a:r>
              <a:rPr lang="en-GB" sz="1400" dirty="0">
                <a:solidFill>
                  <a:schemeClr val="bg1"/>
                </a:solidFill>
              </a:rPr>
              <a:t>75</a:t>
            </a:r>
            <a:r>
              <a:rPr lang="en-GB" sz="1400" noProof="0" dirty="0">
                <a:solidFill>
                  <a:schemeClr val="bg1"/>
                </a:solidFill>
              </a:rPr>
              <a:t>%) of those with household income lower than £20,000 report having received support with the cost of energy (vs. </a:t>
            </a:r>
            <a:r>
              <a:rPr lang="en-GB" sz="1400" dirty="0">
                <a:solidFill>
                  <a:schemeClr val="bg1"/>
                </a:solidFill>
              </a:rPr>
              <a:t>16</a:t>
            </a:r>
            <a:r>
              <a:rPr lang="en-GB" sz="1400" noProof="0" dirty="0">
                <a:solidFill>
                  <a:schemeClr val="bg1"/>
                </a:solidFill>
              </a:rPr>
              <a:t>% of those with income of £60,000+).</a:t>
            </a:r>
          </a:p>
          <a:p>
            <a:pPr algn="ctr"/>
            <a:endParaRPr lang="en-GB" sz="1400" dirty="0">
              <a:solidFill>
                <a:schemeClr val="bg1"/>
              </a:solidFill>
            </a:endParaRPr>
          </a:p>
          <a:p>
            <a:pPr algn="ctr"/>
            <a:r>
              <a:rPr lang="en-GB" sz="1400" noProof="0" dirty="0">
                <a:solidFill>
                  <a:schemeClr val="bg1"/>
                </a:solidFill>
              </a:rPr>
              <a:t>Among those in energy debt and arrears, 63% have received support, compared to 47% of those not in debt/arrears.</a:t>
            </a:r>
          </a:p>
        </p:txBody>
      </p:sp>
      <p:sp>
        <p:nvSpPr>
          <p:cNvPr id="4" name="Isosceles Triangle 3">
            <a:extLst>
              <a:ext uri="{FF2B5EF4-FFF2-40B4-BE49-F238E27FC236}">
                <a16:creationId xmlns:a16="http://schemas.microsoft.com/office/drawing/2014/main" id="{4E82E590-78C0-3DDD-BEA4-7AD8BB6E4EE3}"/>
              </a:ext>
            </a:extLst>
          </p:cNvPr>
          <p:cNvSpPr/>
          <p:nvPr/>
        </p:nvSpPr>
        <p:spPr>
          <a:xfrm>
            <a:off x="6032759" y="4498530"/>
            <a:ext cx="126481" cy="106325"/>
          </a:xfrm>
          <a:prstGeom prst="triangle">
            <a:avLst/>
          </a:prstGeom>
          <a:solidFill>
            <a:srgbClr val="00B05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Tree>
    <p:extLst>
      <p:ext uri="{BB962C8B-B14F-4D97-AF65-F5344CB8AC3E}">
        <p14:creationId xmlns:p14="http://schemas.microsoft.com/office/powerpoint/2010/main" val="760734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C419633-215A-434E-A2FB-E56862C99F79}"/>
              </a:ext>
            </a:extLst>
          </p:cNvPr>
          <p:cNvSpPr>
            <a:spLocks noGrp="1"/>
          </p:cNvSpPr>
          <p:nvPr>
            <p:ph type="dt" sz="half" idx="10"/>
          </p:nvPr>
        </p:nvSpPr>
        <p:spPr/>
        <p:txBody>
          <a:bodyPr/>
          <a:lstStyle/>
          <a:p>
            <a:fld id="{6747DEF1-FAC7-4880-8A2A-1DEBD16DED9F}" type="datetime4">
              <a:rPr lang="en-GB" smtClean="0"/>
              <a:t>27 March 2024</a:t>
            </a:fld>
            <a:endParaRPr lang="en-GB" dirty="0"/>
          </a:p>
        </p:txBody>
      </p:sp>
      <p:sp>
        <p:nvSpPr>
          <p:cNvPr id="7" name="Title 5">
            <a:extLst>
              <a:ext uri="{FF2B5EF4-FFF2-40B4-BE49-F238E27FC236}">
                <a16:creationId xmlns:a16="http://schemas.microsoft.com/office/drawing/2014/main" id="{7DBB4CC7-CEE2-4D32-9C00-6E8E711A1E8E}"/>
              </a:ext>
            </a:extLst>
          </p:cNvPr>
          <p:cNvSpPr txBox="1">
            <a:spLocks/>
          </p:cNvSpPr>
          <p:nvPr/>
        </p:nvSpPr>
        <p:spPr>
          <a:xfrm>
            <a:off x="358425" y="1945425"/>
            <a:ext cx="11113200" cy="1072800"/>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GB" dirty="0"/>
              <a:t>Energy debt</a:t>
            </a:r>
          </a:p>
        </p:txBody>
      </p:sp>
    </p:spTree>
    <p:extLst>
      <p:ext uri="{BB962C8B-B14F-4D97-AF65-F5344CB8AC3E}">
        <p14:creationId xmlns:p14="http://schemas.microsoft.com/office/powerpoint/2010/main" val="2999563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D8041147-7EC5-92EC-0422-323EB73198F0}"/>
              </a:ext>
            </a:extLst>
          </p:cNvPr>
          <p:cNvGraphicFramePr/>
          <p:nvPr/>
        </p:nvGraphicFramePr>
        <p:xfrm>
          <a:off x="3362400" y="935679"/>
          <a:ext cx="6934125" cy="5328440"/>
        </p:xfrm>
        <a:graphic>
          <a:graphicData uri="http://schemas.openxmlformats.org/drawingml/2006/chart">
            <c:chart xmlns:c="http://schemas.openxmlformats.org/drawingml/2006/chart" xmlns:r="http://schemas.openxmlformats.org/officeDocument/2006/relationships" r:id="rId2"/>
          </a:graphicData>
        </a:graphic>
      </p:graphicFrame>
      <p:sp>
        <p:nvSpPr>
          <p:cNvPr id="2" name="Date Placeholder 1">
            <a:extLst>
              <a:ext uri="{FF2B5EF4-FFF2-40B4-BE49-F238E27FC236}">
                <a16:creationId xmlns:a16="http://schemas.microsoft.com/office/drawing/2014/main" id="{8ED805D3-9C00-DD25-3891-2E734DA8E916}"/>
              </a:ext>
            </a:extLst>
          </p:cNvPr>
          <p:cNvSpPr>
            <a:spLocks noGrp="1"/>
          </p:cNvSpPr>
          <p:nvPr>
            <p:ph type="dt" sz="half" idx="24"/>
          </p:nvPr>
        </p:nvSpPr>
        <p:spPr/>
        <p:txBody>
          <a:bodyPr/>
          <a:lstStyle/>
          <a:p>
            <a:fld id="{AB44A5F2-D7C3-4E5F-BC14-7E4A5342BEC9}" type="datetime4">
              <a:rPr lang="en-GB" smtClean="0"/>
              <a:t>27 March 2024</a:t>
            </a:fld>
            <a:endParaRPr lang="en-GB" dirty="0"/>
          </a:p>
        </p:txBody>
      </p:sp>
      <p:sp>
        <p:nvSpPr>
          <p:cNvPr id="3" name="Title 2">
            <a:extLst>
              <a:ext uri="{FF2B5EF4-FFF2-40B4-BE49-F238E27FC236}">
                <a16:creationId xmlns:a16="http://schemas.microsoft.com/office/drawing/2014/main" id="{6745876D-2E0F-7BFE-D5DD-4444780B6594}"/>
              </a:ext>
            </a:extLst>
          </p:cNvPr>
          <p:cNvSpPr>
            <a:spLocks noGrp="1"/>
          </p:cNvSpPr>
          <p:nvPr>
            <p:ph type="title"/>
          </p:nvPr>
        </p:nvSpPr>
        <p:spPr>
          <a:xfrm>
            <a:off x="212897" y="497337"/>
            <a:ext cx="2533424" cy="1620000"/>
          </a:xfrm>
        </p:spPr>
        <p:txBody>
          <a:bodyPr/>
          <a:lstStyle/>
          <a:p>
            <a:r>
              <a:rPr lang="en-US" sz="2400" dirty="0"/>
              <a:t>9% report being in energy debt or arrears</a:t>
            </a:r>
            <a:br>
              <a:rPr lang="en-US" sz="2400" dirty="0"/>
            </a:br>
            <a:br>
              <a:rPr lang="en-US" sz="2400" dirty="0"/>
            </a:br>
            <a:r>
              <a:rPr lang="en-US" sz="1600" dirty="0"/>
              <a:t>This is consistent with the 8% reporting this in Autumn 2023.</a:t>
            </a:r>
            <a:br>
              <a:rPr lang="en-US" sz="1600" dirty="0"/>
            </a:br>
            <a:br>
              <a:rPr lang="en-US" sz="2400" dirty="0"/>
            </a:br>
            <a:r>
              <a:rPr lang="en-US" sz="1600" dirty="0"/>
              <a:t>As was the case in Autumn 2023, those with a household income of less than £20,000 (14%), those with a disability (13%) and younger respondents (aged under 55) (12%) are more likely to say this.*</a:t>
            </a:r>
            <a:br>
              <a:rPr lang="en-US" sz="1600" dirty="0"/>
            </a:br>
            <a:br>
              <a:rPr lang="en-US" sz="1600" dirty="0"/>
            </a:br>
            <a:br>
              <a:rPr lang="en-US" sz="1600" dirty="0"/>
            </a:br>
            <a:br>
              <a:rPr lang="en-US" sz="1600" dirty="0"/>
            </a:br>
            <a:br>
              <a:rPr lang="en-US" sz="1600" dirty="0"/>
            </a:br>
            <a:br>
              <a:rPr lang="en-US" sz="1600" dirty="0"/>
            </a:br>
            <a:br>
              <a:rPr lang="en-US" sz="1600" dirty="0"/>
            </a:br>
            <a:br>
              <a:rPr lang="en-US" sz="1050" dirty="0"/>
            </a:br>
            <a:r>
              <a:rPr lang="en-US" sz="1050" dirty="0"/>
              <a:t>*Due to base sizes, demographic analysis is based on combined data from the Autumn and Winter 2023-24 waves</a:t>
            </a:r>
            <a:br>
              <a:rPr lang="en-US" sz="1600" dirty="0"/>
            </a:br>
            <a:br>
              <a:rPr lang="en-US" sz="1600" dirty="0"/>
            </a:br>
            <a:endParaRPr lang="en-GB" sz="2400" dirty="0">
              <a:highlight>
                <a:srgbClr val="FFFF00"/>
              </a:highlight>
            </a:endParaRPr>
          </a:p>
        </p:txBody>
      </p:sp>
      <p:sp>
        <p:nvSpPr>
          <p:cNvPr id="8" name="Title 2">
            <a:extLst>
              <a:ext uri="{FF2B5EF4-FFF2-40B4-BE49-F238E27FC236}">
                <a16:creationId xmlns:a16="http://schemas.microsoft.com/office/drawing/2014/main" id="{CD1115A6-E3A0-F7AF-F497-A056D5DEE235}"/>
              </a:ext>
            </a:extLst>
          </p:cNvPr>
          <p:cNvSpPr txBox="1">
            <a:spLocks/>
          </p:cNvSpPr>
          <p:nvPr/>
        </p:nvSpPr>
        <p:spPr bwMode="white">
          <a:xfrm>
            <a:off x="4543066" y="646602"/>
            <a:ext cx="5454650" cy="2008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latin typeface="+mj-lt"/>
              </a:rPr>
              <a:t>Type of energy debt/arrears</a:t>
            </a:r>
          </a:p>
          <a:p>
            <a:pPr algn="ctr" rtl="0">
              <a:defRPr sz="1600" b="1" i="0" u="none" strike="noStrike" kern="1200" baseline="0">
                <a:solidFill>
                  <a:srgbClr val="000000"/>
                </a:solidFill>
                <a:latin typeface="+mj-lt"/>
                <a:ea typeface="+mn-ea"/>
                <a:cs typeface="+mn-cs"/>
              </a:defRPr>
            </a:pPr>
            <a:r>
              <a:rPr lang="en-US" sz="1400" dirty="0"/>
              <a:t>(among those in energy debt or arrears)</a:t>
            </a:r>
            <a:endParaRPr lang="en-US" sz="1200" dirty="0">
              <a:latin typeface="+mj-lt"/>
            </a:endParaRPr>
          </a:p>
        </p:txBody>
      </p:sp>
      <p:sp>
        <p:nvSpPr>
          <p:cNvPr id="9" name="Subtitle 6">
            <a:extLst>
              <a:ext uri="{FF2B5EF4-FFF2-40B4-BE49-F238E27FC236}">
                <a16:creationId xmlns:a16="http://schemas.microsoft.com/office/drawing/2014/main" id="{566A4C08-4F17-B061-1B67-8E420F938C70}"/>
              </a:ext>
            </a:extLst>
          </p:cNvPr>
          <p:cNvSpPr txBox="1">
            <a:spLocks/>
          </p:cNvSpPr>
          <p:nvPr/>
        </p:nvSpPr>
        <p:spPr>
          <a:xfrm>
            <a:off x="3104350" y="6205856"/>
            <a:ext cx="9151684" cy="31846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sz="800" dirty="0">
                <a:solidFill>
                  <a:schemeClr val="tx1"/>
                </a:solidFill>
              </a:rPr>
              <a:t>AFF20. Are you in energy debt or arrears? By this we mean behind on energy bill payments, repaying debt to your energy supplier, paying debt recovery through a prepayment meter,  or owing money to someone else as result of borrowing money to pay for energy costs. Base: All (Autumn 2023 n=1,589; Winter 2023-24 n=1,609)</a:t>
            </a:r>
          </a:p>
          <a:p>
            <a:r>
              <a:rPr lang="en-US" sz="800" dirty="0">
                <a:solidFill>
                  <a:schemeClr val="tx1"/>
                </a:solidFill>
              </a:rPr>
              <a:t>AFF21. What is the nature of your energy debt or arrears? Please select all that apply. Base: All in energy debt or arrears (Autumn 2023 n=119; Winter 2023-24 n=135)</a:t>
            </a:r>
            <a:br>
              <a:rPr lang="en-US" sz="800" dirty="0">
                <a:solidFill>
                  <a:schemeClr val="tx1"/>
                </a:solidFill>
              </a:rPr>
            </a:br>
            <a:r>
              <a:rPr lang="en-US" sz="800" dirty="0">
                <a:solidFill>
                  <a:schemeClr val="tx1"/>
                </a:solidFill>
              </a:rPr>
              <a:t>AFF22. </a:t>
            </a:r>
            <a:r>
              <a:rPr lang="en-US" sz="800" b="0" i="0" dirty="0">
                <a:solidFill>
                  <a:srgbClr val="444444"/>
                </a:solidFill>
                <a:effectLst/>
                <a:latin typeface="ProximaNova"/>
              </a:rPr>
              <a:t>How long, in months, have you been in energy debt or arrears? Include the total number of consecutive months since your current energy debt or arrears began. Do not include times when you were in energy debt or arrears previously, but paid them off/had them cleared. </a:t>
            </a:r>
            <a:r>
              <a:rPr lang="en-US" sz="800" dirty="0">
                <a:solidFill>
                  <a:schemeClr val="tx1"/>
                </a:solidFill>
              </a:rPr>
              <a:t>Base: All in energy debt or arrears (Winter 2023-24 n=135)</a:t>
            </a:r>
            <a:br>
              <a:rPr lang="en-US" sz="800" dirty="0">
                <a:solidFill>
                  <a:schemeClr val="tx1"/>
                </a:solidFill>
              </a:rPr>
            </a:br>
            <a:endParaRPr lang="en-US" sz="800" dirty="0">
              <a:solidFill>
                <a:schemeClr val="tx1"/>
              </a:solidFill>
            </a:endParaRPr>
          </a:p>
          <a:p>
            <a:endParaRPr lang="en-US" sz="800" dirty="0">
              <a:solidFill>
                <a:schemeClr val="tx1"/>
              </a:solidFill>
            </a:endParaRPr>
          </a:p>
        </p:txBody>
      </p:sp>
      <p:sp>
        <p:nvSpPr>
          <p:cNvPr id="10" name="Rectangle: Rounded Corners 9">
            <a:extLst>
              <a:ext uri="{FF2B5EF4-FFF2-40B4-BE49-F238E27FC236}">
                <a16:creationId xmlns:a16="http://schemas.microsoft.com/office/drawing/2014/main" id="{17D6BDDE-B4F6-FE63-022A-0044A12EBB49}"/>
              </a:ext>
            </a:extLst>
          </p:cNvPr>
          <p:cNvSpPr/>
          <p:nvPr/>
        </p:nvSpPr>
        <p:spPr>
          <a:xfrm>
            <a:off x="8772524" y="4002888"/>
            <a:ext cx="2858873" cy="1422599"/>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b="1" dirty="0">
                <a:solidFill>
                  <a:schemeClr val="bg1"/>
                </a:solidFill>
              </a:rPr>
              <a:t>Length of time in energy debt or arrears</a:t>
            </a:r>
          </a:p>
          <a:p>
            <a:pPr algn="ctr"/>
            <a:r>
              <a:rPr lang="en-GB" sz="1400" noProof="0" dirty="0">
                <a:solidFill>
                  <a:schemeClr val="bg1"/>
                </a:solidFill>
              </a:rPr>
              <a:t>18% for 1-3 months</a:t>
            </a:r>
          </a:p>
          <a:p>
            <a:pPr algn="ctr"/>
            <a:r>
              <a:rPr lang="en-GB" sz="1400" dirty="0">
                <a:solidFill>
                  <a:schemeClr val="bg1"/>
                </a:solidFill>
              </a:rPr>
              <a:t>13% for 4-6 months</a:t>
            </a:r>
          </a:p>
          <a:p>
            <a:pPr algn="ctr"/>
            <a:r>
              <a:rPr lang="en-GB" sz="1400" dirty="0">
                <a:solidFill>
                  <a:schemeClr val="bg1"/>
                </a:solidFill>
              </a:rPr>
              <a:t>4% for 7-11 months</a:t>
            </a:r>
          </a:p>
          <a:p>
            <a:pPr algn="ctr"/>
            <a:r>
              <a:rPr lang="en-GB" sz="1400" noProof="0" dirty="0">
                <a:solidFill>
                  <a:schemeClr val="bg1"/>
                </a:solidFill>
              </a:rPr>
              <a:t>18% for a year or more</a:t>
            </a:r>
          </a:p>
        </p:txBody>
      </p:sp>
      <p:sp>
        <p:nvSpPr>
          <p:cNvPr id="11" name="Speech Bubble: Rectangle 10">
            <a:extLst>
              <a:ext uri="{FF2B5EF4-FFF2-40B4-BE49-F238E27FC236}">
                <a16:creationId xmlns:a16="http://schemas.microsoft.com/office/drawing/2014/main" id="{E87A4BBB-28F2-F69C-87AB-E003A6D2742D}"/>
              </a:ext>
            </a:extLst>
          </p:cNvPr>
          <p:cNvSpPr/>
          <p:nvPr/>
        </p:nvSpPr>
        <p:spPr>
          <a:xfrm>
            <a:off x="10554575" y="1042988"/>
            <a:ext cx="1424528" cy="719138"/>
          </a:xfrm>
          <a:prstGeom prst="wedgeRectCallout">
            <a:avLst>
              <a:gd name="adj1" fmla="val -77905"/>
              <a:gd name="adj2" fmla="val -3192"/>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noProof="0" dirty="0"/>
              <a:t>56% of women vs. 38% of men</a:t>
            </a:r>
          </a:p>
        </p:txBody>
      </p:sp>
      <p:sp>
        <p:nvSpPr>
          <p:cNvPr id="12" name="Speech Bubble: Rectangle 11">
            <a:extLst>
              <a:ext uri="{FF2B5EF4-FFF2-40B4-BE49-F238E27FC236}">
                <a16:creationId xmlns:a16="http://schemas.microsoft.com/office/drawing/2014/main" id="{82CBAD7A-1A66-2F59-EA4A-5B99BDE78042}"/>
              </a:ext>
            </a:extLst>
          </p:cNvPr>
          <p:cNvSpPr/>
          <p:nvPr/>
        </p:nvSpPr>
        <p:spPr>
          <a:xfrm>
            <a:off x="8936020" y="1823357"/>
            <a:ext cx="1424528" cy="719138"/>
          </a:xfrm>
          <a:prstGeom prst="wedgeRectCallout">
            <a:avLst>
              <a:gd name="adj1" fmla="val -77905"/>
              <a:gd name="adj2" fmla="val -3192"/>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dirty="0"/>
              <a:t>34</a:t>
            </a:r>
            <a:r>
              <a:rPr lang="en-GB" sz="1400" noProof="0" dirty="0"/>
              <a:t>% of 35+ vs. 19% of 16-34</a:t>
            </a:r>
          </a:p>
        </p:txBody>
      </p:sp>
      <p:sp>
        <p:nvSpPr>
          <p:cNvPr id="13" name="Speech Bubble: Rectangle 12">
            <a:extLst>
              <a:ext uri="{FF2B5EF4-FFF2-40B4-BE49-F238E27FC236}">
                <a16:creationId xmlns:a16="http://schemas.microsoft.com/office/drawing/2014/main" id="{DB83109D-AD42-FB5B-C7B0-7E6E2B02C6A6}"/>
              </a:ext>
            </a:extLst>
          </p:cNvPr>
          <p:cNvSpPr/>
          <p:nvPr/>
        </p:nvSpPr>
        <p:spPr>
          <a:xfrm>
            <a:off x="8012879" y="2630697"/>
            <a:ext cx="1424528" cy="719138"/>
          </a:xfrm>
          <a:prstGeom prst="wedgeRectCallout">
            <a:avLst>
              <a:gd name="adj1" fmla="val -77905"/>
              <a:gd name="adj2" fmla="val -3192"/>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400" noProof="0" dirty="0"/>
              <a:t>23% with disability vs. </a:t>
            </a:r>
            <a:br>
              <a:rPr lang="en-GB" sz="1400" noProof="0" dirty="0"/>
            </a:br>
            <a:r>
              <a:rPr lang="en-GB" sz="1400" noProof="0" dirty="0"/>
              <a:t>9% without</a:t>
            </a:r>
          </a:p>
        </p:txBody>
      </p:sp>
      <p:sp>
        <p:nvSpPr>
          <p:cNvPr id="5" name="Isosceles Triangle 4">
            <a:extLst>
              <a:ext uri="{FF2B5EF4-FFF2-40B4-BE49-F238E27FC236}">
                <a16:creationId xmlns:a16="http://schemas.microsoft.com/office/drawing/2014/main" id="{6B1887A5-099E-8EA3-A39E-B5F19D3C3EC7}"/>
              </a:ext>
            </a:extLst>
          </p:cNvPr>
          <p:cNvSpPr/>
          <p:nvPr/>
        </p:nvSpPr>
        <p:spPr>
          <a:xfrm>
            <a:off x="7511156" y="2990266"/>
            <a:ext cx="193683" cy="176256"/>
          </a:xfrm>
          <a:prstGeom prst="triangle">
            <a:avLst/>
          </a:prstGeom>
          <a:solidFill>
            <a:schemeClr val="accent4"/>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GB" dirty="0">
              <a:latin typeface="Trebuchet MS" panose="020B0603020202020204" pitchFamily="34" charset="0"/>
            </a:endParaRPr>
          </a:p>
        </p:txBody>
      </p:sp>
    </p:spTree>
    <p:extLst>
      <p:ext uri="{BB962C8B-B14F-4D97-AF65-F5344CB8AC3E}">
        <p14:creationId xmlns:p14="http://schemas.microsoft.com/office/powerpoint/2010/main" val="1593157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D9C455-7FA9-E655-0DEE-A93A301E6E5E}"/>
              </a:ext>
            </a:extLst>
          </p:cNvPr>
          <p:cNvSpPr>
            <a:spLocks noGrp="1"/>
          </p:cNvSpPr>
          <p:nvPr>
            <p:ph type="dt" sz="half" idx="24"/>
          </p:nvPr>
        </p:nvSpPr>
        <p:spPr/>
        <p:txBody>
          <a:bodyPr/>
          <a:lstStyle/>
          <a:p>
            <a:fld id="{AB44A5F2-D7C3-4E5F-BC14-7E4A5342BEC9}" type="datetime4">
              <a:rPr lang="en-GB" smtClean="0"/>
              <a:t>27 March 2024</a:t>
            </a:fld>
            <a:endParaRPr lang="en-GB" dirty="0"/>
          </a:p>
        </p:txBody>
      </p:sp>
      <p:sp>
        <p:nvSpPr>
          <p:cNvPr id="3" name="Title 2">
            <a:extLst>
              <a:ext uri="{FF2B5EF4-FFF2-40B4-BE49-F238E27FC236}">
                <a16:creationId xmlns:a16="http://schemas.microsoft.com/office/drawing/2014/main" id="{DEE3C912-283D-66DE-3FA2-F82BD8D8F91F}"/>
              </a:ext>
            </a:extLst>
          </p:cNvPr>
          <p:cNvSpPr>
            <a:spLocks noGrp="1"/>
          </p:cNvSpPr>
          <p:nvPr>
            <p:ph type="title"/>
          </p:nvPr>
        </p:nvSpPr>
        <p:spPr>
          <a:xfrm>
            <a:off x="165100" y="244100"/>
            <a:ext cx="2528150" cy="1620000"/>
          </a:xfrm>
        </p:spPr>
        <p:txBody>
          <a:bodyPr/>
          <a:lstStyle/>
          <a:p>
            <a:r>
              <a:rPr lang="en-US" sz="2400" dirty="0"/>
              <a:t>Those in energy debt are split on whether they/their household will be able to pay it back</a:t>
            </a:r>
            <a:br>
              <a:rPr lang="en-US" sz="2400" dirty="0"/>
            </a:br>
            <a:br>
              <a:rPr lang="en-US" sz="2400" dirty="0"/>
            </a:br>
            <a:r>
              <a:rPr kumimoji="0" lang="en-US" sz="1600" b="0" i="0" u="none" strike="noStrike" kern="1200" cap="none" spc="0" normalizeH="0" baseline="0" noProof="0" dirty="0">
                <a:ln>
                  <a:noFill/>
                </a:ln>
                <a:solidFill>
                  <a:srgbClr val="FFFFFF"/>
                </a:solidFill>
                <a:effectLst/>
                <a:uLnTx/>
                <a:uFillTx/>
                <a:latin typeface="Graphik Bold"/>
                <a:ea typeface="+mj-ea"/>
                <a:cs typeface="+mj-cs"/>
              </a:rPr>
              <a:t>Those with a long-term health condition are less likely to be confident in their ability to pay their energy debt back than those without (37% vs. 55%).*</a:t>
            </a:r>
            <a:br>
              <a:rPr lang="en-US" sz="1600" dirty="0">
                <a:solidFill>
                  <a:srgbClr val="FFFFFF"/>
                </a:solidFill>
                <a:latin typeface="Graphik Bold"/>
              </a:rPr>
            </a:br>
            <a:br>
              <a:rPr lang="en-US" sz="1600" dirty="0">
                <a:solidFill>
                  <a:srgbClr val="FFFFFF"/>
                </a:solidFill>
                <a:latin typeface="Graphik Bold"/>
              </a:rPr>
            </a:br>
            <a:r>
              <a:rPr lang="en-US" sz="1600" dirty="0">
                <a:solidFill>
                  <a:srgbClr val="FFFFFF"/>
                </a:solidFill>
                <a:latin typeface="Graphik Bold"/>
              </a:rPr>
              <a:t>Women are more likely to say they/their household are rationing their energy use due to debt (86% vs 67% of men).*</a:t>
            </a:r>
            <a:br>
              <a:rPr kumimoji="0" lang="en-US" sz="1600" b="0" i="0" u="none" strike="noStrike" kern="1200" cap="none" spc="0" normalizeH="0" baseline="0" noProof="0" dirty="0">
                <a:ln>
                  <a:noFill/>
                </a:ln>
                <a:solidFill>
                  <a:srgbClr val="FFFFFF"/>
                </a:solidFill>
                <a:effectLst/>
                <a:uLnTx/>
                <a:uFillTx/>
                <a:latin typeface="Graphik Bold"/>
                <a:ea typeface="+mj-ea"/>
                <a:cs typeface="+mj-cs"/>
              </a:rPr>
            </a:br>
            <a:br>
              <a:rPr kumimoji="0" lang="en-US" sz="1600" b="0" i="0" u="none" strike="noStrike" kern="1200" cap="none" spc="0" normalizeH="0" baseline="0" noProof="0" dirty="0">
                <a:ln>
                  <a:noFill/>
                </a:ln>
                <a:solidFill>
                  <a:srgbClr val="FFFFFF"/>
                </a:solidFill>
                <a:effectLst/>
                <a:uLnTx/>
                <a:uFillTx/>
                <a:latin typeface="Graphik Bold"/>
                <a:ea typeface="+mj-ea"/>
                <a:cs typeface="+mj-cs"/>
              </a:rPr>
            </a:br>
            <a:br>
              <a:rPr kumimoji="0" lang="en-US" sz="1600" b="0" i="0" u="none" strike="noStrike" kern="1200" cap="none" spc="0" normalizeH="0" baseline="0" noProof="0" dirty="0">
                <a:ln>
                  <a:noFill/>
                </a:ln>
                <a:solidFill>
                  <a:srgbClr val="FFFFFF"/>
                </a:solidFill>
                <a:effectLst/>
                <a:uLnTx/>
                <a:uFillTx/>
                <a:latin typeface="Graphik Bold"/>
                <a:ea typeface="+mj-ea"/>
                <a:cs typeface="+mj-cs"/>
              </a:rPr>
            </a:br>
            <a:r>
              <a:rPr lang="en-US" sz="1050" dirty="0"/>
              <a:t>*Due to base sizes, demographic analysis is based on combined data from the Autumn 2023 and Winter 2023-24 waves</a:t>
            </a:r>
            <a:br>
              <a:rPr lang="en-US" sz="2800" dirty="0"/>
            </a:br>
            <a:br>
              <a:rPr kumimoji="0" lang="en-US" sz="1600" b="0" i="0" u="none" strike="noStrike" kern="1200" cap="none" spc="0" normalizeH="0" baseline="0" noProof="0" dirty="0">
                <a:ln>
                  <a:noFill/>
                </a:ln>
                <a:solidFill>
                  <a:srgbClr val="FFFFFF"/>
                </a:solidFill>
                <a:effectLst/>
                <a:uLnTx/>
                <a:uFillTx/>
                <a:latin typeface="Graphik Bold"/>
                <a:ea typeface="+mj-ea"/>
                <a:cs typeface="+mj-cs"/>
              </a:rPr>
            </a:br>
            <a:endParaRPr lang="en-GB" sz="2400" dirty="0"/>
          </a:p>
        </p:txBody>
      </p:sp>
      <p:graphicFrame>
        <p:nvGraphicFramePr>
          <p:cNvPr id="7" name="Chart Placeholder 3">
            <a:extLst>
              <a:ext uri="{FF2B5EF4-FFF2-40B4-BE49-F238E27FC236}">
                <a16:creationId xmlns:a16="http://schemas.microsoft.com/office/drawing/2014/main" id="{5AF9B1DB-F1AA-6C1D-05E0-5861803C42BF}"/>
              </a:ext>
            </a:extLst>
          </p:cNvPr>
          <p:cNvGraphicFramePr>
            <a:graphicFrameLocks/>
          </p:cNvGraphicFramePr>
          <p:nvPr/>
        </p:nvGraphicFramePr>
        <p:xfrm>
          <a:off x="3492531" y="1041008"/>
          <a:ext cx="7374391" cy="5292143"/>
        </p:xfrm>
        <a:graphic>
          <a:graphicData uri="http://schemas.openxmlformats.org/drawingml/2006/chart">
            <c:chart xmlns:c="http://schemas.openxmlformats.org/drawingml/2006/chart" xmlns:r="http://schemas.openxmlformats.org/officeDocument/2006/relationships" r:id="rId2"/>
          </a:graphicData>
        </a:graphic>
      </p:graphicFrame>
      <p:sp>
        <p:nvSpPr>
          <p:cNvPr id="13" name="Title 2">
            <a:extLst>
              <a:ext uri="{FF2B5EF4-FFF2-40B4-BE49-F238E27FC236}">
                <a16:creationId xmlns:a16="http://schemas.microsoft.com/office/drawing/2014/main" id="{CC64335F-111D-7BE6-1CD5-1EFD9C7029BD}"/>
              </a:ext>
            </a:extLst>
          </p:cNvPr>
          <p:cNvSpPr txBox="1">
            <a:spLocks/>
          </p:cNvSpPr>
          <p:nvPr/>
        </p:nvSpPr>
        <p:spPr bwMode="white">
          <a:xfrm>
            <a:off x="4106541" y="905645"/>
            <a:ext cx="7124700" cy="2707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bg1"/>
                </a:solidFill>
                <a:latin typeface="+mj-lt"/>
                <a:ea typeface="+mj-ea"/>
                <a:cs typeface="+mj-cs"/>
              </a:defRPr>
            </a:lvl1pPr>
          </a:lstStyle>
          <a:p>
            <a:pPr algn="ctr" rtl="0">
              <a:defRPr sz="1600" b="1" i="0" u="none" strike="noStrike" kern="1200" baseline="0">
                <a:solidFill>
                  <a:srgbClr val="000000"/>
                </a:solidFill>
                <a:latin typeface="+mj-lt"/>
                <a:ea typeface="+mn-ea"/>
                <a:cs typeface="+mn-cs"/>
              </a:defRPr>
            </a:pPr>
            <a:r>
              <a:rPr lang="en-US" sz="1800" dirty="0">
                <a:latin typeface="+mj-lt"/>
              </a:rPr>
              <a:t>Statements about energy debt</a:t>
            </a:r>
          </a:p>
        </p:txBody>
      </p:sp>
      <p:sp>
        <p:nvSpPr>
          <p:cNvPr id="14" name="Subtitle 6">
            <a:extLst>
              <a:ext uri="{FF2B5EF4-FFF2-40B4-BE49-F238E27FC236}">
                <a16:creationId xmlns:a16="http://schemas.microsoft.com/office/drawing/2014/main" id="{9B7D8241-8066-896A-7869-466CFFC466B4}"/>
              </a:ext>
            </a:extLst>
          </p:cNvPr>
          <p:cNvSpPr txBox="1">
            <a:spLocks/>
          </p:cNvSpPr>
          <p:nvPr/>
        </p:nvSpPr>
        <p:spPr>
          <a:xfrm>
            <a:off x="3247498" y="6426075"/>
            <a:ext cx="8842787" cy="32941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Char char="​"/>
              <a:defRPr sz="900" b="0" kern="1200">
                <a:solidFill>
                  <a:schemeClr val="accent1"/>
                </a:solidFill>
                <a:latin typeface="+mn-lt"/>
                <a:ea typeface="+mn-ea"/>
                <a:cs typeface="+mn-cs"/>
              </a:defRPr>
            </a:lvl1pPr>
            <a:lvl2pPr marL="0" indent="0" algn="l" defTabSz="914400" rtl="0" eaLnBrk="1" latinLnBrk="0" hangingPunct="1">
              <a:lnSpc>
                <a:spcPct val="120000"/>
              </a:lnSpc>
              <a:spcBef>
                <a:spcPts val="500"/>
              </a:spcBef>
              <a:spcAft>
                <a:spcPts val="500"/>
              </a:spcAft>
              <a:buFont typeface="Arial" panose="020B0604020202020204" pitchFamily="34" charset="0"/>
              <a:buNone/>
              <a:defRPr sz="1800" b="1" kern="1200">
                <a:solidFill>
                  <a:schemeClr val="bg1"/>
                </a:solidFill>
                <a:latin typeface="+mn-lt"/>
                <a:ea typeface="+mn-ea"/>
                <a:cs typeface="+mn-cs"/>
              </a:defRPr>
            </a:lvl2pPr>
            <a:lvl3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cap="none" baseline="0">
                <a:solidFill>
                  <a:schemeClr val="bg1"/>
                </a:solidFill>
                <a:latin typeface="+mn-lt"/>
                <a:ea typeface="+mn-ea"/>
                <a:cs typeface="+mn-cs"/>
              </a:defRPr>
            </a:lvl4pPr>
            <a:lvl5pPr marL="0" indent="0" algn="l" defTabSz="914400" rtl="0" eaLnBrk="1" latinLnBrk="0" hangingPunct="1">
              <a:lnSpc>
                <a:spcPct val="120000"/>
              </a:lnSpc>
              <a:spcBef>
                <a:spcPts val="500"/>
              </a:spcBef>
              <a:spcAft>
                <a:spcPts val="500"/>
              </a:spcAft>
              <a:buFont typeface="Arial" panose="020B0604020202020204" pitchFamily="34" charset="0"/>
              <a:buChar char="​"/>
              <a:tabLst/>
              <a:defRPr sz="1800" b="1" kern="1200">
                <a:solidFill>
                  <a:schemeClr val="bg1"/>
                </a:solidFill>
                <a:latin typeface="+mn-lt"/>
                <a:ea typeface="+mn-ea"/>
                <a:cs typeface="+mn-cs"/>
              </a:defRPr>
            </a:lvl5pPr>
            <a:lvl6pPr marL="0" indent="0" algn="l" defTabSz="914400" rtl="0" eaLnBrk="1" latinLnBrk="0" hangingPunct="1">
              <a:lnSpc>
                <a:spcPct val="90000"/>
              </a:lnSpc>
              <a:spcBef>
                <a:spcPts val="500"/>
              </a:spcBef>
              <a:spcAft>
                <a:spcPts val="0"/>
              </a:spcAft>
              <a:buFont typeface="Arial" panose="020B0604020202020204" pitchFamily="34" charset="0"/>
              <a:buChar char="​"/>
              <a:defRPr sz="1800" b="1" kern="1200">
                <a:solidFill>
                  <a:schemeClr val="bg1"/>
                </a:solidFill>
                <a:latin typeface="+mn-lt"/>
                <a:ea typeface="+mn-ea"/>
                <a:cs typeface="+mn-cs"/>
              </a:defRPr>
            </a:lvl6pPr>
            <a:lvl7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baseline="0">
                <a:solidFill>
                  <a:schemeClr val="bg1"/>
                </a:solidFill>
                <a:latin typeface="+mn-lt"/>
                <a:ea typeface="+mn-ea"/>
                <a:cs typeface="+mn-cs"/>
              </a:defRPr>
            </a:lvl7pPr>
            <a:lvl8pPr marL="0" indent="0" algn="l" defTabSz="914400" rtl="0" eaLnBrk="1" latinLnBrk="0" hangingPunct="1">
              <a:lnSpc>
                <a:spcPct val="120000"/>
              </a:lnSpc>
              <a:spcBef>
                <a:spcPts val="500"/>
              </a:spcBef>
              <a:spcAft>
                <a:spcPts val="500"/>
              </a:spcAft>
              <a:buFont typeface="Arial" panose="020B0604020202020204" pitchFamily="34" charset="0"/>
              <a:buChar char="​"/>
              <a:defRPr sz="1800" b="1" kern="1200">
                <a:solidFill>
                  <a:schemeClr val="bg1"/>
                </a:solidFill>
                <a:latin typeface="+mn-lt"/>
                <a:ea typeface="+mn-ea"/>
                <a:cs typeface="+mn-cs"/>
              </a:defRPr>
            </a:lvl8pPr>
            <a:lvl9pPr marL="0" indent="0" algn="l" defTabSz="914400" rtl="0" eaLnBrk="1" latinLnBrk="0" hangingPunct="1">
              <a:lnSpc>
                <a:spcPct val="90000"/>
              </a:lnSpc>
              <a:spcBef>
                <a:spcPts val="50"/>
              </a:spcBef>
              <a:spcAft>
                <a:spcPts val="50"/>
              </a:spcAft>
              <a:buFont typeface="Arial" panose="020B0604020202020204" pitchFamily="34" charset="0"/>
              <a:buChar char="​"/>
              <a:defRPr sz="1800" b="1" kern="1200" baseline="0">
                <a:solidFill>
                  <a:schemeClr val="bg1"/>
                </a:solidFill>
                <a:latin typeface="+mn-lt"/>
                <a:ea typeface="+mn-ea"/>
                <a:cs typeface="+mn-cs"/>
              </a:defRPr>
            </a:lvl9pPr>
          </a:lstStyle>
          <a:p>
            <a:r>
              <a:rPr lang="en-US" dirty="0">
                <a:solidFill>
                  <a:schemeClr val="tx1"/>
                </a:solidFill>
              </a:rPr>
              <a:t>AFF23. For each of the following statements, please indicate whether or not they apply to you/your household. Base: All in energy debt or arrears (Autumn 2023 n=119, Winter 2023-24</a:t>
            </a:r>
            <a:r>
              <a:rPr lang="en-US" sz="900" dirty="0">
                <a:solidFill>
                  <a:schemeClr val="tx1"/>
                </a:solidFill>
              </a:rPr>
              <a:t> n=135</a:t>
            </a:r>
            <a:r>
              <a:rPr lang="en-US" dirty="0">
                <a:solidFill>
                  <a:schemeClr val="tx1"/>
                </a:solidFill>
              </a:rPr>
              <a:t>)</a:t>
            </a:r>
          </a:p>
        </p:txBody>
      </p:sp>
      <p:sp>
        <p:nvSpPr>
          <p:cNvPr id="4" name="TextBox 3">
            <a:extLst>
              <a:ext uri="{FF2B5EF4-FFF2-40B4-BE49-F238E27FC236}">
                <a16:creationId xmlns:a16="http://schemas.microsoft.com/office/drawing/2014/main" id="{F4F54903-126F-1FAE-A782-AC0A4BC94147}"/>
              </a:ext>
            </a:extLst>
          </p:cNvPr>
          <p:cNvSpPr txBox="1"/>
          <p:nvPr/>
        </p:nvSpPr>
        <p:spPr>
          <a:xfrm>
            <a:off x="10866922" y="795574"/>
            <a:ext cx="1223747" cy="707886"/>
          </a:xfrm>
          <a:prstGeom prst="rect">
            <a:avLst/>
          </a:prstGeom>
          <a:noFill/>
        </p:spPr>
        <p:txBody>
          <a:bodyPr wrap="square" lIns="0" tIns="0" rIns="0" bIns="0" rtlCol="0">
            <a:spAutoFit/>
          </a:bodyPr>
          <a:lstStyle/>
          <a:p>
            <a:pPr algn="ctr"/>
            <a:r>
              <a:rPr lang="en-GB" sz="1600" dirty="0">
                <a:latin typeface="+mj-lt"/>
              </a:rPr>
              <a:t>Autumn 2023</a:t>
            </a:r>
            <a:br>
              <a:rPr lang="en-GB" sz="1600" dirty="0">
                <a:latin typeface="+mj-lt"/>
              </a:rPr>
            </a:br>
            <a:r>
              <a:rPr lang="en-GB" sz="1400" dirty="0">
                <a:latin typeface="+mj-lt"/>
              </a:rPr>
              <a:t>(% yes)</a:t>
            </a:r>
            <a:endParaRPr lang="en-GB" sz="1600" dirty="0">
              <a:latin typeface="+mj-lt"/>
            </a:endParaRPr>
          </a:p>
        </p:txBody>
      </p:sp>
      <p:sp>
        <p:nvSpPr>
          <p:cNvPr id="5" name="TextBox 4">
            <a:extLst>
              <a:ext uri="{FF2B5EF4-FFF2-40B4-BE49-F238E27FC236}">
                <a16:creationId xmlns:a16="http://schemas.microsoft.com/office/drawing/2014/main" id="{25A152C9-B23B-0E15-AC7E-E7740DD028CE}"/>
              </a:ext>
            </a:extLst>
          </p:cNvPr>
          <p:cNvSpPr txBox="1"/>
          <p:nvPr/>
        </p:nvSpPr>
        <p:spPr>
          <a:xfrm>
            <a:off x="10866535" y="1770122"/>
            <a:ext cx="1223747" cy="246221"/>
          </a:xfrm>
          <a:prstGeom prst="rect">
            <a:avLst/>
          </a:prstGeom>
          <a:noFill/>
        </p:spPr>
        <p:txBody>
          <a:bodyPr wrap="square" lIns="0" tIns="0" rIns="0" bIns="0" rtlCol="0">
            <a:spAutoFit/>
          </a:bodyPr>
          <a:lstStyle/>
          <a:p>
            <a:pPr algn="ctr"/>
            <a:r>
              <a:rPr lang="en-GB" sz="1600" dirty="0">
                <a:latin typeface="+mj-lt"/>
              </a:rPr>
              <a:t>76%</a:t>
            </a:r>
          </a:p>
        </p:txBody>
      </p:sp>
      <p:sp>
        <p:nvSpPr>
          <p:cNvPr id="6" name="TextBox 5">
            <a:extLst>
              <a:ext uri="{FF2B5EF4-FFF2-40B4-BE49-F238E27FC236}">
                <a16:creationId xmlns:a16="http://schemas.microsoft.com/office/drawing/2014/main" id="{59F14232-F994-3844-882C-2CCEB0C7C42D}"/>
              </a:ext>
            </a:extLst>
          </p:cNvPr>
          <p:cNvSpPr txBox="1"/>
          <p:nvPr/>
        </p:nvSpPr>
        <p:spPr>
          <a:xfrm>
            <a:off x="10866536" y="2739510"/>
            <a:ext cx="1223747" cy="246221"/>
          </a:xfrm>
          <a:prstGeom prst="rect">
            <a:avLst/>
          </a:prstGeom>
          <a:noFill/>
        </p:spPr>
        <p:txBody>
          <a:bodyPr wrap="square" lIns="0" tIns="0" rIns="0" bIns="0" rtlCol="0">
            <a:spAutoFit/>
          </a:bodyPr>
          <a:lstStyle/>
          <a:p>
            <a:pPr algn="ctr"/>
            <a:r>
              <a:rPr lang="en-GB" sz="1600" dirty="0">
                <a:latin typeface="+mj-lt"/>
              </a:rPr>
              <a:t>74%</a:t>
            </a:r>
          </a:p>
        </p:txBody>
      </p:sp>
      <p:sp>
        <p:nvSpPr>
          <p:cNvPr id="8" name="TextBox 7">
            <a:extLst>
              <a:ext uri="{FF2B5EF4-FFF2-40B4-BE49-F238E27FC236}">
                <a16:creationId xmlns:a16="http://schemas.microsoft.com/office/drawing/2014/main" id="{6CEC71D9-A8A0-C8BE-0DF2-F8E4775D2B79}"/>
              </a:ext>
            </a:extLst>
          </p:cNvPr>
          <p:cNvSpPr txBox="1"/>
          <p:nvPr/>
        </p:nvSpPr>
        <p:spPr>
          <a:xfrm>
            <a:off x="10866536" y="3658755"/>
            <a:ext cx="1223747" cy="246221"/>
          </a:xfrm>
          <a:prstGeom prst="rect">
            <a:avLst/>
          </a:prstGeom>
          <a:noFill/>
        </p:spPr>
        <p:txBody>
          <a:bodyPr wrap="square" lIns="0" tIns="0" rIns="0" bIns="0" rtlCol="0">
            <a:spAutoFit/>
          </a:bodyPr>
          <a:lstStyle/>
          <a:p>
            <a:pPr algn="ctr"/>
            <a:r>
              <a:rPr lang="en-GB" sz="1600" dirty="0">
                <a:latin typeface="+mj-lt"/>
              </a:rPr>
              <a:t>46%</a:t>
            </a:r>
          </a:p>
        </p:txBody>
      </p:sp>
      <p:sp>
        <p:nvSpPr>
          <p:cNvPr id="9" name="TextBox 8">
            <a:extLst>
              <a:ext uri="{FF2B5EF4-FFF2-40B4-BE49-F238E27FC236}">
                <a16:creationId xmlns:a16="http://schemas.microsoft.com/office/drawing/2014/main" id="{28EB7725-B29A-0334-F5E9-2D9863E48F0D}"/>
              </a:ext>
            </a:extLst>
          </p:cNvPr>
          <p:cNvSpPr txBox="1"/>
          <p:nvPr/>
        </p:nvSpPr>
        <p:spPr>
          <a:xfrm>
            <a:off x="10866536" y="4604463"/>
            <a:ext cx="1223747" cy="246221"/>
          </a:xfrm>
          <a:prstGeom prst="rect">
            <a:avLst/>
          </a:prstGeom>
          <a:noFill/>
        </p:spPr>
        <p:txBody>
          <a:bodyPr wrap="square" lIns="0" tIns="0" rIns="0" bIns="0" rtlCol="0">
            <a:spAutoFit/>
          </a:bodyPr>
          <a:lstStyle/>
          <a:p>
            <a:pPr algn="ctr"/>
            <a:r>
              <a:rPr lang="en-GB" sz="1600" dirty="0">
                <a:latin typeface="+mj-lt"/>
              </a:rPr>
              <a:t>25%</a:t>
            </a:r>
          </a:p>
        </p:txBody>
      </p:sp>
      <p:sp>
        <p:nvSpPr>
          <p:cNvPr id="10" name="TextBox 9">
            <a:extLst>
              <a:ext uri="{FF2B5EF4-FFF2-40B4-BE49-F238E27FC236}">
                <a16:creationId xmlns:a16="http://schemas.microsoft.com/office/drawing/2014/main" id="{2189BA38-F7C2-573C-F594-24A58253FEDB}"/>
              </a:ext>
            </a:extLst>
          </p:cNvPr>
          <p:cNvSpPr txBox="1"/>
          <p:nvPr/>
        </p:nvSpPr>
        <p:spPr>
          <a:xfrm>
            <a:off x="10866535" y="5550171"/>
            <a:ext cx="1223747" cy="246221"/>
          </a:xfrm>
          <a:prstGeom prst="rect">
            <a:avLst/>
          </a:prstGeom>
          <a:noFill/>
        </p:spPr>
        <p:txBody>
          <a:bodyPr wrap="square" lIns="0" tIns="0" rIns="0" bIns="0" rtlCol="0">
            <a:spAutoFit/>
          </a:bodyPr>
          <a:lstStyle/>
          <a:p>
            <a:pPr algn="ctr"/>
            <a:r>
              <a:rPr lang="en-GB" sz="1600" dirty="0">
                <a:latin typeface="+mj-lt"/>
              </a:rPr>
              <a:t>15%</a:t>
            </a:r>
          </a:p>
        </p:txBody>
      </p:sp>
    </p:spTree>
    <p:extLst>
      <p:ext uri="{BB962C8B-B14F-4D97-AF65-F5344CB8AC3E}">
        <p14:creationId xmlns:p14="http://schemas.microsoft.com/office/powerpoint/2010/main" val="1539395420"/>
      </p:ext>
    </p:extLst>
  </p:cSld>
  <p:clrMapOvr>
    <a:masterClrMapping/>
  </p:clrMapOvr>
</p:sld>
</file>

<file path=ppt/theme/theme1.xml><?xml version="1.0" encoding="utf-8"?>
<a:theme xmlns:a="http://schemas.openxmlformats.org/drawingml/2006/main" name="YouGov">
  <a:themeElements>
    <a:clrScheme name="YouGov">
      <a:dk1>
        <a:srgbClr val="000000"/>
      </a:dk1>
      <a:lt1>
        <a:srgbClr val="FFFFFF"/>
      </a:lt1>
      <a:dk2>
        <a:srgbClr val="33415C"/>
      </a:dk2>
      <a:lt2>
        <a:srgbClr val="E6E8ED"/>
      </a:lt2>
      <a:accent1>
        <a:srgbClr val="FF412C"/>
      </a:accent1>
      <a:accent2>
        <a:srgbClr val="9F29FF"/>
      </a:accent2>
      <a:accent3>
        <a:srgbClr val="06A6EE"/>
      </a:accent3>
      <a:accent4>
        <a:srgbClr val="31CAA8"/>
      </a:accent4>
      <a:accent5>
        <a:srgbClr val="808DA5"/>
      </a:accent5>
      <a:accent6>
        <a:srgbClr val="FF2380"/>
      </a:accent6>
      <a:hlink>
        <a:srgbClr val="FF412C"/>
      </a:hlink>
      <a:folHlink>
        <a:srgbClr val="808DA5"/>
      </a:folHlink>
    </a:clrScheme>
    <a:fontScheme name="Custom 3">
      <a:majorFont>
        <a:latin typeface="Graphik Bold"/>
        <a:ea typeface=""/>
        <a:cs typeface=""/>
      </a:majorFont>
      <a:minorFont>
        <a:latin typeface="Graphi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400" dirty="0" err="1" smtClean="0"/>
        </a:defPPr>
      </a:lstStyle>
    </a:txDef>
  </a:objectDefaults>
  <a:extraClrSchemeLst/>
  <a:custClrLst>
    <a:custClr name="White">
      <a:srgbClr val="FFFFFF"/>
    </a:custClr>
    <a:custClr name="Black">
      <a:srgbClr val="000000"/>
    </a:custClr>
    <a:custClr name="Stone gray 7">
      <a:srgbClr val="E6E8ED"/>
    </a:custClr>
    <a:custClr name="Stone gray 1">
      <a:srgbClr val="33415C"/>
    </a:custClr>
    <a:custClr name="Grapefruit">
      <a:srgbClr val="FF412C"/>
    </a:custClr>
    <a:custClr name="Plum">
      <a:srgbClr val="9F29FF"/>
    </a:custClr>
    <a:custClr name="Blueberry">
      <a:srgbClr val="06A6EE"/>
    </a:custClr>
    <a:custClr name="Avocado">
      <a:srgbClr val="31CAA8"/>
    </a:custClr>
    <a:custClr name="Stone gray 3">
      <a:srgbClr val="808DA5"/>
    </a:custClr>
    <a:custClr name="Pomegranate">
      <a:srgbClr val="FF2380"/>
    </a:custClr>
    <a:custClr>
      <a:srgbClr val="FFFFFF"/>
    </a:custClr>
    <a:custClr>
      <a:srgbClr val="FFFFFF"/>
    </a:custClr>
    <a:custClr name="Stone gray 6">
      <a:srgbClr val="CCD1DB"/>
    </a:custClr>
    <a:custClr name="Stone gray 2">
      <a:srgbClr val="616E90"/>
    </a:custClr>
    <a:custClr name="Grapefruit 60%">
      <a:srgbClr val="FF8D80"/>
    </a:custClr>
    <a:custClr name="Plum 60%">
      <a:srgbClr val="C57FFF"/>
    </a:custClr>
    <a:custClr name="Blueberry 60%">
      <a:srgbClr val="6ACAF5"/>
    </a:custClr>
    <a:custClr name="Avocado 60%">
      <a:srgbClr val="83DFCB"/>
    </a:custClr>
    <a:custClr name="Stone gray 4">
      <a:srgbClr val="99A4B7"/>
    </a:custClr>
    <a:custClr name="Pomegranate 60%">
      <a:srgbClr val="FF7BB3"/>
    </a:custClr>
    <a:custClr>
      <a:srgbClr val="FFFFFF"/>
    </a:custClr>
    <a:custClr>
      <a:srgbClr val="FFFFFF"/>
    </a:custClr>
    <a:custClr>
      <a:srgbClr val="FFFFFF"/>
    </a:custClr>
    <a:custClr>
      <a:srgbClr val="FFFFFF"/>
    </a:custClr>
    <a:custClr name="Grapefruit 80%">
      <a:srgbClr val="FF6756"/>
    </a:custClr>
    <a:custClr name="Plum 80%">
      <a:srgbClr val="B254FF"/>
    </a:custClr>
    <a:custClr name="Blueberry 80%">
      <a:srgbClr val="38B8F1"/>
    </a:custClr>
    <a:custClr name="Avocado 80%">
      <a:srgbClr val="5AD5B9"/>
    </a:custClr>
    <a:custClr name="Stone gray 5">
      <a:srgbClr val="B3BBC9"/>
    </a:custClr>
    <a:custClr name="Pomegranate 80%">
      <a:srgbClr val="FF4F99"/>
    </a:custClr>
    <a:custClr>
      <a:srgbClr val="FFFFFF"/>
    </a:custClr>
    <a:custClr>
      <a:srgbClr val="FFFFFF"/>
    </a:custClr>
    <a:custClr>
      <a:srgbClr val="FFFFFF"/>
    </a:custClr>
    <a:custClr>
      <a:srgbClr val="FFFFFF"/>
    </a:custClr>
    <a:custClr name="Grapefruit dark 1">
      <a:srgbClr val="E8281E"/>
    </a:custClr>
    <a:custClr name="Plum dark 1">
      <a:srgbClr val="8001D8"/>
    </a:custClr>
    <a:custClr name="Blueberry dark 1">
      <a:srgbClr val="006BDB"/>
    </a:custClr>
    <a:custClr name="Avocado dark 1">
      <a:srgbClr val="149678"/>
    </a:custClr>
    <a:custClr>
      <a:srgbClr val="FFFFFF"/>
    </a:custClr>
    <a:custClr name="Pomegranate dark 1">
      <a:srgbClr val="CD0E28"/>
    </a:custClr>
    <a:custClr name="Color has no name">
      <a:srgbClr val="FFFFFF"/>
    </a:custClr>
    <a:custClr name="Color has no name">
      <a:srgbClr val="FFFFFF"/>
    </a:custClr>
    <a:custClr>
      <a:srgbClr val="FFFFFF"/>
    </a:custClr>
    <a:custClr>
      <a:srgbClr val="FFFFFF"/>
    </a:custClr>
    <a:custClr name="Grapefruit dark 2">
      <a:srgbClr val="C20800"/>
    </a:custClr>
    <a:custClr name="Plum dark 2">
      <a:srgbClr val="6600AB"/>
    </a:custClr>
    <a:custClr name="Blueberry dark 2">
      <a:srgbClr val="003CAB"/>
    </a:custClr>
    <a:custClr name="Avocado dark 2">
      <a:srgbClr val="006B46"/>
    </a:custClr>
    <a:custClr>
      <a:srgbClr val="FFFFFF"/>
    </a:custClr>
    <a:custClr name="Pomegranate dark 2">
      <a:srgbClr val="A50115"/>
    </a:custClr>
  </a:custClrLst>
  <a:extLst>
    <a:ext uri="{05A4C25C-085E-4340-85A3-A5531E510DB2}">
      <thm15:themeFamily xmlns:thm15="http://schemas.microsoft.com/office/thememl/2012/main" name="Presentation1" id="{32FDDC20-4C91-4812-A664-EE1655E77ACE}" vid="{6CCD821A-B806-4B2F-A213-436716C78CBA}"/>
    </a:ext>
  </a:extLst>
</a:theme>
</file>

<file path=ppt/theme/theme2.xml><?xml version="1.0" encoding="utf-8"?>
<a:theme xmlns:a="http://schemas.openxmlformats.org/drawingml/2006/main" name="Office-tema">
  <a:themeElements>
    <a:clrScheme name="YouGov">
      <a:dk1>
        <a:srgbClr val="000000"/>
      </a:dk1>
      <a:lt1>
        <a:srgbClr val="FFFFFF"/>
      </a:lt1>
      <a:dk2>
        <a:srgbClr val="33415C"/>
      </a:dk2>
      <a:lt2>
        <a:srgbClr val="E6E8ED"/>
      </a:lt2>
      <a:accent1>
        <a:srgbClr val="FF412C"/>
      </a:accent1>
      <a:accent2>
        <a:srgbClr val="9F29FF"/>
      </a:accent2>
      <a:accent3>
        <a:srgbClr val="06A6EE"/>
      </a:accent3>
      <a:accent4>
        <a:srgbClr val="31CAA8"/>
      </a:accent4>
      <a:accent5>
        <a:srgbClr val="808DA5"/>
      </a:accent5>
      <a:accent6>
        <a:srgbClr val="FF2380"/>
      </a:accent6>
      <a:hlink>
        <a:srgbClr val="FF412C"/>
      </a:hlink>
      <a:folHlink>
        <a:srgbClr val="808DA5"/>
      </a:folHlink>
    </a:clrScheme>
    <a:fontScheme name="YouGov">
      <a:majorFont>
        <a:latin typeface="Arial Black"/>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White">
      <a:srgbClr val="FFFFFF"/>
    </a:custClr>
    <a:custClr name="Black">
      <a:srgbClr val="000000"/>
    </a:custClr>
    <a:custClr name="Stone gray 7">
      <a:srgbClr val="E6E8ED"/>
    </a:custClr>
    <a:custClr name="Stone gray 1">
      <a:srgbClr val="33415C"/>
    </a:custClr>
    <a:custClr name="Grapefruit">
      <a:srgbClr val="FF412C"/>
    </a:custClr>
    <a:custClr name="Plum">
      <a:srgbClr val="9F29FF"/>
    </a:custClr>
    <a:custClr name="Blueberry">
      <a:srgbClr val="06A6EE"/>
    </a:custClr>
    <a:custClr name="Avocado">
      <a:srgbClr val="31CAA8"/>
    </a:custClr>
    <a:custClr name="Stone gray 3">
      <a:srgbClr val="808DA5"/>
    </a:custClr>
    <a:custClr name="Pomegranate">
      <a:srgbClr val="FF2380"/>
    </a:custClr>
    <a:custClr>
      <a:srgbClr val="FFFFFF"/>
    </a:custClr>
    <a:custClr>
      <a:srgbClr val="FFFFFF"/>
    </a:custClr>
    <a:custClr name="Stone gray 6">
      <a:srgbClr val="CCD1DB"/>
    </a:custClr>
    <a:custClr name="Stone gray 2">
      <a:srgbClr val="616E90"/>
    </a:custClr>
    <a:custClr name="Grapefruit 60%">
      <a:srgbClr val="FF8D80"/>
    </a:custClr>
    <a:custClr name="Plum 60%">
      <a:srgbClr val="C57FFF"/>
    </a:custClr>
    <a:custClr name="Blueberry 60%">
      <a:srgbClr val="6ACAF5"/>
    </a:custClr>
    <a:custClr name="Avocado 60%">
      <a:srgbClr val="83DFCB"/>
    </a:custClr>
    <a:custClr name="Stone gray 4">
      <a:srgbClr val="99A4B7"/>
    </a:custClr>
    <a:custClr name="Pomegranate 60%">
      <a:srgbClr val="FF7BB3"/>
    </a:custClr>
    <a:custClr>
      <a:srgbClr val="FFFFFF"/>
    </a:custClr>
    <a:custClr>
      <a:srgbClr val="FFFFFF"/>
    </a:custClr>
    <a:custClr>
      <a:srgbClr val="FFFFFF"/>
    </a:custClr>
    <a:custClr>
      <a:srgbClr val="FFFFFF"/>
    </a:custClr>
    <a:custClr name="Grapefruit 80%">
      <a:srgbClr val="FF6756"/>
    </a:custClr>
    <a:custClr name="Plum 80%">
      <a:srgbClr val="B254FF"/>
    </a:custClr>
    <a:custClr name="Blueberry 80%">
      <a:srgbClr val="38B8F1"/>
    </a:custClr>
    <a:custClr name="Avocado 80%">
      <a:srgbClr val="5AD5B9"/>
    </a:custClr>
    <a:custClr name="Stone gray 5">
      <a:srgbClr val="B3BBC9"/>
    </a:custClr>
    <a:custClr name="Pomegranate 80%">
      <a:srgbClr val="FF4F99"/>
    </a:custClr>
    <a:custClr>
      <a:srgbClr val="FFFFFF"/>
    </a:custClr>
    <a:custClr>
      <a:srgbClr val="FFFFFF"/>
    </a:custClr>
    <a:custClr>
      <a:srgbClr val="FFFFFF"/>
    </a:custClr>
    <a:custClr>
      <a:srgbClr val="FFFFFF"/>
    </a:custClr>
    <a:custClr name="Grapefruit dark 1">
      <a:srgbClr val="E8281E"/>
    </a:custClr>
    <a:custClr name="Plum dark 1">
      <a:srgbClr val="8001D8"/>
    </a:custClr>
    <a:custClr name="Blueberry dark 1">
      <a:srgbClr val="006BDB"/>
    </a:custClr>
    <a:custClr name="Avocado dark 1">
      <a:srgbClr val="149678"/>
    </a:custClr>
    <a:custClr>
      <a:srgbClr val="FFFFFF"/>
    </a:custClr>
    <a:custClr name="Pomegranate dark 1">
      <a:srgbClr val="CD0E28"/>
    </a:custClr>
    <a:custClr name="Color has no name">
      <a:srgbClr val="FFFFFF"/>
    </a:custClr>
    <a:custClr name="Color has no name">
      <a:srgbClr val="FFFFFF"/>
    </a:custClr>
    <a:custClr>
      <a:srgbClr val="FFFFFF"/>
    </a:custClr>
    <a:custClr>
      <a:srgbClr val="FFFFFF"/>
    </a:custClr>
    <a:custClr name="Grapefruit dark 2">
      <a:srgbClr val="C20800"/>
    </a:custClr>
    <a:custClr name="Plum dark 2">
      <a:srgbClr val="6600AB"/>
    </a:custClr>
    <a:custClr name="Blueberry dark 2">
      <a:srgbClr val="003CAB"/>
    </a:custClr>
    <a:custClr name="Avocado dark 2">
      <a:srgbClr val="006B46"/>
    </a:custClr>
    <a:custClr>
      <a:srgbClr val="FFFFFF"/>
    </a:custClr>
    <a:custClr name="Pomegranate dark 2">
      <a:srgbClr val="A50115"/>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YouGov">
      <a:dk1>
        <a:srgbClr val="000000"/>
      </a:dk1>
      <a:lt1>
        <a:srgbClr val="FFFFFF"/>
      </a:lt1>
      <a:dk2>
        <a:srgbClr val="33415C"/>
      </a:dk2>
      <a:lt2>
        <a:srgbClr val="E6E8ED"/>
      </a:lt2>
      <a:accent1>
        <a:srgbClr val="FF412C"/>
      </a:accent1>
      <a:accent2>
        <a:srgbClr val="9F29FF"/>
      </a:accent2>
      <a:accent3>
        <a:srgbClr val="06A6EE"/>
      </a:accent3>
      <a:accent4>
        <a:srgbClr val="31CAA8"/>
      </a:accent4>
      <a:accent5>
        <a:srgbClr val="808DA5"/>
      </a:accent5>
      <a:accent6>
        <a:srgbClr val="FF2380"/>
      </a:accent6>
      <a:hlink>
        <a:srgbClr val="FF412C"/>
      </a:hlink>
      <a:folHlink>
        <a:srgbClr val="808DA5"/>
      </a:folHlink>
    </a:clrScheme>
    <a:fontScheme name="YouGov">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White">
      <a:srgbClr val="FFFFFF"/>
    </a:custClr>
    <a:custClr name="Black">
      <a:srgbClr val="000000"/>
    </a:custClr>
    <a:custClr name="Stone gray 7">
      <a:srgbClr val="E6E8ED"/>
    </a:custClr>
    <a:custClr name="Stone gray 1">
      <a:srgbClr val="33415C"/>
    </a:custClr>
    <a:custClr name="Grapefruit">
      <a:srgbClr val="FF412C"/>
    </a:custClr>
    <a:custClr name="Plum">
      <a:srgbClr val="9F29FF"/>
    </a:custClr>
    <a:custClr name="Blueberry">
      <a:srgbClr val="06A6EE"/>
    </a:custClr>
    <a:custClr name="Avocado">
      <a:srgbClr val="31CAA8"/>
    </a:custClr>
    <a:custClr name="Stone gray 3">
      <a:srgbClr val="808DA5"/>
    </a:custClr>
    <a:custClr name="Pomegranate">
      <a:srgbClr val="FF2380"/>
    </a:custClr>
    <a:custClr>
      <a:srgbClr val="FFFFFF"/>
    </a:custClr>
    <a:custClr>
      <a:srgbClr val="FFFFFF"/>
    </a:custClr>
    <a:custClr name="Stone gray 6">
      <a:srgbClr val="CCD1DB"/>
    </a:custClr>
    <a:custClr name="Stone gray 2">
      <a:srgbClr val="616E90"/>
    </a:custClr>
    <a:custClr name="Grapefruit 60%">
      <a:srgbClr val="FF8D80"/>
    </a:custClr>
    <a:custClr name="Plum 60%">
      <a:srgbClr val="C57FFF"/>
    </a:custClr>
    <a:custClr name="Blueberry 60%">
      <a:srgbClr val="6ACAF5"/>
    </a:custClr>
    <a:custClr name="Avocado 60%">
      <a:srgbClr val="83DFCB"/>
    </a:custClr>
    <a:custClr name="Stone gray 4">
      <a:srgbClr val="99A4B7"/>
    </a:custClr>
    <a:custClr name="Pomegranate 60%">
      <a:srgbClr val="FF7BB3"/>
    </a:custClr>
    <a:custClr>
      <a:srgbClr val="FFFFFF"/>
    </a:custClr>
    <a:custClr>
      <a:srgbClr val="FFFFFF"/>
    </a:custClr>
    <a:custClr>
      <a:srgbClr val="FFFFFF"/>
    </a:custClr>
    <a:custClr>
      <a:srgbClr val="FFFFFF"/>
    </a:custClr>
    <a:custClr name="Grapefruit 80%">
      <a:srgbClr val="FF6756"/>
    </a:custClr>
    <a:custClr name="Plum 80%">
      <a:srgbClr val="B254FF"/>
    </a:custClr>
    <a:custClr name="Blueberry 80%">
      <a:srgbClr val="38B8F1"/>
    </a:custClr>
    <a:custClr name="Avocado 80%">
      <a:srgbClr val="5AD5B9"/>
    </a:custClr>
    <a:custClr name="Stone gray 5">
      <a:srgbClr val="B3BBC9"/>
    </a:custClr>
    <a:custClr name="Pomegranate 80%">
      <a:srgbClr val="FF4F99"/>
    </a:custClr>
    <a:custClr>
      <a:srgbClr val="FFFFFF"/>
    </a:custClr>
    <a:custClr>
      <a:srgbClr val="FFFFFF"/>
    </a:custClr>
    <a:custClr>
      <a:srgbClr val="FFFFFF"/>
    </a:custClr>
    <a:custClr>
      <a:srgbClr val="FFFFFF"/>
    </a:custClr>
    <a:custClr name="Grapefruit dark 1">
      <a:srgbClr val="E8281E"/>
    </a:custClr>
    <a:custClr name="Plum dark 1">
      <a:srgbClr val="8001D8"/>
    </a:custClr>
    <a:custClr name="Blueberry dark 1">
      <a:srgbClr val="006BDB"/>
    </a:custClr>
    <a:custClr name="Avocado dark 1">
      <a:srgbClr val="149678"/>
    </a:custClr>
    <a:custClr>
      <a:srgbClr val="FFFFFF"/>
    </a:custClr>
    <a:custClr name="Pomegranate dark 1">
      <a:srgbClr val="CD0E28"/>
    </a:custClr>
    <a:custClr name="Color has no name">
      <a:srgbClr val="FFFFFF"/>
    </a:custClr>
    <a:custClr name="Color has no name">
      <a:srgbClr val="FFFFFF"/>
    </a:custClr>
    <a:custClr>
      <a:srgbClr val="FFFFFF"/>
    </a:custClr>
    <a:custClr>
      <a:srgbClr val="FFFFFF"/>
    </a:custClr>
    <a:custClr name="Grapefruit dark 2">
      <a:srgbClr val="C20800"/>
    </a:custClr>
    <a:custClr name="Plum dark 2">
      <a:srgbClr val="6600AB"/>
    </a:custClr>
    <a:custClr name="Blueberry dark 2">
      <a:srgbClr val="003CAB"/>
    </a:custClr>
    <a:custClr name="Avocado dark 2">
      <a:srgbClr val="006B46"/>
    </a:custClr>
    <a:custClr>
      <a:srgbClr val="FFFFFF"/>
    </a:custClr>
    <a:custClr name="Pomegranate dark 2">
      <a:srgbClr val="A50115"/>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53D26341A57B383EE0540010E0463CCA" version="1.0.0">
  <systemFields>
    <field name="Objective-Id">
      <value order="0">A47663129</value>
    </field>
    <field name="Objective-Title">
      <value order="0">Energy - EN23-01 - Energy Affordability - Consumer Scotland Energy Tracker - Feb 2024 - Report v1.0</value>
    </field>
    <field name="Objective-Description">
      <value order="0"/>
    </field>
    <field name="Objective-CreationStamp">
      <value order="0">2024-03-11T09:18:09Z</value>
    </field>
    <field name="Objective-IsApproved">
      <value order="0">false</value>
    </field>
    <field name="Objective-IsPublished">
      <value order="0">false</value>
    </field>
    <field name="Objective-DatePublished">
      <value order="0"/>
    </field>
    <field name="Objective-ModificationStamp">
      <value order="0">2024-03-15T17:51:51Z</value>
    </field>
    <field name="Objective-Owner">
      <value order="0">Moyes, David D (U322682)</value>
    </field>
    <field name="Objective-Path">
      <value order="0">Objective Global Folder:Consumer Scotland File Plan:Operational Delivery:Energy:Policy and Advocacy: Energy:Workstream: EN23-01 Energy Affordability: (2023-2024): 2023-2028</value>
    </field>
    <field name="Objective-Parent">
      <value order="0">Workstream: EN23-01 Energy Affordability: (2023-2024): 2023-2028</value>
    </field>
    <field name="Objective-State">
      <value order="0">Being Drafted</value>
    </field>
    <field name="Objective-VersionId">
      <value order="0">vA71526476</value>
    </field>
    <field name="Objective-Version">
      <value order="0">0.2</value>
    </field>
    <field name="Objective-VersionNumber">
      <value order="0">2</value>
    </field>
    <field name="Objective-VersionComment">
      <value order="0">DM comments</value>
    </field>
    <field name="Objective-FileNumber">
      <value order="0">CASE/656883</value>
    </field>
    <field name="Objective-Classification">
      <value order="0">OFFICIAL</value>
    </field>
    <field name="Objective-Caveats">
      <value order="0">Caveat for access to Consumer Scotland</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Props/app.xml><?xml version="1.0" encoding="utf-8"?>
<Properties xmlns="http://schemas.openxmlformats.org/officeDocument/2006/extended-properties" xmlns:vt="http://schemas.openxmlformats.org/officeDocument/2006/docPropsVTypes">
  <Template>blank</Template>
  <TotalTime>21835</TotalTime>
  <Words>2905</Words>
  <Application>Microsoft Office PowerPoint</Application>
  <PresentationFormat>Widescreen</PresentationFormat>
  <Paragraphs>232</Paragraphs>
  <Slides>20</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Arial Black</vt:lpstr>
      <vt:lpstr>Calibri</vt:lpstr>
      <vt:lpstr>Graphik</vt:lpstr>
      <vt:lpstr>Graphik Bold</vt:lpstr>
      <vt:lpstr>ProximaNova</vt:lpstr>
      <vt:lpstr>Trebuchet MS</vt:lpstr>
      <vt:lpstr>YouGov</vt:lpstr>
      <vt:lpstr>Consumer Scotland:  Energy Tracker</vt:lpstr>
      <vt:lpstr>PowerPoint Presentation</vt:lpstr>
      <vt:lpstr>Background</vt:lpstr>
      <vt:lpstr>Key Findings</vt:lpstr>
      <vt:lpstr>PowerPoint Presentation</vt:lpstr>
      <vt:lpstr>Three in ten report their household is not managing well financially; this is a slight decrease compared to this time last year</vt:lpstr>
      <vt:lpstr>The proportion who say it is difficult to keep up with energy bills has decreased compared with Autumn 2023 and is lower compared with this time last year  Women (29%), those aged 35-54 (33%) those with a disability (35%) and those in households with incomes below £20,000 (36%) are more likely to say this. </vt:lpstr>
      <vt:lpstr>The proportion who feel it is more difficult to keep up with energy bills compared with this time last year has decreased compared with Winter 2022.</vt:lpstr>
      <vt:lpstr>There has been a decrease in those who report being unable to heat their home and the rationing of energy use compared with Autumn 23 and is lower compared with this time last year </vt:lpstr>
      <vt:lpstr>The proportion agreeing their household will have to ration energy and won’t be able to afford to heat their home due to financial concerns has decreased, likely as a result of being asked to think about the approaching summer time instead of winter  Women (42%), those aged 35-54 (42%), those with a disability (44%), and those in households with incomes under £20,000 (51%) are most likely to say their household will have to ration energy use. </vt:lpstr>
      <vt:lpstr>PowerPoint Presentation</vt:lpstr>
      <vt:lpstr>Approximately three in ten (31%) agree their supplier offers a good price for energy and nearly half (49%) say their supplier treats them fairly, marking an increase in both compared with this time last year  </vt:lpstr>
      <vt:lpstr>Over half report their energy bills provide guidance on what to do if worried about paying the bill and their supplier makes it easy for them to get in contact if they need to, with both having increased compared with this time last year  </vt:lpstr>
      <vt:lpstr>Metrics such as ease of contact, being treated fairly and offering a good price have stayed consistent compared to last wave</vt:lpstr>
      <vt:lpstr>PowerPoint Presentation</vt:lpstr>
      <vt:lpstr>Following a decline between Spring and Autumn 2023, awareness of at least one form of financial support is unchanged this wave (69%)  There have also been no statistically significant changes in awareness of individual forms of support wave-on-wave.</vt:lpstr>
      <vt:lpstr>Approximately a third (34%) of Scottish adults report that their household has received at least one of these forms of financial support  This is again unchanged from the Autumn 2023 wave. </vt:lpstr>
      <vt:lpstr>PowerPoint Presentation</vt:lpstr>
      <vt:lpstr>9% report being in energy debt or arrears  This is consistent with the 8% reporting this in Autumn 2023.  As was the case in Autumn 2023, those with a household income of less than £20,000 (14%), those with a disability (13%) and younger respondents (aged under 55) (12%) are more likely to say this.*        *Due to base sizes, demographic analysis is based on combined data from the Autumn and Winter 2023-24 waves  </vt:lpstr>
      <vt:lpstr>Those in energy debt are split on whether they/their household will be able to pay it back  Those with a long-term health condition are less likely to be confident in their ability to pay their energy debt back than those without (37% vs. 55%).*  Women are more likely to say they/their household are rationing their energy use due to debt (86% vs 67% of men).*   *Due to base sizes, demographic analysis is based on combined data from the Autumn 2023 and Winter 2023-24 waves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Scottish Government:  Energy Tracker</dc:title>
  <dc:creator>Sophie Webb</dc:creator>
  <cp:lastModifiedBy>Conor Cotton</cp:lastModifiedBy>
  <cp:revision>217</cp:revision>
  <dcterms:created xsi:type="dcterms:W3CDTF">2022-04-08T13:24:13Z</dcterms:created>
  <dcterms:modified xsi:type="dcterms:W3CDTF">2024-03-27T11:42:15Z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A47663129</vt:lpwstr>
  </property>
  <property fmtid="{D5CDD505-2E9C-101B-9397-08002B2CF9AE}" pid="4" name="Objective-Title">
    <vt:lpwstr>Energy - EN23-01 - Energy Affordability - Consumer Scotland Energy Tracker - Feb 2024 - Report v1.0</vt:lpwstr>
  </property>
  <property fmtid="{D5CDD505-2E9C-101B-9397-08002B2CF9AE}" pid="5" name="Objective-Description">
    <vt:lpwstr/>
  </property>
  <property fmtid="{D5CDD505-2E9C-101B-9397-08002B2CF9AE}" pid="6" name="Objective-CreationStamp">
    <vt:filetime>2024-03-11T09:18:09Z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2024-03-15T17:51:51Z</vt:filetime>
  </property>
  <property fmtid="{D5CDD505-2E9C-101B-9397-08002B2CF9AE}" pid="11" name="Objective-Owner">
    <vt:lpwstr>Moyes, David D (U322682)</vt:lpwstr>
  </property>
  <property fmtid="{D5CDD505-2E9C-101B-9397-08002B2CF9AE}" pid="12" name="Objective-Path">
    <vt:lpwstr>Objective Global Folder:Consumer Scotland File Plan:Operational Delivery:Energy:Policy and Advocacy: Energy:Workstream: EN23-01 Energy Affordability: (2023-2024): 2023-2028</vt:lpwstr>
  </property>
  <property fmtid="{D5CDD505-2E9C-101B-9397-08002B2CF9AE}" pid="13" name="Objective-Parent">
    <vt:lpwstr>Workstream: EN23-01 Energy Affordability: (2023-2024): 2023-2028</vt:lpwstr>
  </property>
  <property fmtid="{D5CDD505-2E9C-101B-9397-08002B2CF9AE}" pid="14" name="Objective-State">
    <vt:lpwstr>Being Drafted</vt:lpwstr>
  </property>
  <property fmtid="{D5CDD505-2E9C-101B-9397-08002B2CF9AE}" pid="15" name="Objective-VersionId">
    <vt:lpwstr>vA71526476</vt:lpwstr>
  </property>
  <property fmtid="{D5CDD505-2E9C-101B-9397-08002B2CF9AE}" pid="16" name="Objective-Version">
    <vt:lpwstr>0.2</vt:lpwstr>
  </property>
  <property fmtid="{D5CDD505-2E9C-101B-9397-08002B2CF9AE}" pid="17" name="Objective-VersionNumber">
    <vt:r8>2</vt:r8>
  </property>
  <property fmtid="{D5CDD505-2E9C-101B-9397-08002B2CF9AE}" pid="18" name="Objective-VersionComment">
    <vt:lpwstr>DM comments</vt:lpwstr>
  </property>
  <property fmtid="{D5CDD505-2E9C-101B-9397-08002B2CF9AE}" pid="19" name="Objective-FileNumber">
    <vt:lpwstr>CASE/656883</vt:lpwstr>
  </property>
  <property fmtid="{D5CDD505-2E9C-101B-9397-08002B2CF9AE}" pid="20" name="Objective-Classification">
    <vt:lpwstr>OFFICIAL</vt:lpwstr>
  </property>
  <property fmtid="{D5CDD505-2E9C-101B-9397-08002B2CF9AE}" pid="21" name="Objective-Caveats">
    <vt:lpwstr>Caveat for access to Consumer Scotland</vt:lpwstr>
  </property>
  <property fmtid="{D5CDD505-2E9C-101B-9397-08002B2CF9AE}" pid="22" name="Objective-Date of Original">
    <vt:lpwstr/>
  </property>
  <property fmtid="{D5CDD505-2E9C-101B-9397-08002B2CF9AE}" pid="23" name="Objective-Date Received">
    <vt:lpwstr/>
  </property>
  <property fmtid="{D5CDD505-2E9C-101B-9397-08002B2CF9AE}" pid="24" name="Objective-SG Web Publication - Category">
    <vt:lpwstr/>
  </property>
  <property fmtid="{D5CDD505-2E9C-101B-9397-08002B2CF9AE}" pid="25" name="Objective-SG Web Publication - Category 2 Classification">
    <vt:lpwstr/>
  </property>
  <property fmtid="{D5CDD505-2E9C-101B-9397-08002B2CF9AE}" pid="26" name="Objective-Connect Creator">
    <vt:lpwstr/>
  </property>
  <property fmtid="{D5CDD505-2E9C-101B-9397-08002B2CF9AE}" pid="27" name="Objective-Required Redaction">
    <vt:lpwstr/>
  </property>
</Properties>
</file>